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theme/themeOverride4.xml" ContentType="application/vnd.openxmlformats-officedocument.themeOverride+xml"/>
  <Override PartName="/ppt/charts/chart6.xml" ContentType="application/vnd.openxmlformats-officedocument.drawingml.chart+xml"/>
  <Override PartName="/ppt/theme/themeOverride5.xml" ContentType="application/vnd.openxmlformats-officedocument.themeOverrid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theme/themeOverride6.xml" ContentType="application/vnd.openxmlformats-officedocument.themeOverride+xml"/>
  <Override PartName="/ppt/charts/chart9.xml" ContentType="application/vnd.openxmlformats-officedocument.drawingml.chart+xml"/>
  <Override PartName="/ppt/theme/themeOverride7.xml" ContentType="application/vnd.openxmlformats-officedocument.themeOverride+xml"/>
  <Override PartName="/ppt/charts/chart10.xml" ContentType="application/vnd.openxmlformats-officedocument.drawingml.chart+xml"/>
  <Override PartName="/ppt/theme/themeOverride8.xml" ContentType="application/vnd.openxmlformats-officedocument.themeOverride+xml"/>
  <Override PartName="/ppt/charts/chart11.xml" ContentType="application/vnd.openxmlformats-officedocument.drawingml.chart+xml"/>
  <Override PartName="/ppt/theme/themeOverride9.xml" ContentType="application/vnd.openxmlformats-officedocument.themeOverride+xml"/>
  <Override PartName="/ppt/charts/chart12.xml" ContentType="application/vnd.openxmlformats-officedocument.drawingml.chart+xml"/>
  <Override PartName="/ppt/theme/themeOverride10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6"/>
  </p:notesMasterIdLst>
  <p:handoutMasterIdLst>
    <p:handoutMasterId r:id="rId147"/>
  </p:handoutMasterIdLst>
  <p:sldIdLst>
    <p:sldId id="1413" r:id="rId2"/>
    <p:sldId id="1441" r:id="rId3"/>
    <p:sldId id="1442" r:id="rId4"/>
    <p:sldId id="1443" r:id="rId5"/>
    <p:sldId id="1444" r:id="rId6"/>
    <p:sldId id="1587" r:id="rId7"/>
    <p:sldId id="1588" r:id="rId8"/>
    <p:sldId id="1589" r:id="rId9"/>
    <p:sldId id="1445" r:id="rId10"/>
    <p:sldId id="1446" r:id="rId11"/>
    <p:sldId id="1448" r:id="rId12"/>
    <p:sldId id="1574" r:id="rId13"/>
    <p:sldId id="1560" r:id="rId14"/>
    <p:sldId id="1561" r:id="rId15"/>
    <p:sldId id="1451" r:id="rId16"/>
    <p:sldId id="1453" r:id="rId17"/>
    <p:sldId id="1562" r:id="rId18"/>
    <p:sldId id="1455" r:id="rId19"/>
    <p:sldId id="1456" r:id="rId20"/>
    <p:sldId id="1573" r:id="rId21"/>
    <p:sldId id="1458" r:id="rId22"/>
    <p:sldId id="1459" r:id="rId23"/>
    <p:sldId id="1460" r:id="rId24"/>
    <p:sldId id="1461" r:id="rId25"/>
    <p:sldId id="1462" r:id="rId26"/>
    <p:sldId id="1463" r:id="rId27"/>
    <p:sldId id="1464" r:id="rId28"/>
    <p:sldId id="1465" r:id="rId29"/>
    <p:sldId id="1466" r:id="rId30"/>
    <p:sldId id="1467" r:id="rId31"/>
    <p:sldId id="1468" r:id="rId32"/>
    <p:sldId id="1469" r:id="rId33"/>
    <p:sldId id="1470" r:id="rId34"/>
    <p:sldId id="1471" r:id="rId35"/>
    <p:sldId id="1472" r:id="rId36"/>
    <p:sldId id="1473" r:id="rId37"/>
    <p:sldId id="1474" r:id="rId38"/>
    <p:sldId id="1475" r:id="rId39"/>
    <p:sldId id="1563" r:id="rId40"/>
    <p:sldId id="1568" r:id="rId41"/>
    <p:sldId id="1477" r:id="rId42"/>
    <p:sldId id="1479" r:id="rId43"/>
    <p:sldId id="1480" r:id="rId44"/>
    <p:sldId id="1575" r:id="rId45"/>
    <p:sldId id="1483" r:id="rId46"/>
    <p:sldId id="1484" r:id="rId47"/>
    <p:sldId id="1485" r:id="rId48"/>
    <p:sldId id="1486" r:id="rId49"/>
    <p:sldId id="1592" r:id="rId50"/>
    <p:sldId id="1494" r:id="rId51"/>
    <p:sldId id="1495" r:id="rId52"/>
    <p:sldId id="1496" r:id="rId53"/>
    <p:sldId id="1569" r:id="rId54"/>
    <p:sldId id="1497" r:id="rId55"/>
    <p:sldId id="1570" r:id="rId56"/>
    <p:sldId id="1564" r:id="rId57"/>
    <p:sldId id="1593" r:id="rId58"/>
    <p:sldId id="1576" r:id="rId59"/>
    <p:sldId id="1500" r:id="rId60"/>
    <p:sldId id="1501" r:id="rId61"/>
    <p:sldId id="1565" r:id="rId62"/>
    <p:sldId id="1502" r:id="rId63"/>
    <p:sldId id="1503" r:id="rId64"/>
    <p:sldId id="1504" r:id="rId65"/>
    <p:sldId id="1505" r:id="rId66"/>
    <p:sldId id="1506" r:id="rId67"/>
    <p:sldId id="1507" r:id="rId68"/>
    <p:sldId id="1508" r:id="rId69"/>
    <p:sldId id="1509" r:id="rId70"/>
    <p:sldId id="1510" r:id="rId71"/>
    <p:sldId id="1511" r:id="rId72"/>
    <p:sldId id="1512" r:id="rId73"/>
    <p:sldId id="1513" r:id="rId74"/>
    <p:sldId id="1626" r:id="rId75"/>
    <p:sldId id="1514" r:id="rId76"/>
    <p:sldId id="1627" r:id="rId77"/>
    <p:sldId id="1515" r:id="rId78"/>
    <p:sldId id="1516" r:id="rId79"/>
    <p:sldId id="1517" r:id="rId80"/>
    <p:sldId id="1518" r:id="rId81"/>
    <p:sldId id="1519" r:id="rId82"/>
    <p:sldId id="1520" r:id="rId83"/>
    <p:sldId id="1521" r:id="rId84"/>
    <p:sldId id="1578" r:id="rId85"/>
    <p:sldId id="1598" r:id="rId86"/>
    <p:sldId id="1597" r:id="rId87"/>
    <p:sldId id="1596" r:id="rId88"/>
    <p:sldId id="1595" r:id="rId89"/>
    <p:sldId id="1594" r:id="rId90"/>
    <p:sldId id="1524" r:id="rId91"/>
    <p:sldId id="1525" r:id="rId92"/>
    <p:sldId id="1526" r:id="rId93"/>
    <p:sldId id="1566" r:id="rId94"/>
    <p:sldId id="1527" r:id="rId95"/>
    <p:sldId id="1584" r:id="rId96"/>
    <p:sldId id="1528" r:id="rId97"/>
    <p:sldId id="1628" r:id="rId98"/>
    <p:sldId id="1529" r:id="rId99"/>
    <p:sldId id="1530" r:id="rId100"/>
    <p:sldId id="1531" r:id="rId101"/>
    <p:sldId id="1534" r:id="rId102"/>
    <p:sldId id="1535" r:id="rId103"/>
    <p:sldId id="1536" r:id="rId104"/>
    <p:sldId id="1537" r:id="rId105"/>
    <p:sldId id="1538" r:id="rId106"/>
    <p:sldId id="1539" r:id="rId107"/>
    <p:sldId id="1540" r:id="rId108"/>
    <p:sldId id="1631" r:id="rId109"/>
    <p:sldId id="1629" r:id="rId110"/>
    <p:sldId id="1567" r:id="rId111"/>
    <p:sldId id="1542" r:id="rId112"/>
    <p:sldId id="1543" r:id="rId113"/>
    <p:sldId id="1544" r:id="rId114"/>
    <p:sldId id="1545" r:id="rId115"/>
    <p:sldId id="1546" r:id="rId116"/>
    <p:sldId id="1547" r:id="rId117"/>
    <p:sldId id="1548" r:id="rId118"/>
    <p:sldId id="1599" r:id="rId119"/>
    <p:sldId id="1600" r:id="rId120"/>
    <p:sldId id="1601" r:id="rId121"/>
    <p:sldId id="1602" r:id="rId122"/>
    <p:sldId id="1549" r:id="rId123"/>
    <p:sldId id="1603" r:id="rId124"/>
    <p:sldId id="1630" r:id="rId125"/>
    <p:sldId id="1604" r:id="rId126"/>
    <p:sldId id="1622" r:id="rId127"/>
    <p:sldId id="1605" r:id="rId128"/>
    <p:sldId id="1623" r:id="rId129"/>
    <p:sldId id="1607" r:id="rId130"/>
    <p:sldId id="1609" r:id="rId131"/>
    <p:sldId id="1618" r:id="rId132"/>
    <p:sldId id="1619" r:id="rId133"/>
    <p:sldId id="1620" r:id="rId134"/>
    <p:sldId id="1621" r:id="rId135"/>
    <p:sldId id="1624" r:id="rId136"/>
    <p:sldId id="1553" r:id="rId137"/>
    <p:sldId id="1572" r:id="rId138"/>
    <p:sldId id="1555" r:id="rId139"/>
    <p:sldId id="1585" r:id="rId140"/>
    <p:sldId id="1625" r:id="rId141"/>
    <p:sldId id="1632" r:id="rId142"/>
    <p:sldId id="1556" r:id="rId143"/>
    <p:sldId id="1557" r:id="rId144"/>
    <p:sldId id="1558" r:id="rId145"/>
  </p:sldIdLst>
  <p:sldSz cx="9144000" cy="6858000" type="screen4x3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8">
          <p15:clr>
            <a:srgbClr val="A4A3A4"/>
          </p15:clr>
        </p15:guide>
        <p15:guide id="2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85FF"/>
    <a:srgbClr val="0000FF"/>
    <a:srgbClr val="FF0000"/>
    <a:srgbClr val="20DF29"/>
    <a:srgbClr val="E8E990"/>
    <a:srgbClr val="FF99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031" autoAdjust="0"/>
    <p:restoredTop sz="84286" autoAdjust="0"/>
  </p:normalViewPr>
  <p:slideViewPr>
    <p:cSldViewPr>
      <p:cViewPr varScale="1">
        <p:scale>
          <a:sx n="107" d="100"/>
          <a:sy n="107" d="100"/>
        </p:scale>
        <p:origin x="1384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56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8928"/>
    </p:cViewPr>
  </p:sorterViewPr>
  <p:notesViewPr>
    <p:cSldViewPr snapToGrid="0" snapToObjects="1">
      <p:cViewPr varScale="1">
        <p:scale>
          <a:sx n="42" d="100"/>
          <a:sy n="42" d="100"/>
        </p:scale>
        <p:origin x="-2232" y="-120"/>
      </p:cViewPr>
      <p:guideLst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viewProps" Target="viewProps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theme" Target="theme/theme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9.xlsx"/><Relationship Id="rId1" Type="http://schemas.openxmlformats.org/officeDocument/2006/relationships/themeOverride" Target="../theme/themeOverride8.xml"/></Relationships>
</file>

<file path=ppt/charts/_rels/chart1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0.xlsx"/><Relationship Id="rId1" Type="http://schemas.openxmlformats.org/officeDocument/2006/relationships/themeOverride" Target="../theme/themeOverride9.xml"/></Relationships>
</file>

<file path=ppt/charts/_rels/chart1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1.xlsx"/><Relationship Id="rId1" Type="http://schemas.openxmlformats.org/officeDocument/2006/relationships/themeOverride" Target="../theme/themeOverride10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1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2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3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4.xlsx"/><Relationship Id="rId1" Type="http://schemas.openxmlformats.org/officeDocument/2006/relationships/themeOverride" Target="../theme/themeOverride4.xm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5.xlsx"/><Relationship Id="rId1" Type="http://schemas.openxmlformats.org/officeDocument/2006/relationships/themeOverride" Target="../theme/themeOverride5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7.xlsx"/><Relationship Id="rId1" Type="http://schemas.openxmlformats.org/officeDocument/2006/relationships/themeOverride" Target="../theme/themeOverride6.xml"/></Relationships>
</file>

<file path=ppt/charts/_rels/chart9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8.xlsx"/><Relationship Id="rId1" Type="http://schemas.openxmlformats.org/officeDocument/2006/relationships/themeOverride" Target="../theme/themeOverrid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5400">
              <a:solidFill>
                <a:schemeClr val="bg2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6C48-7248-B0E0-84F06F9E6FAC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1.07</c:v>
                </c:pt>
                <c:pt idx="1">
                  <c:v>1.35</c:v>
                </c:pt>
                <c:pt idx="2">
                  <c:v>1.37</c:v>
                </c:pt>
                <c:pt idx="3">
                  <c:v>3.7</c:v>
                </c:pt>
                <c:pt idx="4">
                  <c:v>4</c:v>
                </c:pt>
                <c:pt idx="5">
                  <c:v>10</c:v>
                </c:pt>
                <c:pt idx="6">
                  <c:v>5.88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C48-7248-B0E0-84F06F9E6F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66185928"/>
        <c:axId val="-2066182920"/>
      </c:lineChart>
      <c:catAx>
        <c:axId val="-2066185928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66182920"/>
        <c:crosses val="autoZero"/>
        <c:auto val="1"/>
        <c:lblAlgn val="ctr"/>
        <c:lblOffset val="100"/>
        <c:noMultiLvlLbl val="0"/>
      </c:catAx>
      <c:valAx>
        <c:axId val="-2066182920"/>
        <c:scaling>
          <c:orientation val="minMax"/>
          <c:max val="10"/>
          <c:min val="-12"/>
        </c:scaling>
        <c:delete val="0"/>
        <c:axPos val="l"/>
        <c:numFmt formatCode="General" sourceLinked="1"/>
        <c:majorTickMark val="out"/>
        <c:minorTickMark val="none"/>
        <c:tickLblPos val="nextTo"/>
        <c:crossAx val="-2066185928"/>
        <c:crosses val="autoZero"/>
        <c:crossBetween val="between"/>
        <c:majorUnit val="4"/>
      </c:valAx>
    </c:plotArea>
    <c:plotVisOnly val="1"/>
    <c:dispBlanksAs val="gap"/>
    <c:showDLblsOverMax val="0"/>
  </c:chart>
  <c:txPr>
    <a:bodyPr/>
    <a:lstStyle/>
    <a:p>
      <a:pPr>
        <a:defRPr sz="1800">
          <a:solidFill>
            <a:prstClr val="black">
              <a:alpha val="0"/>
            </a:prstClr>
          </a:solidFill>
        </a:defRPr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 w="38100" cmpd="sng">
              <a:solidFill>
                <a:srgbClr val="ED1C24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D9EA-634B-84C8-D1683A81EF02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9EA-634B-84C8-D1683A81EF0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12</c:v>
                </c:pt>
              </c:strCache>
            </c:strRef>
          </c:tx>
          <c:spPr>
            <a:ln w="15875">
              <a:solidFill>
                <a:sysClr val="windowText" lastClr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-0.189</c:v>
                </c:pt>
                <c:pt idx="1">
                  <c:v>-0.151</c:v>
                </c:pt>
                <c:pt idx="2">
                  <c:v>2.9000000000000001E-2</c:v>
                </c:pt>
                <c:pt idx="3">
                  <c:v>0.26900000000000002</c:v>
                </c:pt>
                <c:pt idx="4">
                  <c:v>0.53500000000000003</c:v>
                </c:pt>
                <c:pt idx="5">
                  <c:v>3.6440000000000001</c:v>
                </c:pt>
                <c:pt idx="6">
                  <c:v>2.7370000000000001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9EA-634B-84C8-D1683A81EF0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13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-0.433</c:v>
                </c:pt>
                <c:pt idx="1">
                  <c:v>0.73099999999999998</c:v>
                </c:pt>
                <c:pt idx="2">
                  <c:v>5.7000000000000002E-2</c:v>
                </c:pt>
                <c:pt idx="3">
                  <c:v>-0.111</c:v>
                </c:pt>
                <c:pt idx="4">
                  <c:v>-0.16300000000000001</c:v>
                </c:pt>
                <c:pt idx="5">
                  <c:v>3.4740000000000002</c:v>
                </c:pt>
                <c:pt idx="6">
                  <c:v>2.6440000000000001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9EA-634B-84C8-D1683A81EF0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2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Sheet1!$E$2:$E$8</c:f>
              <c:numCache>
                <c:formatCode>General</c:formatCode>
                <c:ptCount val="7"/>
                <c:pt idx="0">
                  <c:v>0.11</c:v>
                </c:pt>
                <c:pt idx="1">
                  <c:v>0.43</c:v>
                </c:pt>
                <c:pt idx="2">
                  <c:v>0.45</c:v>
                </c:pt>
                <c:pt idx="3">
                  <c:v>1.89</c:v>
                </c:pt>
                <c:pt idx="4">
                  <c:v>2</c:v>
                </c:pt>
                <c:pt idx="5">
                  <c:v>3.32</c:v>
                </c:pt>
                <c:pt idx="6">
                  <c:v>2.56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D9EA-634B-84C8-D1683A81EF0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22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Sheet1!$F$2:$F$8</c:f>
              <c:numCache>
                <c:formatCode>General</c:formatCode>
                <c:ptCount val="7"/>
                <c:pt idx="0">
                  <c:v>-0.16300000000000001</c:v>
                </c:pt>
                <c:pt idx="1">
                  <c:v>-4.2999999999999997E-2</c:v>
                </c:pt>
                <c:pt idx="2">
                  <c:v>-7.0000000000000007E-2</c:v>
                </c:pt>
                <c:pt idx="3">
                  <c:v>-1.2569999999999999</c:v>
                </c:pt>
                <c:pt idx="4">
                  <c:v>-1.1950000000000001</c:v>
                </c:pt>
                <c:pt idx="5">
                  <c:v>-2.8159999999999981</c:v>
                </c:pt>
                <c:pt idx="6">
                  <c:v>-3.1309999999999998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D9EA-634B-84C8-D1683A81EF02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23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Sheet1!$G$2:$G$8</c:f>
              <c:numCache>
                <c:formatCode>General</c:formatCode>
                <c:ptCount val="7"/>
                <c:pt idx="0">
                  <c:v>0.12</c:v>
                </c:pt>
                <c:pt idx="1">
                  <c:v>-0.22700000000000001</c:v>
                </c:pt>
                <c:pt idx="2">
                  <c:v>-0.23899999999999999</c:v>
                </c:pt>
                <c:pt idx="3">
                  <c:v>-1.157</c:v>
                </c:pt>
                <c:pt idx="4">
                  <c:v>-1.4059999999999999</c:v>
                </c:pt>
                <c:pt idx="5">
                  <c:v>-2.6709999999999998</c:v>
                </c:pt>
                <c:pt idx="6">
                  <c:v>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D9EA-634B-84C8-D1683A81EF02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Series 3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Sheet1!$H$2:$H$8</c:f>
              <c:numCache>
                <c:formatCode>General</c:formatCode>
                <c:ptCount val="7"/>
                <c:pt idx="0">
                  <c:v>0.15</c:v>
                </c:pt>
                <c:pt idx="1">
                  <c:v>0.15</c:v>
                </c:pt>
                <c:pt idx="2">
                  <c:v>0.17</c:v>
                </c:pt>
                <c:pt idx="3">
                  <c:v>0.09</c:v>
                </c:pt>
                <c:pt idx="4">
                  <c:v>7.0000000000000007E-2</c:v>
                </c:pt>
                <c:pt idx="5">
                  <c:v>0.09</c:v>
                </c:pt>
                <c:pt idx="6">
                  <c:v>7.0000000000000007E-2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D9EA-634B-84C8-D1683A81EF02}"/>
            </c:ext>
          </c:extLst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Series 4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Sheet1!$I$2:$I$8</c:f>
              <c:numCache>
                <c:formatCode>General</c:formatCode>
                <c:ptCount val="7"/>
                <c:pt idx="0">
                  <c:v>-9.8000000000000004E-2</c:v>
                </c:pt>
                <c:pt idx="1">
                  <c:v>-0.13800000000000001</c:v>
                </c:pt>
                <c:pt idx="2">
                  <c:v>-2.9000000000000001E-2</c:v>
                </c:pt>
                <c:pt idx="3">
                  <c:v>-5.7000000000000002E-2</c:v>
                </c:pt>
                <c:pt idx="4">
                  <c:v>7.0000000000000007E-2</c:v>
                </c:pt>
                <c:pt idx="5">
                  <c:v>-0.13800000000000001</c:v>
                </c:pt>
                <c:pt idx="6">
                  <c:v>4.2999999999999997E-2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D9EA-634B-84C8-D1683A81EF02}"/>
            </c:ext>
          </c:extLst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Series 5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Sheet1!$J$2:$J$8</c:f>
              <c:numCache>
                <c:formatCode>General</c:formatCode>
                <c:ptCount val="7"/>
                <c:pt idx="0">
                  <c:v>-0.27500000000000002</c:v>
                </c:pt>
                <c:pt idx="1">
                  <c:v>-0.22700000000000001</c:v>
                </c:pt>
                <c:pt idx="2">
                  <c:v>-0.189</c:v>
                </c:pt>
                <c:pt idx="3">
                  <c:v>-0.189</c:v>
                </c:pt>
                <c:pt idx="4">
                  <c:v>-0.32200000000000001</c:v>
                </c:pt>
                <c:pt idx="5">
                  <c:v>-0.17599999999999999</c:v>
                </c:pt>
                <c:pt idx="6">
                  <c:v>-0.17599999999999999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D9EA-634B-84C8-D1683A81EF02}"/>
            </c:ext>
          </c:extLst>
        </c:ser>
        <c:ser>
          <c:idx val="9"/>
          <c:order val="9"/>
          <c:tx>
            <c:strRef>
              <c:f>Sheet1!$K$1</c:f>
              <c:strCache>
                <c:ptCount val="1"/>
                <c:pt idx="0">
                  <c:v>Series 6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Sheet1!$K$2:$K$8</c:f>
              <c:numCache>
                <c:formatCode>General</c:formatCode>
                <c:ptCount val="7"/>
                <c:pt idx="0">
                  <c:v>0.13600000000000001</c:v>
                </c:pt>
                <c:pt idx="1">
                  <c:v>2.9000000000000001E-2</c:v>
                </c:pt>
                <c:pt idx="2">
                  <c:v>-5.7000000000000002E-2</c:v>
                </c:pt>
                <c:pt idx="3">
                  <c:v>7.3999999999999996E-2</c:v>
                </c:pt>
                <c:pt idx="4">
                  <c:v>-1.4E-2</c:v>
                </c:pt>
                <c:pt idx="5">
                  <c:v>-5.7000000000000002E-2</c:v>
                </c:pt>
                <c:pt idx="6">
                  <c:v>-1.4E-2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D9EA-634B-84C8-D1683A81EF02}"/>
            </c:ext>
          </c:extLst>
        </c:ser>
        <c:ser>
          <c:idx val="10"/>
          <c:order val="10"/>
          <c:tx>
            <c:strRef>
              <c:f>Sheet1!$L$1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 cmpd="sng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Sheet1!$L$2:$L$8</c:f>
              <c:numCache>
                <c:formatCode>General</c:formatCode>
                <c:ptCount val="7"/>
                <c:pt idx="0">
                  <c:v>0.09</c:v>
                </c:pt>
                <c:pt idx="1">
                  <c:v>-0.28000000000000003</c:v>
                </c:pt>
                <c:pt idx="2">
                  <c:v>-0.15</c:v>
                </c:pt>
                <c:pt idx="3">
                  <c:v>-1.18</c:v>
                </c:pt>
                <c:pt idx="4">
                  <c:v>-1.59</c:v>
                </c:pt>
                <c:pt idx="5">
                  <c:v>-2.96</c:v>
                </c:pt>
                <c:pt idx="6">
                  <c:v>-3.08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D9EA-634B-84C8-D1683A81EF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70031752"/>
        <c:axId val="-2070142488"/>
      </c:lineChart>
      <c:catAx>
        <c:axId val="-207003175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70142488"/>
        <c:crosses val="autoZero"/>
        <c:auto val="1"/>
        <c:lblAlgn val="ctr"/>
        <c:lblOffset val="100"/>
        <c:noMultiLvlLbl val="0"/>
      </c:catAx>
      <c:valAx>
        <c:axId val="-2070142488"/>
        <c:scaling>
          <c:orientation val="minMax"/>
          <c:max val="4"/>
          <c:min val="-4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latin typeface="Optima"/>
                <a:cs typeface="Optima"/>
              </a:defRPr>
            </a:pPr>
            <a:endParaRPr lang="en-US"/>
          </a:p>
        </c:txPr>
        <c:crossAx val="-207003175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 w="38100" cmpd="sng">
              <a:solidFill>
                <a:srgbClr val="ED1C24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73EE-F146-B01E-68FD123D4400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3EE-F146-B01E-68FD123D440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12</c:v>
                </c:pt>
              </c:strCache>
            </c:strRef>
          </c:tx>
          <c:spPr>
            <a:ln w="15875">
              <a:solidFill>
                <a:sysClr val="windowText" lastClr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-0.189</c:v>
                </c:pt>
                <c:pt idx="1">
                  <c:v>-0.151</c:v>
                </c:pt>
                <c:pt idx="2">
                  <c:v>2.9000000000000001E-2</c:v>
                </c:pt>
                <c:pt idx="3">
                  <c:v>0.26900000000000002</c:v>
                </c:pt>
                <c:pt idx="4">
                  <c:v>0.53500000000000003</c:v>
                </c:pt>
                <c:pt idx="5">
                  <c:v>3.6440000000000001</c:v>
                </c:pt>
                <c:pt idx="6">
                  <c:v>2.7370000000000001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3EE-F146-B01E-68FD123D440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13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-0.433</c:v>
                </c:pt>
                <c:pt idx="1">
                  <c:v>0.73099999999999998</c:v>
                </c:pt>
                <c:pt idx="2">
                  <c:v>5.7000000000000002E-2</c:v>
                </c:pt>
                <c:pt idx="3">
                  <c:v>-0.111</c:v>
                </c:pt>
                <c:pt idx="4">
                  <c:v>-0.16300000000000001</c:v>
                </c:pt>
                <c:pt idx="5">
                  <c:v>3.4740000000000002</c:v>
                </c:pt>
                <c:pt idx="6">
                  <c:v>2.6440000000000001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3EE-F146-B01E-68FD123D440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2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Sheet1!$E$2:$E$8</c:f>
              <c:numCache>
                <c:formatCode>General</c:formatCode>
                <c:ptCount val="7"/>
                <c:pt idx="0">
                  <c:v>0.11</c:v>
                </c:pt>
                <c:pt idx="1">
                  <c:v>0.43</c:v>
                </c:pt>
                <c:pt idx="2">
                  <c:v>0.45</c:v>
                </c:pt>
                <c:pt idx="3">
                  <c:v>1.89</c:v>
                </c:pt>
                <c:pt idx="4">
                  <c:v>2</c:v>
                </c:pt>
                <c:pt idx="5">
                  <c:v>3.32</c:v>
                </c:pt>
                <c:pt idx="6">
                  <c:v>2.56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3EE-F146-B01E-68FD123D4400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22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Sheet1!$F$2:$F$8</c:f>
              <c:numCache>
                <c:formatCode>General</c:formatCode>
                <c:ptCount val="7"/>
                <c:pt idx="0">
                  <c:v>-0.16300000000000001</c:v>
                </c:pt>
                <c:pt idx="1">
                  <c:v>-4.2999999999999997E-2</c:v>
                </c:pt>
                <c:pt idx="2">
                  <c:v>-7.0000000000000007E-2</c:v>
                </c:pt>
                <c:pt idx="3">
                  <c:v>-1.2569999999999999</c:v>
                </c:pt>
                <c:pt idx="4">
                  <c:v>-1.1950000000000001</c:v>
                </c:pt>
                <c:pt idx="5">
                  <c:v>-2.8159999999999981</c:v>
                </c:pt>
                <c:pt idx="6">
                  <c:v>-3.1309999999999998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73EE-F146-B01E-68FD123D4400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23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Sheet1!$G$2:$G$8</c:f>
              <c:numCache>
                <c:formatCode>General</c:formatCode>
                <c:ptCount val="7"/>
                <c:pt idx="0">
                  <c:v>0.12</c:v>
                </c:pt>
                <c:pt idx="1">
                  <c:v>-0.22700000000000001</c:v>
                </c:pt>
                <c:pt idx="2">
                  <c:v>-0.23899999999999999</c:v>
                </c:pt>
                <c:pt idx="3">
                  <c:v>-1.157</c:v>
                </c:pt>
                <c:pt idx="4">
                  <c:v>-1.4059999999999999</c:v>
                </c:pt>
                <c:pt idx="5">
                  <c:v>-2.6709999999999998</c:v>
                </c:pt>
                <c:pt idx="6">
                  <c:v>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73EE-F146-B01E-68FD123D4400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Series 3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Sheet1!$H$2:$H$8</c:f>
              <c:numCache>
                <c:formatCode>General</c:formatCode>
                <c:ptCount val="7"/>
                <c:pt idx="0">
                  <c:v>0.15</c:v>
                </c:pt>
                <c:pt idx="1">
                  <c:v>0.15</c:v>
                </c:pt>
                <c:pt idx="2">
                  <c:v>0.17</c:v>
                </c:pt>
                <c:pt idx="3">
                  <c:v>0.09</c:v>
                </c:pt>
                <c:pt idx="4">
                  <c:v>7.0000000000000007E-2</c:v>
                </c:pt>
                <c:pt idx="5">
                  <c:v>0.09</c:v>
                </c:pt>
                <c:pt idx="6">
                  <c:v>7.0000000000000007E-2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73EE-F146-B01E-68FD123D4400}"/>
            </c:ext>
          </c:extLst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Series 4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Sheet1!$I$2:$I$8</c:f>
              <c:numCache>
                <c:formatCode>General</c:formatCode>
                <c:ptCount val="7"/>
                <c:pt idx="0">
                  <c:v>-9.8000000000000004E-2</c:v>
                </c:pt>
                <c:pt idx="1">
                  <c:v>-0.13800000000000001</c:v>
                </c:pt>
                <c:pt idx="2">
                  <c:v>-2.9000000000000001E-2</c:v>
                </c:pt>
                <c:pt idx="3">
                  <c:v>-5.7000000000000002E-2</c:v>
                </c:pt>
                <c:pt idx="4">
                  <c:v>7.0000000000000007E-2</c:v>
                </c:pt>
                <c:pt idx="5">
                  <c:v>-0.13800000000000001</c:v>
                </c:pt>
                <c:pt idx="6">
                  <c:v>4.2999999999999997E-2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73EE-F146-B01E-68FD123D4400}"/>
            </c:ext>
          </c:extLst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Series 5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Sheet1!$J$2:$J$8</c:f>
              <c:numCache>
                <c:formatCode>General</c:formatCode>
                <c:ptCount val="7"/>
                <c:pt idx="0">
                  <c:v>-0.27500000000000002</c:v>
                </c:pt>
                <c:pt idx="1">
                  <c:v>-0.22700000000000001</c:v>
                </c:pt>
                <c:pt idx="2">
                  <c:v>-0.189</c:v>
                </c:pt>
                <c:pt idx="3">
                  <c:v>-0.189</c:v>
                </c:pt>
                <c:pt idx="4">
                  <c:v>-0.32200000000000001</c:v>
                </c:pt>
                <c:pt idx="5">
                  <c:v>-0.17599999999999999</c:v>
                </c:pt>
                <c:pt idx="6">
                  <c:v>-0.17599999999999999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73EE-F146-B01E-68FD123D4400}"/>
            </c:ext>
          </c:extLst>
        </c:ser>
        <c:ser>
          <c:idx val="9"/>
          <c:order val="9"/>
          <c:tx>
            <c:strRef>
              <c:f>Sheet1!$K$1</c:f>
              <c:strCache>
                <c:ptCount val="1"/>
                <c:pt idx="0">
                  <c:v>Series 6</c:v>
                </c:pt>
              </c:strCache>
            </c:strRef>
          </c:tx>
          <c:spPr>
            <a:ln w="15875">
              <a:solidFill>
                <a:srgbClr val="000000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Sheet1!$K$2:$K$8</c:f>
              <c:numCache>
                <c:formatCode>General</c:formatCode>
                <c:ptCount val="7"/>
                <c:pt idx="0">
                  <c:v>0.13600000000000001</c:v>
                </c:pt>
                <c:pt idx="1">
                  <c:v>2.9000000000000001E-2</c:v>
                </c:pt>
                <c:pt idx="2">
                  <c:v>-5.7000000000000002E-2</c:v>
                </c:pt>
                <c:pt idx="3">
                  <c:v>7.3999999999999996E-2</c:v>
                </c:pt>
                <c:pt idx="4">
                  <c:v>-1.4E-2</c:v>
                </c:pt>
                <c:pt idx="5">
                  <c:v>-5.7000000000000002E-2</c:v>
                </c:pt>
                <c:pt idx="6">
                  <c:v>-1.4E-2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73EE-F146-B01E-68FD123D4400}"/>
            </c:ext>
          </c:extLst>
        </c:ser>
        <c:ser>
          <c:idx val="10"/>
          <c:order val="10"/>
          <c:tx>
            <c:strRef>
              <c:f>Sheet1!$L$1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solidFill>
                <a:srgbClr val="ED1C24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Sheet1!$L$2:$L$8</c:f>
              <c:numCache>
                <c:formatCode>General</c:formatCode>
                <c:ptCount val="7"/>
                <c:pt idx="0">
                  <c:v>0.09</c:v>
                </c:pt>
                <c:pt idx="1">
                  <c:v>-0.28000000000000003</c:v>
                </c:pt>
                <c:pt idx="2">
                  <c:v>-0.15</c:v>
                </c:pt>
                <c:pt idx="3">
                  <c:v>-1.18</c:v>
                </c:pt>
                <c:pt idx="4">
                  <c:v>-1.59</c:v>
                </c:pt>
                <c:pt idx="5">
                  <c:v>-2.96</c:v>
                </c:pt>
                <c:pt idx="6">
                  <c:v>-3.08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73EE-F146-B01E-68FD123D44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68106104"/>
        <c:axId val="-2068103128"/>
      </c:lineChart>
      <c:catAx>
        <c:axId val="-2068106104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68103128"/>
        <c:crosses val="autoZero"/>
        <c:auto val="1"/>
        <c:lblAlgn val="ctr"/>
        <c:lblOffset val="100"/>
        <c:noMultiLvlLbl val="0"/>
      </c:catAx>
      <c:valAx>
        <c:axId val="-2068103128"/>
        <c:scaling>
          <c:orientation val="minMax"/>
          <c:max val="4"/>
          <c:min val="-4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latin typeface="Optima"/>
                <a:cs typeface="Optima"/>
              </a:defRPr>
            </a:pPr>
            <a:endParaRPr lang="en-US"/>
          </a:p>
        </c:txPr>
        <c:crossAx val="-206810610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5875">
              <a:solidFill>
                <a:srgbClr val="ED1C24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0F4C-0941-96CB-610B9FD67E4B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0.09</c:v>
                </c:pt>
                <c:pt idx="1">
                  <c:v>-0.28000000000000003</c:v>
                </c:pt>
                <c:pt idx="2">
                  <c:v>-0.15</c:v>
                </c:pt>
                <c:pt idx="3">
                  <c:v>-1.18</c:v>
                </c:pt>
                <c:pt idx="4">
                  <c:v>-1.59</c:v>
                </c:pt>
                <c:pt idx="5">
                  <c:v>-2.96</c:v>
                </c:pt>
                <c:pt idx="6">
                  <c:v>-3.08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F4C-0941-96CB-610B9FD67E4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12</c:v>
                </c:pt>
              </c:strCache>
            </c:strRef>
          </c:tx>
          <c:spPr>
            <a:ln w="15875">
              <a:solidFill>
                <a:srgbClr val="149B52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-0.189</c:v>
                </c:pt>
                <c:pt idx="1">
                  <c:v>-0.151</c:v>
                </c:pt>
                <c:pt idx="2">
                  <c:v>2.9000000000000001E-2</c:v>
                </c:pt>
                <c:pt idx="3">
                  <c:v>0.26900000000000002</c:v>
                </c:pt>
                <c:pt idx="4">
                  <c:v>0.53500000000000003</c:v>
                </c:pt>
                <c:pt idx="5">
                  <c:v>3.6440000000000001</c:v>
                </c:pt>
                <c:pt idx="6">
                  <c:v>2.7370000000000001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F4C-0941-96CB-610B9FD67E4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13</c:v>
                </c:pt>
              </c:strCache>
            </c:strRef>
          </c:tx>
          <c:spPr>
            <a:ln w="15875">
              <a:solidFill>
                <a:srgbClr val="149B52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-0.433</c:v>
                </c:pt>
                <c:pt idx="1">
                  <c:v>0.73099999999999998</c:v>
                </c:pt>
                <c:pt idx="2">
                  <c:v>5.7000000000000002E-2</c:v>
                </c:pt>
                <c:pt idx="3">
                  <c:v>-0.111</c:v>
                </c:pt>
                <c:pt idx="4">
                  <c:v>-0.16300000000000001</c:v>
                </c:pt>
                <c:pt idx="5">
                  <c:v>3.4740000000000002</c:v>
                </c:pt>
                <c:pt idx="6">
                  <c:v>2.6440000000000001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F4C-0941-96CB-610B9FD67E4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2</c:v>
                </c:pt>
              </c:strCache>
            </c:strRef>
          </c:tx>
          <c:spPr>
            <a:ln w="15875">
              <a:solidFill>
                <a:srgbClr val="149B52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Sheet1!$E$2:$E$8</c:f>
              <c:numCache>
                <c:formatCode>General</c:formatCode>
                <c:ptCount val="7"/>
                <c:pt idx="0">
                  <c:v>0.11</c:v>
                </c:pt>
                <c:pt idx="1">
                  <c:v>0.43</c:v>
                </c:pt>
                <c:pt idx="2">
                  <c:v>0.45</c:v>
                </c:pt>
                <c:pt idx="3">
                  <c:v>1.89</c:v>
                </c:pt>
                <c:pt idx="4">
                  <c:v>2</c:v>
                </c:pt>
                <c:pt idx="5">
                  <c:v>3.32</c:v>
                </c:pt>
                <c:pt idx="6">
                  <c:v>2.56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F4C-0941-96CB-610B9FD67E4B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22</c:v>
                </c:pt>
              </c:strCache>
            </c:strRef>
          </c:tx>
          <c:spPr>
            <a:ln w="15875">
              <a:solidFill>
                <a:srgbClr val="ED1C24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Sheet1!$F$2:$F$8</c:f>
              <c:numCache>
                <c:formatCode>General</c:formatCode>
                <c:ptCount val="7"/>
                <c:pt idx="0">
                  <c:v>-0.16300000000000001</c:v>
                </c:pt>
                <c:pt idx="1">
                  <c:v>-4.2999999999999997E-2</c:v>
                </c:pt>
                <c:pt idx="2">
                  <c:v>-7.0000000000000007E-2</c:v>
                </c:pt>
                <c:pt idx="3">
                  <c:v>-1.2569999999999999</c:v>
                </c:pt>
                <c:pt idx="4">
                  <c:v>-1.1950000000000001</c:v>
                </c:pt>
                <c:pt idx="5">
                  <c:v>-2.8159999999999981</c:v>
                </c:pt>
                <c:pt idx="6">
                  <c:v>-3.1309999999999998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0F4C-0941-96CB-610B9FD67E4B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23</c:v>
                </c:pt>
              </c:strCache>
            </c:strRef>
          </c:tx>
          <c:spPr>
            <a:ln w="15875">
              <a:solidFill>
                <a:srgbClr val="ED1C24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Sheet1!$G$2:$G$8</c:f>
              <c:numCache>
                <c:formatCode>General</c:formatCode>
                <c:ptCount val="7"/>
                <c:pt idx="0">
                  <c:v>0.12</c:v>
                </c:pt>
                <c:pt idx="1">
                  <c:v>-0.22700000000000001</c:v>
                </c:pt>
                <c:pt idx="2">
                  <c:v>-0.23899999999999999</c:v>
                </c:pt>
                <c:pt idx="3">
                  <c:v>-1.157</c:v>
                </c:pt>
                <c:pt idx="4">
                  <c:v>-1.4059999999999999</c:v>
                </c:pt>
                <c:pt idx="5">
                  <c:v>-2.6709999999999998</c:v>
                </c:pt>
                <c:pt idx="6">
                  <c:v>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0F4C-0941-96CB-610B9FD67E4B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Series 3</c:v>
                </c:pt>
              </c:strCache>
            </c:strRef>
          </c:tx>
          <c:spPr>
            <a:ln w="15875">
              <a:solidFill>
                <a:srgbClr val="176FC1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Sheet1!$H$2:$H$8</c:f>
              <c:numCache>
                <c:formatCode>General</c:formatCode>
                <c:ptCount val="7"/>
                <c:pt idx="0">
                  <c:v>0.15</c:v>
                </c:pt>
                <c:pt idx="1">
                  <c:v>0.15</c:v>
                </c:pt>
                <c:pt idx="2">
                  <c:v>0.17</c:v>
                </c:pt>
                <c:pt idx="3">
                  <c:v>0.09</c:v>
                </c:pt>
                <c:pt idx="4">
                  <c:v>7.0000000000000007E-2</c:v>
                </c:pt>
                <c:pt idx="5">
                  <c:v>0.09</c:v>
                </c:pt>
                <c:pt idx="6">
                  <c:v>7.0000000000000007E-2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0F4C-0941-96CB-610B9FD67E4B}"/>
            </c:ext>
          </c:extLst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Series 4</c:v>
                </c:pt>
              </c:strCache>
            </c:strRef>
          </c:tx>
          <c:spPr>
            <a:ln w="15875">
              <a:solidFill>
                <a:srgbClr val="176FC1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Sheet1!$I$2:$I$8</c:f>
              <c:numCache>
                <c:formatCode>General</c:formatCode>
                <c:ptCount val="7"/>
                <c:pt idx="0">
                  <c:v>-9.8000000000000004E-2</c:v>
                </c:pt>
                <c:pt idx="1">
                  <c:v>-0.13800000000000001</c:v>
                </c:pt>
                <c:pt idx="2">
                  <c:v>-2.9000000000000001E-2</c:v>
                </c:pt>
                <c:pt idx="3">
                  <c:v>-5.7000000000000002E-2</c:v>
                </c:pt>
                <c:pt idx="4">
                  <c:v>7.0000000000000007E-2</c:v>
                </c:pt>
                <c:pt idx="5">
                  <c:v>-0.13800000000000001</c:v>
                </c:pt>
                <c:pt idx="6">
                  <c:v>4.2999999999999997E-2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0F4C-0941-96CB-610B9FD67E4B}"/>
            </c:ext>
          </c:extLst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Series 5</c:v>
                </c:pt>
              </c:strCache>
            </c:strRef>
          </c:tx>
          <c:spPr>
            <a:ln w="15875">
              <a:solidFill>
                <a:srgbClr val="176FC1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Sheet1!$J$2:$J$8</c:f>
              <c:numCache>
                <c:formatCode>General</c:formatCode>
                <c:ptCount val="7"/>
                <c:pt idx="0">
                  <c:v>-0.27500000000000002</c:v>
                </c:pt>
                <c:pt idx="1">
                  <c:v>-0.22700000000000001</c:v>
                </c:pt>
                <c:pt idx="2">
                  <c:v>-0.189</c:v>
                </c:pt>
                <c:pt idx="3">
                  <c:v>-0.189</c:v>
                </c:pt>
                <c:pt idx="4">
                  <c:v>-0.32200000000000001</c:v>
                </c:pt>
                <c:pt idx="5">
                  <c:v>-0.17599999999999999</c:v>
                </c:pt>
                <c:pt idx="6">
                  <c:v>-0.17599999999999999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0F4C-0941-96CB-610B9FD67E4B}"/>
            </c:ext>
          </c:extLst>
        </c:ser>
        <c:ser>
          <c:idx val="9"/>
          <c:order val="9"/>
          <c:tx>
            <c:strRef>
              <c:f>Sheet1!$K$1</c:f>
              <c:strCache>
                <c:ptCount val="1"/>
                <c:pt idx="0">
                  <c:v>Series 6</c:v>
                </c:pt>
              </c:strCache>
            </c:strRef>
          </c:tx>
          <c:spPr>
            <a:ln w="15875">
              <a:solidFill>
                <a:srgbClr val="176FC1"/>
              </a:solidFill>
            </a:ln>
          </c:spPr>
          <c:marker>
            <c:symbol val="none"/>
          </c:marker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Sheet1!$K$2:$K$8</c:f>
              <c:numCache>
                <c:formatCode>General</c:formatCode>
                <c:ptCount val="7"/>
                <c:pt idx="0">
                  <c:v>0.13600000000000001</c:v>
                </c:pt>
                <c:pt idx="1">
                  <c:v>2.9000000000000001E-2</c:v>
                </c:pt>
                <c:pt idx="2">
                  <c:v>-5.7000000000000002E-2</c:v>
                </c:pt>
                <c:pt idx="3">
                  <c:v>7.3999999999999996E-2</c:v>
                </c:pt>
                <c:pt idx="4">
                  <c:v>-1.4E-2</c:v>
                </c:pt>
                <c:pt idx="5">
                  <c:v>-5.7000000000000002E-2</c:v>
                </c:pt>
                <c:pt idx="6">
                  <c:v>-1.4E-2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0F4C-0941-96CB-610B9FD67E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67331288"/>
        <c:axId val="-2067328376"/>
      </c:lineChart>
      <c:catAx>
        <c:axId val="-2067331288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67328376"/>
        <c:crosses val="autoZero"/>
        <c:auto val="1"/>
        <c:lblAlgn val="ctr"/>
        <c:lblOffset val="100"/>
        <c:noMultiLvlLbl val="0"/>
      </c:catAx>
      <c:valAx>
        <c:axId val="-2067328376"/>
        <c:scaling>
          <c:orientation val="minMax"/>
          <c:max val="4"/>
          <c:min val="-4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latin typeface="Optima"/>
                <a:cs typeface="Optima"/>
              </a:defRPr>
            </a:pPr>
            <a:endParaRPr lang="en-US"/>
          </a:p>
        </c:txPr>
        <c:crossAx val="-206733128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5400">
              <a:solidFill>
                <a:srgbClr val="ED1C24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1D4D-2D42-855B-7D1D9A12DAC8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-0.94340000000000002</c:v>
                </c:pt>
                <c:pt idx="1">
                  <c:v>-1.20482</c:v>
                </c:pt>
                <c:pt idx="2">
                  <c:v>-1.11111</c:v>
                </c:pt>
                <c:pt idx="3">
                  <c:v>-2.2727300000000001</c:v>
                </c:pt>
                <c:pt idx="4">
                  <c:v>-3.030303</c:v>
                </c:pt>
                <c:pt idx="5">
                  <c:v>-7.6923076999999997</c:v>
                </c:pt>
                <c:pt idx="6">
                  <c:v>-8.3333329999999997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D4D-2D42-855B-7D1D9A12DA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66145016"/>
        <c:axId val="-2066142008"/>
      </c:lineChart>
      <c:catAx>
        <c:axId val="-2066145016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66142008"/>
        <c:crosses val="autoZero"/>
        <c:auto val="1"/>
        <c:lblAlgn val="ctr"/>
        <c:lblOffset val="100"/>
        <c:noMultiLvlLbl val="0"/>
      </c:catAx>
      <c:valAx>
        <c:axId val="-2066142008"/>
        <c:scaling>
          <c:orientation val="minMax"/>
          <c:max val="10"/>
          <c:min val="-12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prstClr val="black">
                    <a:alpha val="0"/>
                  </a:prstClr>
                </a:solidFill>
                <a:latin typeface="Optima"/>
                <a:cs typeface="Optima"/>
              </a:defRPr>
            </a:pPr>
            <a:endParaRPr lang="en-US"/>
          </a:p>
        </c:txPr>
        <c:crossAx val="-2066145016"/>
        <c:crosses val="autoZero"/>
        <c:crossBetween val="between"/>
        <c:majorUnit val="4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5400">
              <a:solidFill>
                <a:srgbClr val="176FC1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2FC0-8D4A-9666-A17F1EA3237C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1.1100000000000001</c:v>
                </c:pt>
                <c:pt idx="1">
                  <c:v>1.1100000000000001</c:v>
                </c:pt>
                <c:pt idx="2">
                  <c:v>1.1200000000000001</c:v>
                </c:pt>
                <c:pt idx="3">
                  <c:v>1.06</c:v>
                </c:pt>
                <c:pt idx="4">
                  <c:v>1.05</c:v>
                </c:pt>
                <c:pt idx="5">
                  <c:v>1.06</c:v>
                </c:pt>
                <c:pt idx="6">
                  <c:v>1.05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FC0-8D4A-9666-A17F1EA323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66109528"/>
        <c:axId val="-2066106520"/>
      </c:lineChart>
      <c:catAx>
        <c:axId val="-2066109528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66106520"/>
        <c:crosses val="autoZero"/>
        <c:auto val="1"/>
        <c:lblAlgn val="ctr"/>
        <c:lblOffset val="100"/>
        <c:noMultiLvlLbl val="0"/>
      </c:catAx>
      <c:valAx>
        <c:axId val="-2066106520"/>
        <c:scaling>
          <c:orientation val="minMax"/>
          <c:max val="10"/>
          <c:min val="-12"/>
        </c:scaling>
        <c:delete val="0"/>
        <c:axPos val="l"/>
        <c:numFmt formatCode="General" sourceLinked="1"/>
        <c:majorTickMark val="out"/>
        <c:minorTickMark val="none"/>
        <c:tickLblPos val="nextTo"/>
        <c:crossAx val="-2066109528"/>
        <c:crosses val="autoZero"/>
        <c:crossBetween val="between"/>
        <c:majorUnit val="4"/>
      </c:valAx>
    </c:plotArea>
    <c:plotVisOnly val="1"/>
    <c:dispBlanksAs val="gap"/>
    <c:showDLblsOverMax val="0"/>
  </c:chart>
  <c:txPr>
    <a:bodyPr/>
    <a:lstStyle/>
    <a:p>
      <a:pPr>
        <a:defRPr sz="1800">
          <a:solidFill>
            <a:prstClr val="black">
              <a:alpha val="0"/>
            </a:prstClr>
          </a:solidFill>
        </a:defRPr>
      </a:pPr>
      <a:endParaRPr lang="en-US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5400">
              <a:solidFill>
                <a:srgbClr val="149B52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9C89-474B-81C7-381210D86342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0.11</c:v>
                </c:pt>
                <c:pt idx="1">
                  <c:v>0.43</c:v>
                </c:pt>
                <c:pt idx="2">
                  <c:v>0.45</c:v>
                </c:pt>
                <c:pt idx="3">
                  <c:v>1.89</c:v>
                </c:pt>
                <c:pt idx="4">
                  <c:v>2</c:v>
                </c:pt>
                <c:pt idx="5">
                  <c:v>3.32</c:v>
                </c:pt>
                <c:pt idx="6">
                  <c:v>2.56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C89-474B-81C7-381210D863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66052120"/>
        <c:axId val="-2066049288"/>
      </c:lineChart>
      <c:catAx>
        <c:axId val="-2066052120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66049288"/>
        <c:crosses val="autoZero"/>
        <c:auto val="1"/>
        <c:lblAlgn val="ctr"/>
        <c:lblOffset val="100"/>
        <c:noMultiLvlLbl val="0"/>
      </c:catAx>
      <c:valAx>
        <c:axId val="-2066049288"/>
        <c:scaling>
          <c:orientation val="minMax"/>
          <c:max val="4"/>
          <c:min val="-4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latin typeface="Optima"/>
                <a:cs typeface="Optima"/>
              </a:defRPr>
            </a:pPr>
            <a:endParaRPr lang="en-US"/>
          </a:p>
        </c:txPr>
        <c:crossAx val="-2066052120"/>
        <c:crosses val="autoZero"/>
        <c:crossBetween val="between"/>
        <c:majorUnit val="2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5400">
              <a:solidFill>
                <a:srgbClr val="ED1C24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4F0E-2E47-BB19-DCCED8D7E560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0.09</c:v>
                </c:pt>
                <c:pt idx="1">
                  <c:v>-0.28000000000000003</c:v>
                </c:pt>
                <c:pt idx="2">
                  <c:v>-0.15</c:v>
                </c:pt>
                <c:pt idx="3">
                  <c:v>-1.18</c:v>
                </c:pt>
                <c:pt idx="4">
                  <c:v>-1.59</c:v>
                </c:pt>
                <c:pt idx="5">
                  <c:v>-2.96</c:v>
                </c:pt>
                <c:pt idx="6">
                  <c:v>-3.08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F0E-2E47-BB19-DCCED8D7E5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68264056"/>
        <c:axId val="-2068261048"/>
      </c:lineChart>
      <c:catAx>
        <c:axId val="-2068264056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68261048"/>
        <c:crosses val="autoZero"/>
        <c:auto val="1"/>
        <c:lblAlgn val="ctr"/>
        <c:lblOffset val="100"/>
        <c:noMultiLvlLbl val="0"/>
      </c:catAx>
      <c:valAx>
        <c:axId val="-2068261048"/>
        <c:scaling>
          <c:orientation val="minMax"/>
          <c:max val="4"/>
          <c:min val="-4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latin typeface="Optima"/>
                <a:cs typeface="Optima"/>
              </a:defRPr>
            </a:pPr>
            <a:endParaRPr lang="en-US"/>
          </a:p>
        </c:txPr>
        <c:crossAx val="-2068264056"/>
        <c:crosses val="autoZero"/>
        <c:crossBetween val="between"/>
        <c:majorUnit val="2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5400">
              <a:solidFill>
                <a:srgbClr val="176FC1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D4B3-C642-B035-CF5B2659580B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0.15</c:v>
                </c:pt>
                <c:pt idx="1">
                  <c:v>0.15</c:v>
                </c:pt>
                <c:pt idx="2">
                  <c:v>0.17</c:v>
                </c:pt>
                <c:pt idx="3">
                  <c:v>0.09</c:v>
                </c:pt>
                <c:pt idx="4">
                  <c:v>7.0000000000000007E-2</c:v>
                </c:pt>
                <c:pt idx="5">
                  <c:v>0.09</c:v>
                </c:pt>
                <c:pt idx="6">
                  <c:v>7.0000000000000007E-2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4B3-C642-B035-CF5B265958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68313032"/>
        <c:axId val="-2068310024"/>
      </c:lineChart>
      <c:catAx>
        <c:axId val="-206831303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68310024"/>
        <c:crosses val="autoZero"/>
        <c:auto val="1"/>
        <c:lblAlgn val="ctr"/>
        <c:lblOffset val="100"/>
        <c:noMultiLvlLbl val="0"/>
      </c:catAx>
      <c:valAx>
        <c:axId val="-2068310024"/>
        <c:scaling>
          <c:orientation val="minMax"/>
          <c:max val="4"/>
          <c:min val="-4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latin typeface="Optima"/>
                <a:cs typeface="Optima"/>
              </a:defRPr>
            </a:pPr>
            <a:endParaRPr lang="en-US"/>
          </a:p>
        </c:txPr>
        <c:crossAx val="-2068313032"/>
        <c:crosses val="autoZero"/>
        <c:crossBetween val="between"/>
        <c:majorUnit val="2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5400">
              <a:solidFill>
                <a:schemeClr val="bg2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B429-9347-8252-F36F831F1B40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1.07</c:v>
                </c:pt>
                <c:pt idx="1">
                  <c:v>1.35</c:v>
                </c:pt>
                <c:pt idx="2">
                  <c:v>1.37</c:v>
                </c:pt>
                <c:pt idx="3">
                  <c:v>3.7</c:v>
                </c:pt>
                <c:pt idx="4">
                  <c:v>4</c:v>
                </c:pt>
                <c:pt idx="5">
                  <c:v>10</c:v>
                </c:pt>
                <c:pt idx="6">
                  <c:v>5.88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429-9347-8252-F36F831F1B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68276728"/>
        <c:axId val="-2073334888"/>
      </c:lineChart>
      <c:catAx>
        <c:axId val="-2068276728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73334888"/>
        <c:crosses val="autoZero"/>
        <c:auto val="1"/>
        <c:lblAlgn val="ctr"/>
        <c:lblOffset val="100"/>
        <c:noMultiLvlLbl val="0"/>
      </c:catAx>
      <c:valAx>
        <c:axId val="-2073334888"/>
        <c:scaling>
          <c:orientation val="minMax"/>
          <c:max val="10"/>
          <c:min val="-12"/>
        </c:scaling>
        <c:delete val="0"/>
        <c:axPos val="l"/>
        <c:numFmt formatCode="General" sourceLinked="1"/>
        <c:majorTickMark val="out"/>
        <c:minorTickMark val="none"/>
        <c:tickLblPos val="nextTo"/>
        <c:crossAx val="-2068276728"/>
        <c:crosses val="autoZero"/>
        <c:crossBetween val="between"/>
        <c:majorUnit val="4"/>
      </c:valAx>
    </c:plotArea>
    <c:plotVisOnly val="1"/>
    <c:dispBlanksAs val="gap"/>
    <c:showDLblsOverMax val="0"/>
  </c:chart>
  <c:txPr>
    <a:bodyPr/>
    <a:lstStyle/>
    <a:p>
      <a:pPr>
        <a:defRPr sz="1800">
          <a:solidFill>
            <a:prstClr val="black">
              <a:alpha val="0"/>
            </a:prstClr>
          </a:solidFill>
        </a:defRPr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5400">
              <a:solidFill>
                <a:srgbClr val="ED1C24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4C0F-7449-99A7-B40565FF3DA4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-0.94340000000000002</c:v>
                </c:pt>
                <c:pt idx="1">
                  <c:v>-1.20482</c:v>
                </c:pt>
                <c:pt idx="2">
                  <c:v>-1.11111</c:v>
                </c:pt>
                <c:pt idx="3">
                  <c:v>-2.2727300000000001</c:v>
                </c:pt>
                <c:pt idx="4">
                  <c:v>-3.030303</c:v>
                </c:pt>
                <c:pt idx="5">
                  <c:v>-7.6923076999999997</c:v>
                </c:pt>
                <c:pt idx="6">
                  <c:v>-8.3333329999999997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C0F-7449-99A7-B40565FF3D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68298312"/>
        <c:axId val="-2068295304"/>
      </c:lineChart>
      <c:catAx>
        <c:axId val="-206829831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68295304"/>
        <c:crosses val="autoZero"/>
        <c:auto val="1"/>
        <c:lblAlgn val="ctr"/>
        <c:lblOffset val="100"/>
        <c:noMultiLvlLbl val="0"/>
      </c:catAx>
      <c:valAx>
        <c:axId val="-2068295304"/>
        <c:scaling>
          <c:orientation val="minMax"/>
          <c:max val="10"/>
          <c:min val="-12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prstClr val="black">
                    <a:alpha val="0"/>
                  </a:prstClr>
                </a:solidFill>
                <a:latin typeface="Optima"/>
                <a:cs typeface="Optima"/>
              </a:defRPr>
            </a:pPr>
            <a:endParaRPr lang="en-US"/>
          </a:p>
        </c:txPr>
        <c:crossAx val="-2068298312"/>
        <c:crosses val="autoZero"/>
        <c:crossBetween val="between"/>
        <c:majorUnit val="4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5400">
              <a:solidFill>
                <a:srgbClr val="176FC1"/>
              </a:solidFill>
            </a:ln>
          </c:spPr>
          <c:marker>
            <c:symbol val="none"/>
          </c:marker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0-9FF3-C54B-92F2-705443A8266F}"/>
              </c:ext>
            </c:extLst>
          </c:dPt>
          <c:cat>
            <c:strRef>
              <c:f>Sheet1!$A$2:$A$8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1.1100000000000001</c:v>
                </c:pt>
                <c:pt idx="1">
                  <c:v>1.1100000000000001</c:v>
                </c:pt>
                <c:pt idx="2">
                  <c:v>1.1200000000000001</c:v>
                </c:pt>
                <c:pt idx="3">
                  <c:v>1.06</c:v>
                </c:pt>
                <c:pt idx="4">
                  <c:v>1.05</c:v>
                </c:pt>
                <c:pt idx="5">
                  <c:v>1.06</c:v>
                </c:pt>
                <c:pt idx="6">
                  <c:v>1.05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FF3-C54B-92F2-705443A826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73845688"/>
        <c:axId val="-2068100024"/>
      </c:lineChart>
      <c:catAx>
        <c:axId val="-2073845688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-2068100024"/>
        <c:crosses val="autoZero"/>
        <c:auto val="1"/>
        <c:lblAlgn val="ctr"/>
        <c:lblOffset val="100"/>
        <c:noMultiLvlLbl val="0"/>
      </c:catAx>
      <c:valAx>
        <c:axId val="-2068100024"/>
        <c:scaling>
          <c:orientation val="minMax"/>
          <c:max val="10"/>
          <c:min val="-12"/>
        </c:scaling>
        <c:delete val="0"/>
        <c:axPos val="l"/>
        <c:numFmt formatCode="General" sourceLinked="1"/>
        <c:majorTickMark val="out"/>
        <c:minorTickMark val="none"/>
        <c:tickLblPos val="nextTo"/>
        <c:crossAx val="-2073845688"/>
        <c:crosses val="autoZero"/>
        <c:crossBetween val="between"/>
        <c:majorUnit val="4"/>
      </c:valAx>
    </c:plotArea>
    <c:plotVisOnly val="1"/>
    <c:dispBlanksAs val="gap"/>
    <c:showDLblsOverMax val="0"/>
  </c:chart>
  <c:txPr>
    <a:bodyPr/>
    <a:lstStyle/>
    <a:p>
      <a:pPr>
        <a:defRPr sz="1800">
          <a:solidFill>
            <a:prstClr val="black">
              <a:alpha val="0"/>
            </a:prstClr>
          </a:solidFill>
        </a:defRPr>
      </a:pPr>
      <a:endParaRPr lang="en-US"/>
    </a:p>
  </c:txPr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F15E2060-F184-4021-99D0-835A7FCC6F25}" type="datetimeFigureOut">
              <a:rPr lang="en-US" smtClean="0"/>
              <a:t>3/4/25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3F80224-0279-41B8-A61C-781D298DC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857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2.jpeg>
</file>

<file path=ppt/media/image23.jpeg>
</file>

<file path=ppt/media/image3.gif>
</file>

<file path=ppt/media/image36.jpeg>
</file>

<file path=ppt/media/image37.jpeg>
</file>

<file path=ppt/media/image38.jpeg>
</file>

<file path=ppt/media/image4.png>
</file>

<file path=ppt/media/image40.jpeg>
</file>

<file path=ppt/media/image41.gif>
</file>

<file path=ppt/media/image42.png>
</file>

<file path=ppt/media/image43.png>
</file>

<file path=ppt/media/image4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0365F8E4-B9E6-2B4F-BFC1-EA81C899571B}" type="datetimeFigureOut">
              <a:rPr lang="en-US" smtClean="0"/>
              <a:t>3/4/25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25E5663-0004-3649-B9EC-01B1CEAF3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811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238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723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2813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defTabSz="912813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defTabSz="912813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defTabSz="912813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defTabSz="912813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fld id="{F20D588F-9B80-43D7-BBF7-5CCD97DCBD0F}" type="slidenum">
              <a:rPr lang="en-US" altLang="en-US" smtClean="0">
                <a:latin typeface="Verdana" pitchFamily="34" charset="0"/>
              </a:rPr>
              <a:pPr/>
              <a:t>6</a:t>
            </a:fld>
            <a:endParaRPr lang="en-US" altLang="en-US">
              <a:latin typeface="Verdana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865F54-124D-42D7-A39B-8C81674C147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504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865F54-124D-42D7-A39B-8C81674C147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504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>
            <a:lvl1pPr>
              <a:defRPr>
                <a:latin typeface="Optima"/>
                <a:cs typeface="Optim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Optima"/>
                <a:cs typeface="Optim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170B-C5FE-9245-9AA3-F95DB406E0C5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 dirty="0"/>
              <a:t>Bioinformatics Algorithms: An Active Learning Approach.</a:t>
            </a:r>
          </a:p>
          <a:p>
            <a:r>
              <a:rPr lang="en-US" dirty="0"/>
              <a:t>Copyright 2018 </a:t>
            </a:r>
            <a:r>
              <a:rPr lang="en-US" dirty="0" err="1"/>
              <a:t>Compeau</a:t>
            </a:r>
            <a:r>
              <a:rPr lang="en-US" dirty="0"/>
              <a:t> and </a:t>
            </a:r>
            <a:r>
              <a:rPr lang="en-US" dirty="0" err="1"/>
              <a:t>Pevzner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E140-4086-C243-A40C-5E3D39180054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18A98-B4A7-DC4D-8AA9-9CD76EA8B403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98448"/>
            <a:ext cx="8229600" cy="2189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581400"/>
            <a:ext cx="8229600" cy="2189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7739EF-D475-C747-9A2B-CA6A2C5A4B48}" type="datetime1">
              <a:rPr lang="en-US" altLang="en-US" smtClean="0"/>
              <a:t>3/4/25</a:t>
            </a:fld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Bioinformatics Algorithms: An Active Learning Approach. Copyright 2018 Compeau and Pevzner.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4677A95-31C6-4835-945F-1630AA69E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889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49769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37755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772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87198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66314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40487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546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Optima"/>
                <a:cs typeface="Optim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Optima"/>
                <a:cs typeface="Optima"/>
              </a:defRPr>
            </a:lvl1pPr>
            <a:lvl2pPr>
              <a:defRPr>
                <a:latin typeface="Optima"/>
                <a:cs typeface="Optima"/>
              </a:defRPr>
            </a:lvl2pPr>
            <a:lvl3pPr>
              <a:defRPr>
                <a:latin typeface="Optima"/>
                <a:cs typeface="Optima"/>
              </a:defRPr>
            </a:lvl3pPr>
            <a:lvl4pPr>
              <a:defRPr>
                <a:latin typeface="Optima"/>
                <a:cs typeface="Optima"/>
              </a:defRPr>
            </a:lvl4pPr>
            <a:lvl5pPr>
              <a:defRPr>
                <a:latin typeface="Optima"/>
                <a:cs typeface="Optima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D71D9-068B-234E-A809-21C1825B2C11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255588"/>
            <a:ext cx="7793037" cy="9604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1471613"/>
            <a:ext cx="3810000" cy="4662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1471613"/>
            <a:ext cx="3810000" cy="4662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BDD89F-54A3-F74D-96E9-03D9A492F05F}" type="datetime1">
              <a:rPr lang="en-US" smtClean="0"/>
              <a:t>3/4/25</a:t>
            </a:fld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Bioinformatics Algorithms: An Active Learning Approach. Copyright 2018 Compeau and Pevzner.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7786A-3785-4E78-95E6-7BFE985882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29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675F1-2EFF-3943-8D2B-F551E7FCE229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173DF-30B2-C54D-9B78-21FFD7418125}" type="datetime1">
              <a:rPr lang="en-US" smtClean="0"/>
              <a:t>3/4/25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C6372-BDDD-184F-B61C-71AC451E76B9}" type="datetime1">
              <a:rPr lang="en-US" smtClean="0"/>
              <a:t>3/4/25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CD85E-6C9E-0D4F-A574-F8CCAB794EA6}" type="datetime1">
              <a:rPr lang="en-US" smtClean="0"/>
              <a:t>3/4/25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BF67F-022A-B442-AA60-E9649AA3307B}" type="datetime1">
              <a:rPr lang="en-US" smtClean="0"/>
              <a:t>3/4/25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CC27E-080E-744F-AB6A-B89356F2E127}" type="datetime1">
              <a:rPr lang="en-US" smtClean="0"/>
              <a:t>3/4/25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3BEC-7EC3-C64F-AD16-F60DAC353CBF}" type="datetime1">
              <a:rPr lang="en-US" smtClean="0"/>
              <a:t>3/4/25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2">
            <a:alphaModFix amt="50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2E599-392A-EC4E-98AF-566C0B0E9C30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6356351"/>
            <a:ext cx="396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i="1" dirty="0"/>
              <a:t>Bioinformatics Algorithms: An Active Learning Approach.</a:t>
            </a:r>
          </a:p>
          <a:p>
            <a:r>
              <a:rPr lang="en-US" dirty="0"/>
              <a:t>Copyright 2018 </a:t>
            </a:r>
            <a:r>
              <a:rPr lang="en-US" dirty="0" err="1"/>
              <a:t>Compeau</a:t>
            </a:r>
            <a:r>
              <a:rPr lang="en-US" dirty="0"/>
              <a:t> and </a:t>
            </a:r>
            <a:r>
              <a:rPr lang="en-US" dirty="0" err="1"/>
              <a:t>Pevzner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Optima"/>
          <a:ea typeface="+mj-ea"/>
          <a:cs typeface="Optima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Optima"/>
          <a:ea typeface="+mn-ea"/>
          <a:cs typeface="Optima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Optima"/>
          <a:ea typeface="+mn-ea"/>
          <a:cs typeface="Optima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Optima"/>
          <a:ea typeface="+mn-ea"/>
          <a:cs typeface="Optima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Optima"/>
          <a:ea typeface="+mn-ea"/>
          <a:cs typeface="Optima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Optima"/>
          <a:ea typeface="+mn-ea"/>
          <a:cs typeface="Optima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7" Type="http://schemas.openxmlformats.org/officeDocument/2006/relationships/chart" Target="../charts/chart9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8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hyperlink" Target="http://universe-beauty.com/Space-art/Unsorted-space-art/stars-and-planets-photo-img390-JPG-1193p.html" TargetMode="Externa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hyperlink" Target="http://catalyst.berkeley.edu/slideshow/geissler-statistical-mechanics/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7" Type="http://schemas.openxmlformats.org/officeDocument/2006/relationships/image" Target="../media/image56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66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emf"/><Relationship Id="rId5" Type="http://schemas.openxmlformats.org/officeDocument/2006/relationships/image" Target="../media/image67.emf"/><Relationship Id="rId4" Type="http://schemas.openxmlformats.org/officeDocument/2006/relationships/image" Target="../media/image66.emf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http://www.saywhatyouneedtosayblog.com/2012/11/13/healthy-habit-my-plan-to-cut-back-on-sugar/woman-eating-sugar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69.emf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hyperlink" Target="http://www.clinicaloncology.com/ViewArticle.aspx?d_id=148&amp;a_id=11882" TargetMode="External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hyperlink" Target="http://www.clinicaloncology.com/ViewArticle.aspx?d_id=148&amp;a_id=11882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hyperlink" Target="http://www.clinicaloncology.com/ViewArticle.aspx?d_id=148&amp;a_id=11882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findicons.com/icon/197154/wrong" TargetMode="Externa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hyperlink" Target="http://www.gameoxy.com/games/Evolve-Digital-Deluxe-Edition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hyperlink" Target="http://www.metal-archives.com/bands/Intractable/3540307569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performanceprobiotics.com/Products.asp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hyperlink" Target="http://commons.wikimedia.org/wiki/File:Cowicon.sv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icondig.com/icondetails/36130/512/" TargetMode="External"/><Relationship Id="rId11" Type="http://schemas.openxmlformats.org/officeDocument/2006/relationships/image" Target="../media/image6.jpeg"/><Relationship Id="rId5" Type="http://schemas.openxmlformats.org/officeDocument/2006/relationships/image" Target="../media/image3.gif"/><Relationship Id="rId10" Type="http://schemas.openxmlformats.org/officeDocument/2006/relationships/hyperlink" Target="http://factsanddetails.com/world/cat56/sub362/item1506.html" TargetMode="External"/><Relationship Id="rId4" Type="http://schemas.openxmlformats.org/officeDocument/2006/relationships/hyperlink" Target="http://commons.wikimedia.org/wiki/File:Icon_dog.gif" TargetMode="External"/><Relationship Id="rId9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condig.com/icondetails/36130/512/" TargetMode="External"/><Relationship Id="rId13" Type="http://schemas.openxmlformats.org/officeDocument/2006/relationships/hyperlink" Target="http://en.wikipedia.org/wiki/Yeast" TargetMode="External"/><Relationship Id="rId3" Type="http://schemas.openxmlformats.org/officeDocument/2006/relationships/image" Target="../media/image6.jpeg"/><Relationship Id="rId7" Type="http://schemas.openxmlformats.org/officeDocument/2006/relationships/image" Target="../media/image3.gif"/><Relationship Id="rId12" Type="http://schemas.openxmlformats.org/officeDocument/2006/relationships/image" Target="../media/image5.png"/><Relationship Id="rId2" Type="http://schemas.openxmlformats.org/officeDocument/2006/relationships/hyperlink" Target="http://factsanddetails.com/world/cat56/sub362/item1506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mmons.wikimedia.org/wiki/File:Icon_dog.gif" TargetMode="External"/><Relationship Id="rId11" Type="http://schemas.openxmlformats.org/officeDocument/2006/relationships/hyperlink" Target="http://performanceprobiotics.com/Products.asp" TargetMode="External"/><Relationship Id="rId5" Type="http://schemas.openxmlformats.org/officeDocument/2006/relationships/image" Target="../media/image2.png"/><Relationship Id="rId10" Type="http://schemas.openxmlformats.org/officeDocument/2006/relationships/image" Target="../media/image7.jpeg"/><Relationship Id="rId4" Type="http://schemas.openxmlformats.org/officeDocument/2006/relationships/hyperlink" Target="http://commons.wikimedia.org/wiki/File:Cowicon.svg" TargetMode="External"/><Relationship Id="rId9" Type="http://schemas.openxmlformats.org/officeDocument/2006/relationships/image" Target="../media/image4.png"/><Relationship Id="rId14" Type="http://schemas.openxmlformats.org/officeDocument/2006/relationships/image" Target="../media/image8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jpeg"/><Relationship Id="rId7" Type="http://schemas.openxmlformats.org/officeDocument/2006/relationships/image" Target="../media/image11.jpeg"/><Relationship Id="rId2" Type="http://schemas.openxmlformats.org/officeDocument/2006/relationships/hyperlink" Target="http://www2.hawaii.edu/~khanal/fungal/biofuel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aywhatyouneedtosayblog.com/2012/11/13/healthy-habit-my-plan-to-cut-back-on-sugar/woman-eating-sugar/" TargetMode="External"/><Relationship Id="rId5" Type="http://schemas.openxmlformats.org/officeDocument/2006/relationships/image" Target="../media/image10.jpeg"/><Relationship Id="rId4" Type="http://schemas.openxmlformats.org/officeDocument/2006/relationships/hyperlink" Target="http://en.wikipedia.org/wiki/Yeast" TargetMode="External"/><Relationship Id="rId9" Type="http://schemas.openxmlformats.org/officeDocument/2006/relationships/image" Target="../media/image1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7" Type="http://schemas.openxmlformats.org/officeDocument/2006/relationships/image" Target="../media/image35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www.gameoxy.com/games/Evolve-Digital-Deluxe-Edition" TargetMode="External"/><Relationship Id="rId5" Type="http://schemas.openxmlformats.org/officeDocument/2006/relationships/image" Target="../media/image15.png"/><Relationship Id="rId4" Type="http://schemas.openxmlformats.org/officeDocument/2006/relationships/hyperlink" Target="http://findicons.com/icon/197154/wrong" TargetMode="Externa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hyperlink" Target="http://garycbenson.blogspot.com/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hyperlink" Target="http://badgerandblade.com/vb/archive/index.php/t-342880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jpeg"/><Relationship Id="rId4" Type="http://schemas.openxmlformats.org/officeDocument/2006/relationships/hyperlink" Target="http://coins.silvercoinstoday.com/america-the-beautiful-5-oz-silver-bullion-coins/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hyperlink" Target="http://coins.silvercoinstoday.com/america-the-beautiful-5-oz-silver-bullion-coins/" TargetMode="Externa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hyperlink" Target="http://coins.silvercoinstoday.com/america-the-beautiful-5-oz-silver-bullion-coins/" TargetMode="Externa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hyperlink" Target="http://coins.silvercoinstoday.com/america-the-beautiful-5-oz-silver-bullion-coins/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hyperlink" Target="http://coins.silvercoinstoday.com/america-the-beautiful-5-oz-silver-bullion-coins/" TargetMode="Externa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hyperlink" Target="http://www.rareresource.com/dinosaurs_eat.htm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://www.sciencedaily.com/releases/2007/11/071130075016.htm" TargetMode="External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2130425"/>
            <a:ext cx="8610600" cy="147002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Optima"/>
                <a:cs typeface="Optima"/>
              </a:rPr>
              <a:t>How Did Yeast Become a Wine-Maker?</a:t>
            </a:r>
            <a:br>
              <a:rPr lang="en-US" b="1" dirty="0">
                <a:latin typeface="Optima"/>
                <a:cs typeface="Optima"/>
              </a:rPr>
            </a:br>
            <a:r>
              <a:rPr lang="en-US" sz="3200" b="1" i="1" dirty="0">
                <a:solidFill>
                  <a:schemeClr val="accent1"/>
                </a:solidFill>
                <a:latin typeface="Optima"/>
                <a:cs typeface="Optima"/>
              </a:rPr>
              <a:t>Clustering Algorithms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5257800"/>
            <a:ext cx="9144000" cy="1752600"/>
          </a:xfrm>
          <a:noFill/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Optima"/>
                <a:cs typeface="Optima"/>
              </a:rPr>
              <a:t>Phillip Compeau and </a:t>
            </a:r>
            <a:r>
              <a:rPr lang="en-US" sz="2800" dirty="0" err="1">
                <a:solidFill>
                  <a:schemeClr val="tx1"/>
                </a:solidFill>
                <a:latin typeface="Optima"/>
                <a:cs typeface="Optima"/>
              </a:rPr>
              <a:t>Pavel</a:t>
            </a:r>
            <a:r>
              <a:rPr lang="en-US" sz="2800" dirty="0">
                <a:solidFill>
                  <a:schemeClr val="tx1"/>
                </a:solidFill>
                <a:latin typeface="Optima"/>
                <a:cs typeface="Optima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Optima"/>
                <a:cs typeface="Optima"/>
              </a:rPr>
              <a:t>Pevzner</a:t>
            </a:r>
            <a:r>
              <a:rPr lang="en-US" sz="2800" dirty="0">
                <a:solidFill>
                  <a:schemeClr val="tx1"/>
                </a:solidFill>
                <a:latin typeface="Optima"/>
                <a:cs typeface="Optima"/>
              </a:rPr>
              <a:t> </a:t>
            </a:r>
          </a:p>
          <a:p>
            <a:r>
              <a:rPr lang="en-US" sz="2800" i="1" dirty="0">
                <a:solidFill>
                  <a:schemeClr val="tx1"/>
                </a:solidFill>
                <a:latin typeface="Optima"/>
                <a:cs typeface="Optima"/>
              </a:rPr>
              <a:t>Bioinformatics Algorithms: An Active Learning Approach</a:t>
            </a:r>
          </a:p>
          <a:p>
            <a:endParaRPr lang="en-US" sz="800" dirty="0">
              <a:solidFill>
                <a:schemeClr val="tx1"/>
              </a:solidFill>
              <a:latin typeface="Optima"/>
              <a:cs typeface="Optima"/>
            </a:endParaRPr>
          </a:p>
          <a:p>
            <a:r>
              <a:rPr lang="en-US" sz="2000" dirty="0">
                <a:solidFill>
                  <a:schemeClr val="tx1"/>
                </a:solidFill>
                <a:latin typeface="Optima"/>
                <a:cs typeface="Optima"/>
              </a:rPr>
              <a:t>©2018 by Compeau and Pevzner. All rights reserved.</a:t>
            </a:r>
            <a:endParaRPr lang="en-US" sz="2800" dirty="0">
              <a:solidFill>
                <a:schemeClr val="tx1"/>
              </a:solidFill>
              <a:latin typeface="Optima"/>
              <a:cs typeface="Optima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515" y="6324600"/>
            <a:ext cx="91440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chemeClr val="tx1"/>
              </a:solidFill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2913986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Switching to Logarithms of Expression Levels</a:t>
            </a:r>
          </a:p>
        </p:txBody>
      </p:sp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2257995506"/>
              </p:ext>
            </p:extLst>
          </p:nvPr>
        </p:nvGraphicFramePr>
        <p:xfrm>
          <a:off x="478593" y="4117624"/>
          <a:ext cx="2743200" cy="160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3448209775"/>
              </p:ext>
            </p:extLst>
          </p:nvPr>
        </p:nvGraphicFramePr>
        <p:xfrm>
          <a:off x="3249651" y="4117624"/>
          <a:ext cx="2743200" cy="160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1290054614"/>
              </p:ext>
            </p:extLst>
          </p:nvPr>
        </p:nvGraphicFramePr>
        <p:xfrm>
          <a:off x="6252633" y="4117624"/>
          <a:ext cx="2743200" cy="160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Rectangle 11"/>
          <p:cNvSpPr/>
          <p:nvPr/>
        </p:nvSpPr>
        <p:spPr>
          <a:xfrm>
            <a:off x="1247422" y="1171222"/>
            <a:ext cx="6629400" cy="1015663"/>
          </a:xfrm>
          <a:prstGeom prst="rect">
            <a:avLst/>
          </a:prstGeom>
          <a:solidFill>
            <a:srgbClr val="FFFFFF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2"/>
                </a:solidFill>
                <a:latin typeface="Courier" pitchFamily="49" charset="0"/>
              </a:rPr>
              <a:t>YLR258W  1.1  1.4  1.4  3.7  4.0 10.0  5.9</a:t>
            </a:r>
          </a:p>
          <a:p>
            <a:r>
              <a:rPr lang="en-US" sz="2000" dirty="0">
                <a:solidFill>
                  <a:schemeClr val="tx2"/>
                </a:solidFill>
                <a:latin typeface="Courier" pitchFamily="49" charset="0"/>
              </a:rPr>
              <a:t>YPL012W  1.1  0.8  0.9  0.4  0.3  0.1  0.1</a:t>
            </a:r>
          </a:p>
          <a:p>
            <a:r>
              <a:rPr lang="en-US" sz="2000" dirty="0">
                <a:solidFill>
                  <a:srgbClr val="176FC1"/>
                </a:solidFill>
                <a:latin typeface="Courier" pitchFamily="49" charset="0"/>
              </a:rPr>
              <a:t>YPR055W  1.1  1.1  1.1  1.1  1.1  1.1  1.1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725334" y="3767667"/>
            <a:ext cx="0" cy="30480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219200" y="5715000"/>
            <a:ext cx="6629400" cy="1015663"/>
          </a:xfrm>
          <a:prstGeom prst="rect">
            <a:avLst/>
          </a:prstGeom>
          <a:solidFill>
            <a:srgbClr val="FFFFFF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Courier" pitchFamily="49" charset="0"/>
              </a:rPr>
              <a:t>YLR258W  0.1  0.4  0.5  1.9  2.0  3.3  2.6</a:t>
            </a:r>
          </a:p>
          <a:p>
            <a:r>
              <a:rPr lang="en-US" sz="2000" dirty="0">
                <a:solidFill>
                  <a:srgbClr val="FF0000"/>
                </a:solidFill>
                <a:latin typeface="Courier" pitchFamily="49" charset="0"/>
              </a:rPr>
              <a:t>YPL012W  0.1 -0.3 -0.2 -1.2 -1.6 -3.0 -3.1</a:t>
            </a:r>
          </a:p>
          <a:p>
            <a:r>
              <a:rPr lang="en-US" sz="2000" dirty="0">
                <a:solidFill>
                  <a:srgbClr val="0000FF"/>
                </a:solidFill>
                <a:latin typeface="Courier" pitchFamily="49" charset="0"/>
              </a:rPr>
              <a:t>YPR055W  0.2  0.2  0.2  0.1  0.1  0.1  0.1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962400" y="3733800"/>
            <a:ext cx="3048000" cy="4001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latin typeface="Optima"/>
                <a:cs typeface="Optima"/>
              </a:rPr>
              <a:t>taking logarithms (base-2)</a:t>
            </a:r>
          </a:p>
        </p:txBody>
      </p:sp>
      <p:graphicFrame>
        <p:nvGraphicFramePr>
          <p:cNvPr id="25" name="Chart 24"/>
          <p:cNvGraphicFramePr/>
          <p:nvPr>
            <p:extLst>
              <p:ext uri="{D42A27DB-BD31-4B8C-83A1-F6EECF244321}">
                <p14:modId xmlns:p14="http://schemas.microsoft.com/office/powerpoint/2010/main" val="3942430274"/>
              </p:ext>
            </p:extLst>
          </p:nvPr>
        </p:nvGraphicFramePr>
        <p:xfrm>
          <a:off x="398160" y="2146300"/>
          <a:ext cx="2743200" cy="160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6" name="Chart 25"/>
          <p:cNvGraphicFramePr/>
          <p:nvPr>
            <p:extLst>
              <p:ext uri="{D42A27DB-BD31-4B8C-83A1-F6EECF244321}">
                <p14:modId xmlns:p14="http://schemas.microsoft.com/office/powerpoint/2010/main" val="588146742"/>
              </p:ext>
            </p:extLst>
          </p:nvPr>
        </p:nvGraphicFramePr>
        <p:xfrm>
          <a:off x="3169218" y="2146300"/>
          <a:ext cx="2743200" cy="160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27" name="Chart 26"/>
          <p:cNvGraphicFramePr/>
          <p:nvPr>
            <p:extLst>
              <p:ext uri="{D42A27DB-BD31-4B8C-83A1-F6EECF244321}">
                <p14:modId xmlns:p14="http://schemas.microsoft.com/office/powerpoint/2010/main" val="2134813250"/>
              </p:ext>
            </p:extLst>
          </p:nvPr>
        </p:nvGraphicFramePr>
        <p:xfrm>
          <a:off x="6172200" y="2146300"/>
          <a:ext cx="2743200" cy="160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518203" y="2298700"/>
            <a:ext cx="458331" cy="13926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10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276600" y="2298700"/>
            <a:ext cx="458331" cy="13926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10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272669" y="2298700"/>
            <a:ext cx="458331" cy="13926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10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0.1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CEE47D-6E1D-CC45-927F-3E192B1CE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10849880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178419" y="1371599"/>
            <a:ext cx="89655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</a:t>
            </a:r>
            <a:r>
              <a:rPr lang="en-US" sz="2400" dirty="0">
                <a:latin typeface="Optima"/>
                <a:cs typeface="Optima"/>
              </a:rPr>
              <a:t>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solidFill>
                  <a:schemeClr val="tx2"/>
                </a:solidFill>
                <a:latin typeface="Optima"/>
                <a:cs typeface="Optima"/>
              </a:rPr>
              <a:t>HiddenMatrix</a:t>
            </a:r>
            <a:r>
              <a:rPr lang="en-US" sz="2400" b="1" i="1" dirty="0">
                <a:latin typeface="Optima"/>
                <a:cs typeface="Optima"/>
              </a:rPr>
              <a:t>    Parameters =</a:t>
            </a:r>
            <a:r>
              <a:rPr lang="en-US" sz="2400" dirty="0">
                <a:latin typeface="Optima"/>
                <a:cs typeface="Optima"/>
              </a:rPr>
              <a:t> (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dirty="0" err="1">
                <a:solidFill>
                  <a:srgbClr val="0000FF"/>
                </a:solidFill>
                <a:latin typeface="Optima"/>
                <a:cs typeface="Optima"/>
              </a:rPr>
              <a:t>,</a:t>
            </a:r>
            <a:r>
              <a:rPr lang="en-US" sz="2400" dirty="0" err="1">
                <a:solidFill>
                  <a:schemeClr val="bg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bg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chemeClr val="bg2"/>
              </a:solidFill>
              <a:latin typeface="Courier" pitchFamily="49" charset="0"/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149B52"/>
              </a:solidFill>
              <a:latin typeface="Courier" pitchFamily="49" charset="0"/>
            </a:endParaRP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0.29</a:t>
            </a:r>
            <a:r>
              <a:rPr lang="en-US" sz="2800" b="1" dirty="0">
                <a:latin typeface="Courier" pitchFamily="49" charset="0"/>
              </a:rPr>
              <a:t> 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0.71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0.60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0.82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0.99</a:t>
            </a:r>
            <a:r>
              <a:rPr lang="en-US" sz="2800" b="1" dirty="0">
                <a:latin typeface="Courier" pitchFamily="49" charset="0"/>
              </a:rPr>
              <a:t> 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0.01     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0.55</a:t>
            </a:r>
            <a:r>
              <a:rPr lang="en-US" sz="2800" b="1" dirty="0">
                <a:latin typeface="Courier" pitchFamily="49" charset="0"/>
              </a:rPr>
              <a:t> 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0.45 </a:t>
            </a:r>
            <a:endParaRPr lang="en-US" sz="2800" b="1" dirty="0">
              <a:solidFill>
                <a:srgbClr val="149B52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i="1" dirty="0" err="1"/>
              <a:t>HiddenMatrix</a:t>
            </a:r>
            <a:r>
              <a:rPr lang="en-US" i="1" dirty="0"/>
              <a:t> </a:t>
            </a:r>
            <a:r>
              <a:rPr lang="en-US" dirty="0"/>
              <a:t>Reconstructed! </a:t>
            </a:r>
            <a:endParaRPr lang="en-US" i="1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5867400" y="2971800"/>
            <a:ext cx="51072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>
            <a:spLocks/>
          </p:cNvSpPr>
          <p:nvPr/>
        </p:nvSpPr>
        <p:spPr>
          <a:xfrm>
            <a:off x="3767820" y="1828800"/>
            <a:ext cx="2149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0.97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</a:t>
            </a:r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0.03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01840" y="2219980"/>
            <a:ext cx="2149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0.12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</a:t>
            </a:r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0.88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6B4BFD8-E45B-E34C-AD31-ED19B403A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17979734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dirty="0"/>
              <a:t>Expectation Maximization Algorithm</a:t>
            </a:r>
            <a:endParaRPr lang="en-US" i="1" dirty="0"/>
          </a:p>
        </p:txBody>
      </p:sp>
      <p:grpSp>
        <p:nvGrpSpPr>
          <p:cNvPr id="13" name="Group 12"/>
          <p:cNvGrpSpPr/>
          <p:nvPr/>
        </p:nvGrpSpPr>
        <p:grpSpPr>
          <a:xfrm>
            <a:off x="3352800" y="1219200"/>
            <a:ext cx="2209800" cy="2209800"/>
            <a:chOff x="3733800" y="1219200"/>
            <a:chExt cx="2209800" cy="2209800"/>
          </a:xfrm>
          <a:solidFill>
            <a:schemeClr val="bg1">
              <a:lumMod val="85000"/>
            </a:schemeClr>
          </a:solidFill>
        </p:grpSpPr>
        <p:sp>
          <p:nvSpPr>
            <p:cNvPr id="3" name="Oval 2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Data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91200" y="4339684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5" name="Oval 14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Parameters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19200" y="43434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8" name="Oval 17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0000" y="2057400"/>
              <a:ext cx="20574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 err="1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HiddenMatrix</a:t>
              </a:r>
              <a:endParaRPr lang="en-US" sz="2400" b="1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60FCC4-36F9-0A4F-9442-E10D19EBC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86142627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dirty="0"/>
              <a:t>E-step</a:t>
            </a:r>
            <a:endParaRPr lang="en-US" i="1" dirty="0"/>
          </a:p>
        </p:txBody>
      </p:sp>
      <p:grpSp>
        <p:nvGrpSpPr>
          <p:cNvPr id="13" name="Group 12"/>
          <p:cNvGrpSpPr/>
          <p:nvPr/>
        </p:nvGrpSpPr>
        <p:grpSpPr>
          <a:xfrm>
            <a:off x="3352800" y="12192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3" name="Oval 2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Data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91200" y="4339684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5" name="Oval 14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Parameters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19200" y="43434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8" name="Oval 17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0000" y="2057400"/>
              <a:ext cx="20574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 err="1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HiddenMatrix</a:t>
              </a:r>
              <a:endParaRPr lang="en-US" sz="2400" b="1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endParaRPr>
            </a:p>
          </p:txBody>
        </p:sp>
      </p:grpSp>
      <p:cxnSp>
        <p:nvCxnSpPr>
          <p:cNvPr id="21" name="Straight Arrow Connector 20"/>
          <p:cNvCxnSpPr>
            <a:stCxn id="3" idx="3"/>
          </p:cNvCxnSpPr>
          <p:nvPr/>
        </p:nvCxnSpPr>
        <p:spPr>
          <a:xfrm flipH="1">
            <a:off x="2819400" y="3105382"/>
            <a:ext cx="857018" cy="139041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8" idx="6"/>
          </p:cNvCxnSpPr>
          <p:nvPr/>
        </p:nvCxnSpPr>
        <p:spPr>
          <a:xfrm flipH="1" flipV="1">
            <a:off x="3429000" y="5448300"/>
            <a:ext cx="2362200" cy="19282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57CE59-CE59-474A-A86E-BBBD81A0B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66469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dirty="0"/>
              <a:t>E-step</a:t>
            </a:r>
            <a:endParaRPr lang="en-US" i="1" dirty="0"/>
          </a:p>
        </p:txBody>
      </p:sp>
      <p:grpSp>
        <p:nvGrpSpPr>
          <p:cNvPr id="13" name="Group 12"/>
          <p:cNvGrpSpPr/>
          <p:nvPr/>
        </p:nvGrpSpPr>
        <p:grpSpPr>
          <a:xfrm>
            <a:off x="3352800" y="12192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3" name="Oval 2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Data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91200" y="4339684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5" name="Oval 14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Parameters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19200" y="43434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8" name="Oval 17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0000" y="2057400"/>
              <a:ext cx="20574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 err="1">
                  <a:solidFill>
                    <a:srgbClr val="000000"/>
                  </a:solidFill>
                  <a:latin typeface="Optima"/>
                  <a:cs typeface="Optima"/>
                </a:rPr>
                <a:t>HiddenMatrix</a:t>
              </a:r>
              <a:endParaRPr lang="en-US" sz="2400" b="1" i="1" dirty="0">
                <a:solidFill>
                  <a:srgbClr val="000000"/>
                </a:solidFill>
                <a:latin typeface="Optima"/>
                <a:cs typeface="Optima"/>
              </a:endParaRPr>
            </a:p>
          </p:txBody>
        </p:sp>
      </p:grpSp>
      <p:cxnSp>
        <p:nvCxnSpPr>
          <p:cNvPr id="21" name="Straight Arrow Connector 20"/>
          <p:cNvCxnSpPr>
            <a:stCxn id="3" idx="3"/>
          </p:cNvCxnSpPr>
          <p:nvPr/>
        </p:nvCxnSpPr>
        <p:spPr>
          <a:xfrm flipH="1">
            <a:off x="2819400" y="3105382"/>
            <a:ext cx="857018" cy="139041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8" idx="6"/>
          </p:cNvCxnSpPr>
          <p:nvPr/>
        </p:nvCxnSpPr>
        <p:spPr>
          <a:xfrm flipH="1" flipV="1">
            <a:off x="3429000" y="5448300"/>
            <a:ext cx="2362200" cy="19282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D2F2AD-83C4-8044-A8C3-D73B0DBF2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34528446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dirty="0"/>
              <a:t>M-step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352800" y="12192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3" name="Oval 2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Data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91200" y="4339684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5" name="Oval 14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Parameters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19200" y="43434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8" name="Oval 17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0000" y="2057400"/>
              <a:ext cx="20574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 err="1">
                  <a:solidFill>
                    <a:srgbClr val="000000"/>
                  </a:solidFill>
                  <a:latin typeface="Optima"/>
                  <a:cs typeface="Optima"/>
                </a:rPr>
                <a:t>HiddenMatrix</a:t>
              </a:r>
              <a:endParaRPr lang="en-US" sz="2400" b="1" i="1" dirty="0">
                <a:solidFill>
                  <a:srgbClr val="000000"/>
                </a:solidFill>
                <a:latin typeface="Optima"/>
                <a:cs typeface="Optima"/>
              </a:endParaRPr>
            </a:p>
          </p:txBody>
        </p:sp>
      </p:grpSp>
      <p:cxnSp>
        <p:nvCxnSpPr>
          <p:cNvPr id="24" name="Straight Arrow Connector 23"/>
          <p:cNvCxnSpPr/>
          <p:nvPr/>
        </p:nvCxnSpPr>
        <p:spPr>
          <a:xfrm>
            <a:off x="5261169" y="3124200"/>
            <a:ext cx="1060062" cy="139041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3429000" y="5410200"/>
            <a:ext cx="2362200" cy="19282"/>
          </a:xfrm>
          <a:prstGeom prst="straightConnector1">
            <a:avLst/>
          </a:prstGeom>
          <a:ln w="571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536AB6-F4B6-574D-9CEE-F0936E544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057462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dirty="0"/>
              <a:t>M-step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352800" y="12192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3" name="Oval 2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Data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91200" y="4339684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5" name="Oval 14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solidFill>
                    <a:srgbClr val="000000"/>
                  </a:solidFill>
                  <a:latin typeface="Optima"/>
                  <a:cs typeface="Optima"/>
                </a:rPr>
                <a:t>Parameters’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19200" y="43434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8" name="Oval 17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0000" y="2057400"/>
              <a:ext cx="20574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 err="1">
                  <a:solidFill>
                    <a:srgbClr val="000000"/>
                  </a:solidFill>
                  <a:latin typeface="Optima"/>
                  <a:cs typeface="Optima"/>
                </a:rPr>
                <a:t>HiddenVector</a:t>
              </a:r>
              <a:endParaRPr lang="en-US" sz="2400" b="1" i="1" dirty="0">
                <a:solidFill>
                  <a:srgbClr val="000000"/>
                </a:solidFill>
                <a:latin typeface="Optima"/>
                <a:cs typeface="Optima"/>
              </a:endParaRPr>
            </a:p>
          </p:txBody>
        </p:sp>
      </p:grpSp>
      <p:cxnSp>
        <p:nvCxnSpPr>
          <p:cNvPr id="24" name="Straight Arrow Connector 23"/>
          <p:cNvCxnSpPr/>
          <p:nvPr/>
        </p:nvCxnSpPr>
        <p:spPr>
          <a:xfrm>
            <a:off x="5261169" y="3124200"/>
            <a:ext cx="1060062" cy="139041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3429000" y="5410200"/>
            <a:ext cx="2362200" cy="19282"/>
          </a:xfrm>
          <a:prstGeom prst="straightConnector1">
            <a:avLst/>
          </a:prstGeom>
          <a:ln w="571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4762500" y="4114800"/>
            <a:ext cx="1333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  <a:latin typeface="Optima"/>
                <a:cs typeface="Optima"/>
              </a:rPr>
              <a:t>???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2B07D-7B23-DA4F-81DC-3A74503B9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0315137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178419" y="990600"/>
            <a:ext cx="8965581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</a:t>
            </a:r>
            <a:r>
              <a:rPr lang="en-US" sz="2400" b="1" i="1" dirty="0">
                <a:solidFill>
                  <a:srgbClr val="FF0000"/>
                </a:solidFill>
                <a:latin typeface="Optima"/>
                <a:cs typeface="Optima"/>
              </a:rPr>
              <a:t>Parameters</a:t>
            </a:r>
            <a:r>
              <a:rPr lang="en-US" sz="2400" b="1" i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baseline="-25000" dirty="0">
                <a:solidFill>
                  <a:srgbClr val="0000FF"/>
                </a:solidFill>
                <a:latin typeface="Optima"/>
                <a:cs typeface="Optima"/>
              </a:rPr>
              <a:t>, </a:t>
            </a:r>
            <a:r>
              <a:rPr lang="en-US" sz="2400" dirty="0" err="1">
                <a:solidFill>
                  <a:srgbClr val="00B050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00B050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TTT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  0.4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   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1</a:t>
            </a: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  0.9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0</a:t>
            </a: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  0.8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0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</a:t>
            </a:r>
            <a:r>
              <a:rPr lang="en-US" sz="2800" dirty="0">
                <a:solidFill>
                  <a:srgbClr val="149B52"/>
                </a:solidFill>
              </a:rPr>
              <a:t> </a:t>
            </a:r>
            <a:r>
              <a:rPr lang="en-US" sz="2800" b="1" dirty="0">
                <a:solidFill>
                  <a:srgbClr val="FF0000"/>
                </a:solidFill>
                <a:latin typeface="Optima"/>
                <a:cs typeface="Optima"/>
              </a:rPr>
              <a:t>??? </a:t>
            </a: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0.3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   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1</a:t>
            </a:r>
          </a:p>
          <a:p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  0.7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0 </a:t>
            </a:r>
            <a:endParaRPr lang="en-US" sz="2800" b="1" dirty="0">
              <a:solidFill>
                <a:srgbClr val="149B5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10000" y="1447800"/>
            <a:ext cx="533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Memory Flash: Dot Product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28601" y="3581400"/>
            <a:ext cx="914399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0000FF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200" i="1" baseline="-25000" dirty="0">
                <a:latin typeface="Optima"/>
                <a:cs typeface="Optima"/>
              </a:rPr>
              <a:t> </a:t>
            </a:r>
            <a:r>
              <a:rPr lang="en-US" sz="2200" i="1" dirty="0">
                <a:latin typeface="Optima"/>
                <a:cs typeface="Optima"/>
              </a:rPr>
              <a:t>=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200" i="1" dirty="0">
                <a:solidFill>
                  <a:srgbClr val="0000FF"/>
                </a:solidFill>
                <a:latin typeface="Optima"/>
                <a:cs typeface="Optima"/>
              </a:rPr>
              <a:t>     </a:t>
            </a:r>
            <a:r>
              <a:rPr lang="en-US" sz="2200" dirty="0">
                <a:solidFill>
                  <a:srgbClr val="FF0000"/>
                </a:solidFill>
                <a:latin typeface="Optima"/>
                <a:cs typeface="Optima"/>
              </a:rPr>
              <a:t>* </a:t>
            </a:r>
            <a:r>
              <a:rPr lang="en-US" sz="2200" dirty="0">
                <a:solidFill>
                  <a:srgbClr val="0000FF"/>
                </a:solidFill>
                <a:latin typeface="Optima"/>
                <a:cs typeface="Optima"/>
              </a:rPr>
              <a:t>   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r>
              <a:rPr lang="en-US" sz="2200" i="1" dirty="0">
                <a:solidFill>
                  <a:srgbClr val="0000FF"/>
                </a:solidFill>
                <a:latin typeface="Optima"/>
                <a:cs typeface="Optima"/>
              </a:rPr>
              <a:t>          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/  </a:t>
            </a:r>
            <a:r>
              <a:rPr lang="en-US" sz="2200" b="1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    *    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endParaRPr lang="en-US" sz="2200" i="1" dirty="0">
              <a:solidFill>
                <a:srgbClr val="176FC1"/>
              </a:solidFill>
              <a:latin typeface="Optima"/>
              <a:cs typeface="Optima"/>
            </a:endParaRPr>
          </a:p>
          <a:p>
            <a:endParaRPr lang="en-US" sz="2200" i="1" dirty="0">
              <a:solidFill>
                <a:srgbClr val="0000FF"/>
              </a:solidFill>
              <a:latin typeface="Optima"/>
              <a:cs typeface="Optima"/>
            </a:endParaRPr>
          </a:p>
          <a:p>
            <a:endParaRPr lang="en-US" sz="2200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200" dirty="0">
                <a:solidFill>
                  <a:srgbClr val="00B050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200" i="1" baseline="-25000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=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>
                <a:solidFill>
                  <a:srgbClr val="149B52"/>
                </a:solidFill>
                <a:latin typeface="Optima"/>
                <a:cs typeface="Optima"/>
              </a:rPr>
              <a:t>Data</a:t>
            </a:r>
            <a:r>
              <a:rPr lang="en-US" sz="2200" i="1" dirty="0">
                <a:latin typeface="Optima"/>
                <a:cs typeface="Optima"/>
              </a:rPr>
              <a:t>     </a:t>
            </a:r>
            <a:r>
              <a:rPr lang="en-US" sz="2200" dirty="0">
                <a:solidFill>
                  <a:srgbClr val="FF0000"/>
                </a:solidFill>
                <a:latin typeface="Optima"/>
                <a:cs typeface="Optima"/>
              </a:rPr>
              <a:t>*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(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-HiddenVector)         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/  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   *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   (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-HiddenVector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)</a:t>
            </a:r>
            <a:endParaRPr lang="en-US" sz="2200" b="1" dirty="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6B6564-7A2A-3447-AF19-8A40F293A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87639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066800" y="5516940"/>
            <a:ext cx="5181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err="1">
                <a:latin typeface="Optima"/>
                <a:cs typeface="Optima"/>
              </a:rPr>
              <a:t>HiddenVector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=    (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dirty="0">
                <a:latin typeface="Optima"/>
                <a:cs typeface="Optima"/>
              </a:rPr>
              <a:t>    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0     0     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dirty="0">
                <a:latin typeface="Optima"/>
                <a:cs typeface="Optima"/>
              </a:rPr>
              <a:t>    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0</a:t>
            </a:r>
            <a:r>
              <a:rPr lang="en-US" sz="2200" dirty="0">
                <a:latin typeface="Optima"/>
                <a:cs typeface="Optima"/>
              </a:rPr>
              <a:t> )    </a:t>
            </a:r>
          </a:p>
          <a:p>
            <a:endParaRPr lang="en-US" sz="2200" dirty="0">
              <a:solidFill>
                <a:srgbClr val="0000FF"/>
              </a:solidFill>
              <a:latin typeface="Optima"/>
              <a:cs typeface="Optima"/>
            </a:endParaRPr>
          </a:p>
          <a:p>
            <a:r>
              <a:rPr lang="en-US" sz="2200" dirty="0">
                <a:solidFill>
                  <a:srgbClr val="0000FF"/>
                </a:solidFill>
                <a:latin typeface="Optima"/>
                <a:cs typeface="Optima"/>
              </a:rPr>
              <a:t>                              </a:t>
            </a:r>
            <a:endParaRPr lang="en-US" sz="2200" dirty="0">
              <a:solidFill>
                <a:srgbClr val="00B050"/>
              </a:solidFill>
              <a:latin typeface="Optima"/>
              <a:cs typeface="Optim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28601" y="3581400"/>
            <a:ext cx="914399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200" i="1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= Data    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*    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          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/  </a:t>
            </a:r>
            <a:r>
              <a:rPr lang="en-US" sz="2200" b="1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    *    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endParaRPr lang="en-US" sz="2200" i="1" dirty="0">
              <a:solidFill>
                <a:srgbClr val="176FC1"/>
              </a:solidFill>
              <a:latin typeface="Optima"/>
              <a:cs typeface="Optima"/>
            </a:endParaRPr>
          </a:p>
          <a:p>
            <a:endParaRPr lang="en-US" sz="2200" i="1" dirty="0">
              <a:solidFill>
                <a:srgbClr val="0000FF"/>
              </a:solidFill>
              <a:latin typeface="Optima"/>
              <a:cs typeface="Optima"/>
            </a:endParaRPr>
          </a:p>
          <a:p>
            <a:endParaRPr lang="en-US" sz="2200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chemeClr val="bg2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chemeClr val="bg2"/>
                </a:solidFill>
                <a:latin typeface="Optima"/>
                <a:cs typeface="Optima"/>
              </a:rPr>
              <a:t>B</a:t>
            </a:r>
            <a:r>
              <a:rPr lang="en-US" sz="2200" i="1" baseline="-25000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=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 Data    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*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(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-HiddenVector)         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/  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   *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   (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-HiddenVector)</a:t>
            </a:r>
            <a:endParaRPr lang="en-US" sz="2200" b="1" dirty="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178419" y="990600"/>
            <a:ext cx="8965581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</a:t>
            </a:r>
            <a:r>
              <a:rPr lang="en-US" sz="2400" b="1" i="1" dirty="0">
                <a:solidFill>
                  <a:srgbClr val="FF0000"/>
                </a:solidFill>
                <a:latin typeface="Optima"/>
                <a:cs typeface="Optima"/>
              </a:rPr>
              <a:t>Parameters</a:t>
            </a:r>
            <a:r>
              <a:rPr lang="en-US" sz="2400" b="1" i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i="1" dirty="0" err="1">
                <a:solidFill>
                  <a:srgbClr val="0000FF"/>
                </a:solidFill>
                <a:latin typeface="Optima"/>
                <a:cs typeface="Optima"/>
              </a:rPr>
              <a:t>,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TTT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  0.4      1</a:t>
            </a: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  0.9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0</a:t>
            </a: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  0.8      0         </a:t>
            </a: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0.3      1</a:t>
            </a:r>
          </a:p>
          <a:p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  0.7      0 </a:t>
            </a:r>
            <a:endParaRPr lang="en-US" sz="2800" b="1" dirty="0">
              <a:solidFill>
                <a:srgbClr val="149B52"/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  From </a:t>
            </a:r>
            <a:r>
              <a:rPr lang="en-US" i="1" dirty="0"/>
              <a:t>Data &amp; </a:t>
            </a:r>
            <a:r>
              <a:rPr lang="en-US" i="1" dirty="0" err="1"/>
              <a:t>HiddenMatrix</a:t>
            </a:r>
            <a:r>
              <a:rPr lang="en-US" dirty="0"/>
              <a:t> to </a:t>
            </a:r>
            <a:r>
              <a:rPr lang="en-US" b="1" i="1" dirty="0">
                <a:solidFill>
                  <a:srgbClr val="FF0000"/>
                </a:solidFill>
              </a:rPr>
              <a:t>Parameters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200" y="5943600"/>
            <a:ext cx="8991600" cy="86177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rgbClr val="FF0000"/>
                </a:solidFill>
                <a:latin typeface="Optima"/>
                <a:cs typeface="Optima"/>
              </a:rPr>
              <a:t>STOP and Think: </a:t>
            </a:r>
            <a:r>
              <a:rPr lang="en-US" sz="2500" dirty="0">
                <a:latin typeface="Optima"/>
                <a:cs typeface="Optima"/>
              </a:rPr>
              <a:t>What is </a:t>
            </a:r>
            <a:r>
              <a:rPr lang="en-US" sz="2500" i="1" dirty="0" err="1">
                <a:latin typeface="Optima"/>
                <a:cs typeface="Optima"/>
              </a:rPr>
              <a:t>HiddenMatrix</a:t>
            </a:r>
            <a:r>
              <a:rPr lang="en-US" sz="2500" i="1" dirty="0">
                <a:latin typeface="Optima"/>
                <a:cs typeface="Optima"/>
              </a:rPr>
              <a:t>  </a:t>
            </a:r>
            <a:r>
              <a:rPr lang="en-US" sz="2500" dirty="0">
                <a:latin typeface="Optima"/>
                <a:cs typeface="Optima"/>
              </a:rPr>
              <a:t>corresponding  to this </a:t>
            </a:r>
            <a:r>
              <a:rPr lang="en-US" sz="2500" i="1" dirty="0" err="1">
                <a:latin typeface="Optima"/>
                <a:cs typeface="Optima"/>
              </a:rPr>
              <a:t>HIddenVector</a:t>
            </a:r>
            <a:r>
              <a:rPr lang="en-US" sz="2500" dirty="0">
                <a:latin typeface="Optima"/>
                <a:cs typeface="Optima"/>
              </a:rPr>
              <a:t>?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3CEA870-E4C7-3B4F-A318-CAC326CE2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9612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066800" y="5516940"/>
            <a:ext cx="5181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err="1">
                <a:latin typeface="Optima"/>
                <a:cs typeface="Optima"/>
              </a:rPr>
              <a:t>HiddenVector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=    (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dirty="0">
                <a:latin typeface="Optima"/>
                <a:cs typeface="Optima"/>
              </a:rPr>
              <a:t>    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0     0     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dirty="0">
                <a:latin typeface="Optima"/>
                <a:cs typeface="Optima"/>
              </a:rPr>
              <a:t>    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0</a:t>
            </a:r>
            <a:r>
              <a:rPr lang="en-US" sz="2200" dirty="0">
                <a:latin typeface="Optima"/>
                <a:cs typeface="Optima"/>
              </a:rPr>
              <a:t> )    </a:t>
            </a:r>
          </a:p>
          <a:p>
            <a:endParaRPr lang="en-US" sz="2200" dirty="0">
              <a:solidFill>
                <a:srgbClr val="0000FF"/>
              </a:solidFill>
              <a:latin typeface="Optima"/>
              <a:cs typeface="Optima"/>
            </a:endParaRPr>
          </a:p>
          <a:p>
            <a:r>
              <a:rPr lang="en-US" sz="2200" i="1" dirty="0">
                <a:latin typeface="Optima"/>
                <a:cs typeface="Optima"/>
              </a:rPr>
              <a:t>Hidden Matrix </a:t>
            </a:r>
            <a:r>
              <a:rPr lang="en-US" sz="2200" dirty="0">
                <a:latin typeface="Optima"/>
                <a:cs typeface="Optima"/>
              </a:rPr>
              <a:t>=                              </a:t>
            </a:r>
          </a:p>
          <a:p>
            <a:r>
              <a:rPr lang="en-US" sz="2200" dirty="0">
                <a:solidFill>
                  <a:srgbClr val="0000FF"/>
                </a:solidFill>
                <a:latin typeface="Optima"/>
                <a:cs typeface="Optima"/>
              </a:rPr>
              <a:t>                              </a:t>
            </a:r>
            <a:endParaRPr lang="en-US" sz="2200" dirty="0">
              <a:solidFill>
                <a:srgbClr val="00B050"/>
              </a:solidFill>
              <a:latin typeface="Optima"/>
              <a:cs typeface="Optim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09950" y="6070937"/>
            <a:ext cx="28384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1      0     0      1     0</a:t>
            </a:r>
          </a:p>
          <a:p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0      1     1      0     1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28601" y="3581400"/>
            <a:ext cx="914399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200" i="1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= Data    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*    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          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/  </a:t>
            </a:r>
            <a:r>
              <a:rPr lang="en-US" sz="2200" b="1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    *    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endParaRPr lang="en-US" sz="2200" i="1" dirty="0">
              <a:solidFill>
                <a:srgbClr val="176FC1"/>
              </a:solidFill>
              <a:latin typeface="Optima"/>
              <a:cs typeface="Optima"/>
            </a:endParaRPr>
          </a:p>
          <a:p>
            <a:endParaRPr lang="en-US" sz="2200" i="1" dirty="0">
              <a:solidFill>
                <a:srgbClr val="0000FF"/>
              </a:solidFill>
              <a:latin typeface="Optima"/>
              <a:cs typeface="Optima"/>
            </a:endParaRPr>
          </a:p>
          <a:p>
            <a:endParaRPr lang="en-US" sz="2200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chemeClr val="bg2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chemeClr val="bg2"/>
                </a:solidFill>
                <a:latin typeface="Optima"/>
                <a:cs typeface="Optima"/>
              </a:rPr>
              <a:t>B</a:t>
            </a:r>
            <a:r>
              <a:rPr lang="en-US" sz="2200" i="1" baseline="-25000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=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 Data    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*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(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-HiddenVector)         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/  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   *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   (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-HiddenVector)</a:t>
            </a:r>
            <a:endParaRPr lang="en-US" sz="2200" b="1" dirty="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178419" y="990600"/>
            <a:ext cx="8965581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</a:t>
            </a:r>
            <a:r>
              <a:rPr lang="en-US" sz="2400" b="1" i="1" dirty="0">
                <a:solidFill>
                  <a:srgbClr val="FF0000"/>
                </a:solidFill>
                <a:latin typeface="Optima"/>
                <a:cs typeface="Optima"/>
              </a:rPr>
              <a:t>Parameters</a:t>
            </a:r>
            <a:r>
              <a:rPr lang="en-US" sz="2400" b="1" i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i="1" dirty="0" err="1">
                <a:solidFill>
                  <a:srgbClr val="0000FF"/>
                </a:solidFill>
                <a:latin typeface="Optima"/>
                <a:cs typeface="Optima"/>
              </a:rPr>
              <a:t>,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TTT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  0.4      1</a:t>
            </a: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  0.9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0</a:t>
            </a: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  0.8      0         </a:t>
            </a: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0.3      1</a:t>
            </a:r>
          </a:p>
          <a:p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  0.7      0 </a:t>
            </a:r>
            <a:endParaRPr lang="en-US" sz="2800" b="1" dirty="0">
              <a:solidFill>
                <a:srgbClr val="149B52"/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  From </a:t>
            </a:r>
            <a:r>
              <a:rPr lang="en-US" i="1" dirty="0"/>
              <a:t>Data &amp; </a:t>
            </a:r>
            <a:r>
              <a:rPr lang="en-US" i="1" dirty="0" err="1"/>
              <a:t>HiddenMatrix</a:t>
            </a:r>
            <a:r>
              <a:rPr lang="en-US" dirty="0"/>
              <a:t> to </a:t>
            </a:r>
            <a:r>
              <a:rPr lang="en-US" b="1" i="1" dirty="0">
                <a:solidFill>
                  <a:srgbClr val="FF0000"/>
                </a:solidFill>
              </a:rPr>
              <a:t>Parameters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28601" y="5100935"/>
            <a:ext cx="8610599" cy="430887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200" i="1" baseline="-250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= </a:t>
            </a:r>
            <a:r>
              <a:rPr lang="en-US" sz="2200" i="1" dirty="0">
                <a:solidFill>
                  <a:srgbClr val="149B52"/>
                </a:solidFill>
                <a:latin typeface="Optima"/>
                <a:cs typeface="Optima"/>
              </a:rPr>
              <a:t>Data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* 2</a:t>
            </a:r>
            <a:r>
              <a:rPr lang="en-US" sz="2200" baseline="30000" dirty="0">
                <a:solidFill>
                  <a:srgbClr val="149B52"/>
                </a:solidFill>
                <a:latin typeface="Optima"/>
                <a:cs typeface="Optima"/>
              </a:rPr>
              <a:t>nd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 row of </a:t>
            </a:r>
            <a:r>
              <a:rPr lang="en-US" sz="2200" i="1" dirty="0" err="1">
                <a:solidFill>
                  <a:srgbClr val="149B52"/>
                </a:solidFill>
                <a:latin typeface="Optima"/>
                <a:cs typeface="Optima"/>
              </a:rPr>
              <a:t>HiddenMatrix</a:t>
            </a:r>
            <a:r>
              <a:rPr lang="en-US" sz="2200" i="1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/  </a:t>
            </a:r>
            <a:r>
              <a:rPr lang="en-US" sz="2200" b="1" dirty="0">
                <a:solidFill>
                  <a:srgbClr val="149B5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rgbClr val="149B52"/>
                </a:solidFill>
                <a:latin typeface="Optima"/>
                <a:cs typeface="Optima"/>
              </a:rPr>
              <a:t>*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2</a:t>
            </a:r>
            <a:r>
              <a:rPr lang="en-US" sz="2200" baseline="30000" dirty="0">
                <a:solidFill>
                  <a:srgbClr val="149B52"/>
                </a:solidFill>
                <a:latin typeface="Optima"/>
                <a:cs typeface="Optima"/>
              </a:rPr>
              <a:t>nd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 row of </a:t>
            </a:r>
            <a:r>
              <a:rPr lang="en-US" sz="2200" i="1" dirty="0" err="1">
                <a:solidFill>
                  <a:srgbClr val="149B52"/>
                </a:solidFill>
                <a:latin typeface="Optima"/>
                <a:cs typeface="Optima"/>
              </a:rPr>
              <a:t>HiddenMatrix</a:t>
            </a:r>
            <a:endParaRPr lang="en-US" sz="2200" dirty="0">
              <a:solidFill>
                <a:srgbClr val="149B52"/>
              </a:solidFill>
              <a:latin typeface="Optima"/>
              <a:cs typeface="Optima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28600" y="4114800"/>
            <a:ext cx="8686800" cy="430887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200" i="1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=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Data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* 1</a:t>
            </a:r>
            <a:r>
              <a:rPr lang="en-US" sz="2200" baseline="30000" dirty="0">
                <a:solidFill>
                  <a:srgbClr val="176FC1"/>
                </a:solidFill>
                <a:latin typeface="Optima"/>
                <a:cs typeface="Optima"/>
              </a:rPr>
              <a:t>st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row of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HiddenMatrix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/  </a:t>
            </a:r>
            <a:r>
              <a:rPr lang="en-US" sz="2200" b="1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*1</a:t>
            </a:r>
            <a:r>
              <a:rPr lang="en-US" sz="2200" baseline="30000" dirty="0">
                <a:solidFill>
                  <a:srgbClr val="176FC1"/>
                </a:solidFill>
                <a:latin typeface="Optima"/>
                <a:cs typeface="Optima"/>
              </a:rPr>
              <a:t>st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row of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HiddenMatrix</a:t>
            </a:r>
            <a:endParaRPr lang="en-US" sz="2200" dirty="0">
              <a:solidFill>
                <a:srgbClr val="176FC1"/>
              </a:solidFill>
              <a:latin typeface="Optima"/>
              <a:cs typeface="Optim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943600" y="6055757"/>
            <a:ext cx="3276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Optima"/>
                <a:cs typeface="Optima"/>
              </a:rPr>
              <a:t>=</a:t>
            </a:r>
            <a:r>
              <a:rPr lang="en-US" sz="2200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   </a:t>
            </a:r>
          </a:p>
          <a:p>
            <a:r>
              <a:rPr lang="en-US" sz="2200" dirty="0">
                <a:latin typeface="Optima"/>
                <a:cs typeface="Optima"/>
              </a:rPr>
              <a:t>=</a:t>
            </a:r>
            <a:r>
              <a:rPr lang="en-US" sz="2200" dirty="0">
                <a:solidFill>
                  <a:srgbClr val="00B050"/>
                </a:solidFill>
                <a:latin typeface="Optima"/>
                <a:cs typeface="Optima"/>
              </a:rPr>
              <a:t> </a:t>
            </a:r>
            <a:r>
              <a:rPr lang="en-US" sz="2200" b="1" dirty="0">
                <a:solidFill>
                  <a:srgbClr val="149B52"/>
                </a:solidFill>
                <a:latin typeface="Optima"/>
                <a:cs typeface="Optima"/>
              </a:rPr>
              <a:t>1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- </a:t>
            </a:r>
            <a:r>
              <a:rPr lang="en-US" sz="2200" i="1" dirty="0" err="1">
                <a:solidFill>
                  <a:srgbClr val="149B52"/>
                </a:solidFill>
                <a:latin typeface="Optima"/>
                <a:cs typeface="Optima"/>
              </a:rPr>
              <a:t>HiddenVector</a:t>
            </a:r>
            <a:endParaRPr lang="en-US" sz="2200" i="1" dirty="0">
              <a:solidFill>
                <a:srgbClr val="149B52"/>
              </a:solidFill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A6CD770-A3C8-9F49-ABFA-E89E8344D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23299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9" grpId="0" animBg="1"/>
      <p:bldP spid="20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066800" y="5516940"/>
            <a:ext cx="5181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err="1">
                <a:latin typeface="Optima"/>
                <a:cs typeface="Optima"/>
              </a:rPr>
              <a:t>HiddenVector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=    (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dirty="0">
                <a:latin typeface="Optima"/>
                <a:cs typeface="Optima"/>
              </a:rPr>
              <a:t>    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0     0     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dirty="0">
                <a:latin typeface="Optima"/>
                <a:cs typeface="Optima"/>
              </a:rPr>
              <a:t>    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0</a:t>
            </a:r>
            <a:r>
              <a:rPr lang="en-US" sz="2200" dirty="0">
                <a:latin typeface="Optima"/>
                <a:cs typeface="Optima"/>
              </a:rPr>
              <a:t> )    </a:t>
            </a:r>
          </a:p>
          <a:p>
            <a:endParaRPr lang="en-US" sz="2200" dirty="0">
              <a:solidFill>
                <a:srgbClr val="0000FF"/>
              </a:solidFill>
              <a:latin typeface="Optima"/>
              <a:cs typeface="Optima"/>
            </a:endParaRPr>
          </a:p>
          <a:p>
            <a:r>
              <a:rPr lang="en-US" sz="2200" b="1" i="1" dirty="0">
                <a:latin typeface="Optima"/>
                <a:cs typeface="Optima"/>
              </a:rPr>
              <a:t>Hidden Matrix </a:t>
            </a:r>
            <a:r>
              <a:rPr lang="en-US" sz="2200" dirty="0">
                <a:latin typeface="Optima"/>
                <a:cs typeface="Optima"/>
              </a:rPr>
              <a:t>=                              </a:t>
            </a:r>
          </a:p>
          <a:p>
            <a:r>
              <a:rPr lang="en-US" sz="2200" dirty="0">
                <a:solidFill>
                  <a:srgbClr val="0000FF"/>
                </a:solidFill>
                <a:latin typeface="Optima"/>
                <a:cs typeface="Optima"/>
              </a:rPr>
              <a:t>                              </a:t>
            </a:r>
            <a:endParaRPr lang="en-US" sz="2200" dirty="0">
              <a:solidFill>
                <a:srgbClr val="00B050"/>
              </a:solidFill>
              <a:latin typeface="Optima"/>
              <a:cs typeface="Optim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287940" y="6053820"/>
            <a:ext cx="35700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.97  .03  .29  .99  .55</a:t>
            </a:r>
          </a:p>
          <a:p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.03  .97  .71  .01  .45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28601" y="3581400"/>
            <a:ext cx="914399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200" i="1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= Data    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*    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          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/  </a:t>
            </a:r>
            <a:r>
              <a:rPr lang="en-US" sz="2200" b="1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    *    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endParaRPr lang="en-US" sz="2200" i="1" dirty="0">
              <a:solidFill>
                <a:srgbClr val="176FC1"/>
              </a:solidFill>
              <a:latin typeface="Optima"/>
              <a:cs typeface="Optima"/>
            </a:endParaRPr>
          </a:p>
          <a:p>
            <a:endParaRPr lang="en-US" sz="2200" i="1" dirty="0">
              <a:solidFill>
                <a:srgbClr val="0000FF"/>
              </a:solidFill>
              <a:latin typeface="Optima"/>
              <a:cs typeface="Optima"/>
            </a:endParaRPr>
          </a:p>
          <a:p>
            <a:endParaRPr lang="en-US" sz="2200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chemeClr val="bg2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chemeClr val="bg2"/>
                </a:solidFill>
                <a:latin typeface="Optima"/>
                <a:cs typeface="Optima"/>
              </a:rPr>
              <a:t>B</a:t>
            </a:r>
            <a:r>
              <a:rPr lang="en-US" sz="2200" i="1" baseline="-25000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=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 Data    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*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(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-HiddenVector)          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/  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   *</a:t>
            </a:r>
            <a:r>
              <a:rPr lang="en-US" sz="2200" dirty="0">
                <a:solidFill>
                  <a:schemeClr val="bg2"/>
                </a:solidFill>
                <a:latin typeface="Optima"/>
                <a:cs typeface="Optima"/>
              </a:rPr>
              <a:t>   (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-HiddenVector)</a:t>
            </a:r>
            <a:endParaRPr lang="en-US" sz="2200" b="1" dirty="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178419" y="990600"/>
            <a:ext cx="8965581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latin typeface="Optima"/>
                <a:cs typeface="Optima"/>
              </a:rPr>
              <a:t>HiddenMatrix</a:t>
            </a:r>
            <a:r>
              <a:rPr lang="en-US" sz="2400" b="1" i="1" dirty="0">
                <a:latin typeface="Optima"/>
                <a:cs typeface="Optima"/>
              </a:rPr>
              <a:t>   </a:t>
            </a:r>
            <a:r>
              <a:rPr lang="en-US" sz="2400" b="1" i="1" dirty="0">
                <a:solidFill>
                  <a:srgbClr val="FF0000"/>
                </a:solidFill>
                <a:latin typeface="Optima"/>
                <a:cs typeface="Optima"/>
              </a:rPr>
              <a:t>Parameters</a:t>
            </a:r>
            <a:r>
              <a:rPr lang="en-US" sz="2400" b="1" i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i="1" dirty="0" err="1">
                <a:solidFill>
                  <a:srgbClr val="0000FF"/>
                </a:solidFill>
                <a:latin typeface="Optima"/>
                <a:cs typeface="Optima"/>
              </a:rPr>
              <a:t>,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TTT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  0.4  0.97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0.03</a:t>
            </a:r>
            <a:endParaRPr lang="en-US" sz="2800" b="1" dirty="0">
              <a:solidFill>
                <a:schemeClr val="accent1"/>
              </a:solidFill>
              <a:latin typeface="Courier" pitchFamily="49" charset="0"/>
            </a:endParaRP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  0.9  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0.12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0.88</a:t>
            </a: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  0.8  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0.29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 0.71         </a:t>
            </a: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0.3  0.99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0.01</a:t>
            </a:r>
            <a:endParaRPr lang="en-US" sz="2800" b="1" dirty="0">
              <a:solidFill>
                <a:srgbClr val="176FC1"/>
              </a:solidFill>
              <a:latin typeface="Courier" pitchFamily="49" charset="0"/>
            </a:endParaRPr>
          </a:p>
          <a:p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  0.7  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0.55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 0.45 </a:t>
            </a:r>
            <a:endParaRPr lang="en-US" sz="2800" b="1" dirty="0">
              <a:solidFill>
                <a:srgbClr val="149B52"/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  From </a:t>
            </a:r>
            <a:r>
              <a:rPr lang="en-US" i="1" dirty="0"/>
              <a:t>Data &amp; </a:t>
            </a:r>
            <a:r>
              <a:rPr lang="en-US" i="1" dirty="0" err="1"/>
              <a:t>HiddenMatrix</a:t>
            </a:r>
            <a:r>
              <a:rPr lang="en-US" dirty="0"/>
              <a:t> to </a:t>
            </a:r>
            <a:r>
              <a:rPr lang="en-US" b="1" i="1" dirty="0">
                <a:solidFill>
                  <a:srgbClr val="FF0000"/>
                </a:solidFill>
              </a:rPr>
              <a:t>Parameters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28601" y="5100935"/>
            <a:ext cx="8610599" cy="430887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200" i="1" baseline="-250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= </a:t>
            </a:r>
            <a:r>
              <a:rPr lang="en-US" sz="2200" i="1" dirty="0">
                <a:solidFill>
                  <a:srgbClr val="149B52"/>
                </a:solidFill>
                <a:latin typeface="Optima"/>
                <a:cs typeface="Optima"/>
              </a:rPr>
              <a:t>Data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* 2</a:t>
            </a:r>
            <a:r>
              <a:rPr lang="en-US" sz="2200" baseline="30000" dirty="0">
                <a:solidFill>
                  <a:srgbClr val="149B52"/>
                </a:solidFill>
                <a:latin typeface="Optima"/>
                <a:cs typeface="Optima"/>
              </a:rPr>
              <a:t>nd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 row of </a:t>
            </a:r>
            <a:r>
              <a:rPr lang="en-US" sz="2200" i="1" dirty="0" err="1">
                <a:solidFill>
                  <a:srgbClr val="149B52"/>
                </a:solidFill>
                <a:latin typeface="Optima"/>
                <a:cs typeface="Optima"/>
              </a:rPr>
              <a:t>HiddenMatrix</a:t>
            </a:r>
            <a:r>
              <a:rPr lang="en-US" sz="2200" i="1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/  </a:t>
            </a:r>
            <a:r>
              <a:rPr lang="en-US" sz="2200" b="1" dirty="0">
                <a:solidFill>
                  <a:srgbClr val="149B52"/>
                </a:solidFill>
                <a:latin typeface="Optima"/>
                <a:cs typeface="Optima"/>
              </a:rPr>
              <a:t>1</a:t>
            </a:r>
            <a:r>
              <a:rPr lang="en-US" sz="2200" i="1" dirty="0">
                <a:solidFill>
                  <a:srgbClr val="149B52"/>
                </a:solidFill>
                <a:latin typeface="Optima"/>
                <a:cs typeface="Optima"/>
              </a:rPr>
              <a:t>*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2</a:t>
            </a:r>
            <a:r>
              <a:rPr lang="en-US" sz="2200" baseline="30000" dirty="0">
                <a:solidFill>
                  <a:srgbClr val="149B52"/>
                </a:solidFill>
                <a:latin typeface="Optima"/>
                <a:cs typeface="Optima"/>
              </a:rPr>
              <a:t>nd</a:t>
            </a:r>
            <a:r>
              <a:rPr lang="en-US" sz="2200" dirty="0">
                <a:solidFill>
                  <a:srgbClr val="149B52"/>
                </a:solidFill>
                <a:latin typeface="Optima"/>
                <a:cs typeface="Optima"/>
              </a:rPr>
              <a:t> row of </a:t>
            </a:r>
            <a:r>
              <a:rPr lang="en-US" sz="2200" i="1" dirty="0" err="1">
                <a:solidFill>
                  <a:srgbClr val="149B52"/>
                </a:solidFill>
                <a:latin typeface="Optima"/>
                <a:cs typeface="Optima"/>
              </a:rPr>
              <a:t>HiddenMatrix</a:t>
            </a:r>
            <a:endParaRPr lang="en-US" sz="2200" dirty="0">
              <a:solidFill>
                <a:srgbClr val="149B52"/>
              </a:solidFill>
              <a:latin typeface="Optima"/>
              <a:cs typeface="Optima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28600" y="4114800"/>
            <a:ext cx="8686800" cy="430887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   </a:t>
            </a:r>
            <a:r>
              <a:rPr lang="en-US" sz="22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200" i="1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=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Data 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* 1</a:t>
            </a:r>
            <a:r>
              <a:rPr lang="en-US" sz="2200" baseline="30000" dirty="0">
                <a:solidFill>
                  <a:srgbClr val="176FC1"/>
                </a:solidFill>
                <a:latin typeface="Optima"/>
                <a:cs typeface="Optima"/>
              </a:rPr>
              <a:t>st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row of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HiddenMatrix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/  </a:t>
            </a:r>
            <a:r>
              <a:rPr lang="en-US" sz="2200" b="1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*1</a:t>
            </a:r>
            <a:r>
              <a:rPr lang="en-US" sz="2200" baseline="30000" dirty="0">
                <a:solidFill>
                  <a:srgbClr val="176FC1"/>
                </a:solidFill>
                <a:latin typeface="Optima"/>
                <a:cs typeface="Optima"/>
              </a:rPr>
              <a:t>st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row of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HiddenMatrix</a:t>
            </a:r>
            <a:endParaRPr lang="en-US" sz="2200" dirty="0">
              <a:solidFill>
                <a:srgbClr val="176FC1"/>
              </a:solidFill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04C117-F4F9-0541-B589-8787AC9B9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855520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dirty="0"/>
              <a:t>Gene Expression Matrix  </a:t>
            </a:r>
          </a:p>
        </p:txBody>
      </p:sp>
      <p:graphicFrame>
        <p:nvGraphicFramePr>
          <p:cNvPr id="15" name="Chart 14"/>
          <p:cNvGraphicFramePr/>
          <p:nvPr>
            <p:extLst>
              <p:ext uri="{D42A27DB-BD31-4B8C-83A1-F6EECF244321}">
                <p14:modId xmlns:p14="http://schemas.microsoft.com/office/powerpoint/2010/main" val="3149701505"/>
              </p:ext>
            </p:extLst>
          </p:nvPr>
        </p:nvGraphicFramePr>
        <p:xfrm>
          <a:off x="1600200" y="3683114"/>
          <a:ext cx="60960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Rectangle 8"/>
          <p:cNvSpPr/>
          <p:nvPr/>
        </p:nvSpPr>
        <p:spPr>
          <a:xfrm>
            <a:off x="457200" y="1095910"/>
            <a:ext cx="5181600" cy="2554545"/>
          </a:xfrm>
          <a:prstGeom prst="rect">
            <a:avLst/>
          </a:prstGeom>
          <a:solidFill>
            <a:srgbClr val="FFFFFF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96" y="1183530"/>
            <a:ext cx="4958703" cy="239787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159832-8997-C648-8D3B-075D75E17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180459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-3482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How Did Yeast Become a Wine Maker? </a:t>
            </a:r>
          </a:p>
        </p:txBody>
      </p:sp>
      <p:sp>
        <p:nvSpPr>
          <p:cNvPr id="19459" name="Rectangle 1027"/>
          <p:cNvSpPr>
            <a:spLocks noGrp="1" noChangeArrowheads="1"/>
          </p:cNvSpPr>
          <p:nvPr>
            <p:ph idx="4294967295"/>
          </p:nvPr>
        </p:nvSpPr>
        <p:spPr>
          <a:xfrm>
            <a:off x="457200" y="1447800"/>
            <a:ext cx="8305800" cy="5105400"/>
          </a:xfrm>
        </p:spPr>
        <p:txBody>
          <a:bodyPr>
            <a:noAutofit/>
          </a:bodyPr>
          <a:lstStyle/>
          <a:p>
            <a:pPr lvl="0"/>
            <a:r>
              <a:rPr lang="en-US" sz="3000" dirty="0">
                <a:solidFill>
                  <a:srgbClr val="A6A6A6"/>
                </a:solidFill>
                <a:latin typeface="Optima"/>
                <a:cs typeface="Optima"/>
              </a:rPr>
              <a:t>Which Yeast Genes Are Responsible for Wine Brewing?</a:t>
            </a:r>
          </a:p>
          <a:p>
            <a:r>
              <a:rPr lang="en-US" sz="3000" dirty="0">
                <a:solidFill>
                  <a:srgbClr val="A6A6A6"/>
                </a:solidFill>
                <a:latin typeface="Optima"/>
                <a:cs typeface="Optima"/>
              </a:rPr>
              <a:t>Clustering as an optimization problem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The Lloyd algorithm for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From Hard to Soft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From Coin Flipping to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Expectation Maximization</a:t>
            </a:r>
          </a:p>
          <a:p>
            <a:r>
              <a:rPr lang="en-US" sz="3000" dirty="0">
                <a:latin typeface="Optima"/>
                <a:cs typeface="Optima"/>
              </a:rPr>
              <a:t>Soft </a:t>
            </a:r>
            <a:r>
              <a:rPr lang="en-US" sz="3000" i="1" dirty="0"/>
              <a:t>k</a:t>
            </a:r>
            <a:r>
              <a:rPr lang="en-US" sz="3000" dirty="0"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Hierarchical Clustering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b="1" dirty="0"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C983CCA-49CF-BC4A-9698-F96F1AE7E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035611718"/>
      </p:ext>
    </p:extLst>
  </p:cSld>
  <p:clrMapOvr>
    <a:masterClrMapping/>
  </p:clrMapOvr>
  <p:transition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6200" y="1066800"/>
            <a:ext cx="91439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Optima"/>
                <a:cs typeface="Optima"/>
              </a:rPr>
              <a:t>Data: 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data points 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Data = 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{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800" i="1" baseline="-25000" dirty="0">
                <a:solidFill>
                  <a:schemeClr val="accent1"/>
                </a:solidFill>
                <a:latin typeface="Optima"/>
                <a:cs typeface="Optima"/>
              </a:rPr>
              <a:t>1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, … ,</a:t>
            </a:r>
            <a:r>
              <a:rPr lang="en-US" sz="2800" i="1" dirty="0" err="1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8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n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}  </a:t>
            </a:r>
          </a:p>
          <a:p>
            <a:r>
              <a:rPr lang="en-US" sz="2800" i="1" dirty="0">
                <a:latin typeface="Optima"/>
                <a:cs typeface="Optima"/>
              </a:rPr>
              <a:t>Parameters: 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Centers = </a:t>
            </a:r>
            <a:r>
              <a:rPr lang="en-US" sz="2800" dirty="0">
                <a:solidFill>
                  <a:schemeClr val="tx2"/>
                </a:solidFill>
                <a:latin typeface="Optima"/>
                <a:cs typeface="Optima"/>
              </a:rPr>
              <a:t>{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Center</a:t>
            </a:r>
            <a:r>
              <a:rPr lang="en-US" sz="2800" i="1" baseline="-25000" dirty="0">
                <a:solidFill>
                  <a:schemeClr val="tx2"/>
                </a:solidFill>
                <a:latin typeface="Optima"/>
                <a:cs typeface="Optima"/>
              </a:rPr>
              <a:t>1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, … ,</a:t>
            </a:r>
            <a:r>
              <a:rPr lang="en-US" sz="2800" i="1" dirty="0" err="1">
                <a:solidFill>
                  <a:schemeClr val="tx2"/>
                </a:solidFill>
                <a:latin typeface="Optima"/>
                <a:cs typeface="Optima"/>
              </a:rPr>
              <a:t>Center</a:t>
            </a:r>
            <a:r>
              <a:rPr lang="en-US" sz="2800" i="1" baseline="-25000" dirty="0" err="1">
                <a:solidFill>
                  <a:schemeClr val="tx2"/>
                </a:solidFill>
                <a:latin typeface="Optima"/>
                <a:cs typeface="Optima"/>
              </a:rPr>
              <a:t>k</a:t>
            </a:r>
            <a:r>
              <a:rPr lang="en-US" sz="2800" dirty="0">
                <a:solidFill>
                  <a:schemeClr val="tx2"/>
                </a:solidFill>
                <a:latin typeface="Optima"/>
                <a:cs typeface="Optima"/>
              </a:rPr>
              <a:t>}</a:t>
            </a:r>
          </a:p>
          <a:p>
            <a:r>
              <a:rPr lang="en-US" sz="2800" i="1" dirty="0" err="1">
                <a:latin typeface="Optima"/>
                <a:cs typeface="Optima"/>
              </a:rPr>
              <a:t>HiddenVector</a:t>
            </a:r>
            <a:r>
              <a:rPr lang="en-US" sz="2800" i="1" dirty="0">
                <a:latin typeface="Optima"/>
                <a:cs typeface="Optima"/>
              </a:rPr>
              <a:t>: </a:t>
            </a:r>
            <a:r>
              <a:rPr lang="en-US" sz="2800" dirty="0">
                <a:solidFill>
                  <a:schemeClr val="bg2"/>
                </a:solidFill>
                <a:latin typeface="Optima"/>
                <a:cs typeface="Optima"/>
              </a:rPr>
              <a:t>assignments of data points to centers   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750942"/>
              </p:ext>
            </p:extLst>
          </p:nvPr>
        </p:nvGraphicFramePr>
        <p:xfrm>
          <a:off x="2209800" y="2926080"/>
          <a:ext cx="609600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 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 1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52400" y="2895600"/>
            <a:ext cx="1803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err="1">
                <a:solidFill>
                  <a:srgbClr val="149B52"/>
                </a:solidFill>
                <a:latin typeface="Optima"/>
                <a:cs typeface="Optima"/>
              </a:rPr>
              <a:t>HiddenVector</a:t>
            </a:r>
            <a:r>
              <a:rPr lang="en-US" sz="20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3243249" y="4641802"/>
            <a:ext cx="3081351" cy="2191151"/>
            <a:chOff x="3005129" y="4573762"/>
            <a:chExt cx="3081351" cy="2191151"/>
          </a:xfrm>
        </p:grpSpPr>
        <p:grpSp>
          <p:nvGrpSpPr>
            <p:cNvPr id="12" name="Group 11"/>
            <p:cNvGrpSpPr/>
            <p:nvPr/>
          </p:nvGrpSpPr>
          <p:grpSpPr>
            <a:xfrm>
              <a:off x="3048000" y="4848225"/>
              <a:ext cx="2933700" cy="1638300"/>
              <a:chOff x="5448300" y="4848225"/>
              <a:chExt cx="2933700" cy="1638300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5448300" y="49625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5486400" y="57626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6477000" y="59531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>
                <a:off x="5622218" y="5178425"/>
                <a:ext cx="149932" cy="174625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5829300" y="5432425"/>
                <a:ext cx="419100" cy="25400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>
                <a:stCxn id="31" idx="3"/>
                <a:endCxn id="25" idx="7"/>
              </p:cNvCxnSpPr>
              <p:nvPr/>
            </p:nvCxnSpPr>
            <p:spPr>
              <a:xfrm flipH="1">
                <a:off x="5681522" y="5527676"/>
                <a:ext cx="77860" cy="268427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>
                <a:endCxn id="40" idx="4"/>
              </p:cNvCxnSpPr>
              <p:nvPr/>
            </p:nvCxnSpPr>
            <p:spPr>
              <a:xfrm>
                <a:off x="6704029" y="6067425"/>
                <a:ext cx="661970" cy="46312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7-Point Star 30"/>
              <p:cNvSpPr/>
              <p:nvPr/>
            </p:nvSpPr>
            <p:spPr>
              <a:xfrm>
                <a:off x="5695950" y="533717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Connector 31"/>
              <p:cNvCxnSpPr/>
              <p:nvPr/>
            </p:nvCxnSpPr>
            <p:spPr>
              <a:xfrm flipH="1">
                <a:off x="7391980" y="6138464"/>
                <a:ext cx="82260" cy="197784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 flipV="1">
                <a:off x="7486906" y="5932420"/>
                <a:ext cx="729738" cy="142943"/>
              </a:xfrm>
              <a:prstGeom prst="line">
                <a:avLst/>
              </a:prstGeom>
              <a:ln w="28575"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Oval 33"/>
              <p:cNvSpPr/>
              <p:nvPr/>
            </p:nvSpPr>
            <p:spPr>
              <a:xfrm>
                <a:off x="8153400" y="58134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Straight Connector 34"/>
              <p:cNvCxnSpPr/>
              <p:nvPr/>
            </p:nvCxnSpPr>
            <p:spPr>
              <a:xfrm flipV="1">
                <a:off x="6781800" y="4953000"/>
                <a:ext cx="617397" cy="11430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/>
              <p:cNvSpPr/>
              <p:nvPr/>
            </p:nvSpPr>
            <p:spPr>
              <a:xfrm>
                <a:off x="6629400" y="49625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7366000" y="48482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6134100" y="55721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7251700" y="62579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7-Point Star 39"/>
              <p:cNvSpPr/>
              <p:nvPr/>
            </p:nvSpPr>
            <p:spPr>
              <a:xfrm>
                <a:off x="7366000" y="599122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7-Point Star 40"/>
              <p:cNvSpPr/>
              <p:nvPr/>
            </p:nvSpPr>
            <p:spPr>
              <a:xfrm>
                <a:off x="6985723" y="490537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3064757" y="5927719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1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557714" y="4829175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943477" y="5918200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005129" y="469064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1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191006" y="469064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2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914774" y="549809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1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62419" y="6112451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3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851407" y="6426359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3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43580" y="5971752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3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34208" y="4573762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2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267076" y="5257800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3248025" y="4982664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220914" y="2565440"/>
            <a:ext cx="60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    A           B             C             D            E             F            G           H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286120" y="5783238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933825" y="5595241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429120" y="4986081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172072" y="4856138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276724" y="5975226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051414" y="6272082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953120" y="5827688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H</a:t>
            </a:r>
          </a:p>
        </p:txBody>
      </p:sp>
      <p:graphicFrame>
        <p:nvGraphicFramePr>
          <p:cNvPr id="51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379964"/>
              </p:ext>
            </p:extLst>
          </p:nvPr>
        </p:nvGraphicFramePr>
        <p:xfrm>
          <a:off x="2209800" y="3535680"/>
          <a:ext cx="6096000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 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152400" y="3810000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err="1">
                <a:solidFill>
                  <a:srgbClr val="149B52"/>
                </a:solidFill>
                <a:latin typeface="Optima"/>
                <a:cs typeface="Optima"/>
              </a:rPr>
              <a:t>HiddenMatrix</a:t>
            </a:r>
            <a:endParaRPr lang="en-US" sz="2000" i="1" dirty="0">
              <a:solidFill>
                <a:srgbClr val="149B52"/>
              </a:solidFill>
              <a:latin typeface="Optima"/>
              <a:cs typeface="Optima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05000" y="3511748"/>
            <a:ext cx="3429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rgbClr val="FF0000"/>
                </a:solidFill>
                <a:latin typeface="Optima"/>
                <a:cs typeface="Optima"/>
              </a:rPr>
              <a:t>1</a:t>
            </a:r>
          </a:p>
          <a:p>
            <a:r>
              <a:rPr lang="en-US" sz="2300" dirty="0">
                <a:solidFill>
                  <a:srgbClr val="FF0000"/>
                </a:solidFill>
                <a:latin typeface="Optima"/>
                <a:cs typeface="Optima"/>
              </a:rPr>
              <a:t>2</a:t>
            </a:r>
          </a:p>
          <a:p>
            <a:r>
              <a:rPr lang="en-US" sz="2300" dirty="0">
                <a:solidFill>
                  <a:srgbClr val="FF0000"/>
                </a:solidFill>
                <a:latin typeface="Optima"/>
                <a:cs typeface="Optima"/>
              </a:rPr>
              <a:t>3</a:t>
            </a: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From </a:t>
            </a:r>
            <a:r>
              <a:rPr lang="en-US" sz="3600" i="1" dirty="0" err="1"/>
              <a:t>HiddenVector</a:t>
            </a:r>
            <a:r>
              <a:rPr lang="en-US" sz="3600" i="1" dirty="0"/>
              <a:t> </a:t>
            </a:r>
            <a:r>
              <a:rPr lang="en-US" sz="3600" dirty="0"/>
              <a:t>to</a:t>
            </a:r>
            <a:r>
              <a:rPr lang="en-US" sz="3600" i="1" dirty="0"/>
              <a:t> </a:t>
            </a:r>
            <a:r>
              <a:rPr lang="en-US" sz="3600" i="1" dirty="0" err="1"/>
              <a:t>HiddenMatrix</a:t>
            </a:r>
            <a:endParaRPr lang="en-US" sz="3600" i="1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63CEA6D-6BA5-674E-978D-DFB9B1B38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532714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Table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7916229"/>
              </p:ext>
            </p:extLst>
          </p:nvPr>
        </p:nvGraphicFramePr>
        <p:xfrm>
          <a:off x="2209800" y="3535680"/>
          <a:ext cx="6096000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149B52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</a:t>
                      </a:r>
                      <a:endParaRPr lang="en-US" dirty="0">
                        <a:solidFill>
                          <a:srgbClr val="00B050"/>
                        </a:solidFill>
                        <a:latin typeface="Optima"/>
                        <a:cs typeface="Optima"/>
                      </a:endParaRP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149B52"/>
                          </a:solidFill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From </a:t>
            </a:r>
            <a:r>
              <a:rPr lang="en-US" sz="3600" i="1" dirty="0" err="1"/>
              <a:t>HiddenVector</a:t>
            </a:r>
            <a:r>
              <a:rPr lang="en-US" sz="3600" i="1" dirty="0"/>
              <a:t> </a:t>
            </a:r>
            <a:r>
              <a:rPr lang="en-US" sz="3600" dirty="0"/>
              <a:t>to</a:t>
            </a:r>
            <a:r>
              <a:rPr lang="en-US" sz="3600" i="1" dirty="0"/>
              <a:t> </a:t>
            </a:r>
            <a:r>
              <a:rPr lang="en-US" sz="3600" i="1" dirty="0" err="1"/>
              <a:t>HiddenMatrix</a:t>
            </a:r>
            <a:endParaRPr lang="en-US" sz="3600" i="1" dirty="0"/>
          </a:p>
        </p:txBody>
      </p:sp>
      <p:sp>
        <p:nvSpPr>
          <p:cNvPr id="7" name="TextBox 6"/>
          <p:cNvSpPr txBox="1"/>
          <p:nvPr/>
        </p:nvSpPr>
        <p:spPr>
          <a:xfrm>
            <a:off x="76200" y="1066800"/>
            <a:ext cx="91439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Optima"/>
                <a:cs typeface="Optima"/>
              </a:rPr>
              <a:t>Data: 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data points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 = 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{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i="1" baseline="-25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, … ,</a:t>
            </a:r>
            <a:r>
              <a:rPr lang="en-US" sz="2800" i="1" dirty="0" err="1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n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}  </a:t>
            </a:r>
          </a:p>
          <a:p>
            <a:r>
              <a:rPr lang="en-US" sz="2800" i="1" dirty="0">
                <a:latin typeface="Optima"/>
                <a:cs typeface="Optima"/>
              </a:rPr>
              <a:t>Parameters: 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Centers = </a:t>
            </a:r>
            <a:r>
              <a:rPr lang="en-US" sz="2800" dirty="0">
                <a:solidFill>
                  <a:schemeClr val="tx2"/>
                </a:solidFill>
                <a:latin typeface="Optima"/>
                <a:cs typeface="Optima"/>
              </a:rPr>
              <a:t>{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Center</a:t>
            </a:r>
            <a:r>
              <a:rPr lang="en-US" sz="2800" i="1" baseline="-25000" dirty="0">
                <a:solidFill>
                  <a:schemeClr val="tx2"/>
                </a:solidFill>
                <a:latin typeface="Optima"/>
                <a:cs typeface="Optima"/>
              </a:rPr>
              <a:t>1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, … ,</a:t>
            </a:r>
            <a:r>
              <a:rPr lang="en-US" sz="2800" i="1" dirty="0" err="1">
                <a:solidFill>
                  <a:schemeClr val="tx2"/>
                </a:solidFill>
                <a:latin typeface="Optima"/>
                <a:cs typeface="Optima"/>
              </a:rPr>
              <a:t>Center</a:t>
            </a:r>
            <a:r>
              <a:rPr lang="en-US" sz="2800" i="1" baseline="-25000" dirty="0" err="1">
                <a:solidFill>
                  <a:schemeClr val="tx2"/>
                </a:solidFill>
                <a:latin typeface="Optima"/>
                <a:cs typeface="Optima"/>
              </a:rPr>
              <a:t>k</a:t>
            </a:r>
            <a:r>
              <a:rPr lang="en-US" sz="2800" dirty="0">
                <a:solidFill>
                  <a:schemeClr val="tx2"/>
                </a:solidFill>
                <a:latin typeface="Optima"/>
                <a:cs typeface="Optima"/>
              </a:rPr>
              <a:t>}</a:t>
            </a:r>
          </a:p>
          <a:p>
            <a:r>
              <a:rPr lang="en-US" sz="2800" i="1" dirty="0" err="1">
                <a:latin typeface="Optima"/>
                <a:cs typeface="Optima"/>
              </a:rPr>
              <a:t>HiddenMatrix</a:t>
            </a:r>
            <a:r>
              <a:rPr lang="en-US" sz="2800" i="1" baseline="-25000" dirty="0" err="1">
                <a:latin typeface="Optima"/>
                <a:cs typeface="Optima"/>
              </a:rPr>
              <a:t>i,j</a:t>
            </a:r>
            <a:r>
              <a:rPr lang="en-US" sz="2800" i="1" dirty="0">
                <a:latin typeface="Optima"/>
                <a:cs typeface="Optima"/>
              </a:rPr>
              <a:t>: 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responsibility of </a:t>
            </a:r>
            <a:r>
              <a:rPr lang="en-US" sz="2800" dirty="0">
                <a:solidFill>
                  <a:srgbClr val="ED1C24"/>
                </a:solidFill>
                <a:latin typeface="Optima"/>
                <a:cs typeface="Optima"/>
              </a:rPr>
              <a:t>center </a:t>
            </a:r>
            <a:r>
              <a:rPr lang="en-US" sz="2800" i="1" dirty="0" err="1">
                <a:solidFill>
                  <a:srgbClr val="ED1C24"/>
                </a:solidFill>
                <a:latin typeface="Optima"/>
                <a:cs typeface="Optima"/>
              </a:rPr>
              <a:t>i</a:t>
            </a:r>
            <a:r>
              <a:rPr lang="en-US" sz="28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for</a:t>
            </a:r>
            <a:r>
              <a:rPr lang="en-US" sz="2800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data point 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j 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   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52400" y="3810000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err="1">
                <a:solidFill>
                  <a:srgbClr val="149B52"/>
                </a:solidFill>
                <a:latin typeface="Optima"/>
                <a:cs typeface="Optima"/>
              </a:rPr>
              <a:t>HiddenMatrix</a:t>
            </a:r>
            <a:endParaRPr lang="en-US" sz="2000" i="1" dirty="0">
              <a:solidFill>
                <a:srgbClr val="149B52"/>
              </a:solidFill>
              <a:latin typeface="Optima"/>
              <a:cs typeface="Optima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05000" y="3511748"/>
            <a:ext cx="3429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rgbClr val="FF0000"/>
                </a:solidFill>
                <a:latin typeface="Optima"/>
                <a:cs typeface="Optima"/>
              </a:rPr>
              <a:t>1</a:t>
            </a:r>
          </a:p>
          <a:p>
            <a:r>
              <a:rPr lang="en-US" sz="2300" dirty="0">
                <a:solidFill>
                  <a:srgbClr val="FF0000"/>
                </a:solidFill>
                <a:latin typeface="Optima"/>
                <a:cs typeface="Optima"/>
              </a:rPr>
              <a:t>2</a:t>
            </a:r>
          </a:p>
          <a:p>
            <a:r>
              <a:rPr lang="en-US" sz="2300" dirty="0">
                <a:solidFill>
                  <a:srgbClr val="FF0000"/>
                </a:solidFill>
                <a:latin typeface="Optima"/>
                <a:cs typeface="Optima"/>
              </a:rPr>
              <a:t>3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336800" y="3473900"/>
            <a:ext cx="533400" cy="1158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b="1" dirty="0">
                <a:solidFill>
                  <a:srgbClr val="149B52"/>
                </a:solidFill>
                <a:latin typeface="Optima"/>
                <a:cs typeface="Optima"/>
              </a:rPr>
              <a:t>0.7</a:t>
            </a:r>
          </a:p>
          <a:p>
            <a:pPr algn="ctr">
              <a:lnSpc>
                <a:spcPct val="130000"/>
              </a:lnSpc>
            </a:pPr>
            <a:r>
              <a:rPr lang="en-US" b="1" dirty="0">
                <a:solidFill>
                  <a:srgbClr val="149B52"/>
                </a:solidFill>
                <a:latin typeface="Optima"/>
                <a:cs typeface="Optima"/>
              </a:rPr>
              <a:t>0.2</a:t>
            </a:r>
          </a:p>
          <a:p>
            <a:pPr algn="ctr">
              <a:lnSpc>
                <a:spcPct val="130000"/>
              </a:lnSpc>
            </a:pPr>
            <a:r>
              <a:rPr lang="en-US" b="1" dirty="0">
                <a:solidFill>
                  <a:srgbClr val="149B52"/>
                </a:solidFill>
                <a:latin typeface="Optima"/>
                <a:cs typeface="Optima"/>
              </a:rPr>
              <a:t>0.1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220914" y="3189388"/>
            <a:ext cx="60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176FC1"/>
                </a:solidFill>
              </a:rPr>
              <a:t>    A           B             C            D             E             F            G           H 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3243249" y="4641802"/>
            <a:ext cx="3081351" cy="2191151"/>
            <a:chOff x="3005129" y="4573762"/>
            <a:chExt cx="3081351" cy="2191151"/>
          </a:xfrm>
        </p:grpSpPr>
        <p:grpSp>
          <p:nvGrpSpPr>
            <p:cNvPr id="58" name="Group 57"/>
            <p:cNvGrpSpPr/>
            <p:nvPr/>
          </p:nvGrpSpPr>
          <p:grpSpPr>
            <a:xfrm>
              <a:off x="3048000" y="4848225"/>
              <a:ext cx="2933700" cy="1638300"/>
              <a:chOff x="5448300" y="4848225"/>
              <a:chExt cx="2933700" cy="1638300"/>
            </a:xfrm>
          </p:grpSpPr>
          <p:sp>
            <p:nvSpPr>
              <p:cNvPr id="70" name="Oval 69"/>
              <p:cNvSpPr/>
              <p:nvPr/>
            </p:nvSpPr>
            <p:spPr>
              <a:xfrm>
                <a:off x="5448300" y="49625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5486400" y="57626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6477000" y="59531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Straight Connector 72"/>
              <p:cNvCxnSpPr/>
              <p:nvPr/>
            </p:nvCxnSpPr>
            <p:spPr>
              <a:xfrm>
                <a:off x="5622218" y="5178425"/>
                <a:ext cx="149932" cy="174625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>
                <a:off x="5829300" y="5432425"/>
                <a:ext cx="419100" cy="25400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>
                <a:stCxn id="77" idx="3"/>
                <a:endCxn id="71" idx="7"/>
              </p:cNvCxnSpPr>
              <p:nvPr/>
            </p:nvCxnSpPr>
            <p:spPr>
              <a:xfrm flipH="1">
                <a:off x="5681522" y="5527676"/>
                <a:ext cx="77860" cy="268427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>
                <a:endCxn id="86" idx="4"/>
              </p:cNvCxnSpPr>
              <p:nvPr/>
            </p:nvCxnSpPr>
            <p:spPr>
              <a:xfrm>
                <a:off x="6704029" y="6067425"/>
                <a:ext cx="661970" cy="46312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7-Point Star 76"/>
              <p:cNvSpPr/>
              <p:nvPr/>
            </p:nvSpPr>
            <p:spPr>
              <a:xfrm>
                <a:off x="5695950" y="533717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8" name="Straight Connector 77"/>
              <p:cNvCxnSpPr/>
              <p:nvPr/>
            </p:nvCxnSpPr>
            <p:spPr>
              <a:xfrm flipH="1">
                <a:off x="7391980" y="6138464"/>
                <a:ext cx="82260" cy="197784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 flipV="1">
                <a:off x="7486906" y="5932420"/>
                <a:ext cx="729738" cy="142943"/>
              </a:xfrm>
              <a:prstGeom prst="line">
                <a:avLst/>
              </a:prstGeom>
              <a:ln w="28575"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Oval 79"/>
              <p:cNvSpPr/>
              <p:nvPr/>
            </p:nvSpPr>
            <p:spPr>
              <a:xfrm>
                <a:off x="8153400" y="58134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/>
              <p:cNvCxnSpPr/>
              <p:nvPr/>
            </p:nvCxnSpPr>
            <p:spPr>
              <a:xfrm flipV="1">
                <a:off x="6781800" y="4953000"/>
                <a:ext cx="617397" cy="11430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Oval 81"/>
              <p:cNvSpPr/>
              <p:nvPr/>
            </p:nvSpPr>
            <p:spPr>
              <a:xfrm>
                <a:off x="6629400" y="49625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7366000" y="48482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6134100" y="55721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7251700" y="62579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7-Point Star 85"/>
              <p:cNvSpPr/>
              <p:nvPr/>
            </p:nvSpPr>
            <p:spPr>
              <a:xfrm>
                <a:off x="7366000" y="599122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7-Point Star 86"/>
              <p:cNvSpPr/>
              <p:nvPr/>
            </p:nvSpPr>
            <p:spPr>
              <a:xfrm>
                <a:off x="6985723" y="490537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9" name="TextBox 58"/>
            <p:cNvSpPr txBox="1"/>
            <p:nvPr/>
          </p:nvSpPr>
          <p:spPr>
            <a:xfrm>
              <a:off x="3064757" y="5927719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1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557714" y="4829175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943477" y="5918200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005129" y="469064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1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4191006" y="469064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2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914774" y="549809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1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062419" y="6112451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3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4851407" y="6426359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3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743580" y="5971752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3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934208" y="4573762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2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267076" y="5257800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3248025" y="4982664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286120" y="5783238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3933825" y="5595241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4429120" y="4986081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5172072" y="4856138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4276724" y="5975226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5051414" y="6272082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5953120" y="5827688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1BA31F-9CB7-2F40-A296-377D9A7E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000292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288464"/>
              </p:ext>
            </p:extLst>
          </p:nvPr>
        </p:nvGraphicFramePr>
        <p:xfrm>
          <a:off x="2209800" y="3535680"/>
          <a:ext cx="6096000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0.70 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0.15 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0.73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0.40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0.15  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0.80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0.20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0.80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0.17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0.20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0.80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0.20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0.40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0.90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0.75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From </a:t>
            </a:r>
            <a:r>
              <a:rPr lang="en-US" sz="3600" i="1" dirty="0" err="1"/>
              <a:t>HiddenVector</a:t>
            </a:r>
            <a:r>
              <a:rPr lang="en-US" sz="3600" i="1" dirty="0"/>
              <a:t> </a:t>
            </a:r>
            <a:r>
              <a:rPr lang="en-US" sz="3600" dirty="0"/>
              <a:t>to</a:t>
            </a:r>
            <a:r>
              <a:rPr lang="en-US" sz="3600" i="1" dirty="0"/>
              <a:t> </a:t>
            </a:r>
            <a:r>
              <a:rPr lang="en-US" sz="3600" i="1" dirty="0" err="1"/>
              <a:t>HiddenMatrix</a:t>
            </a:r>
            <a:endParaRPr lang="en-US" sz="3600" i="1" dirty="0"/>
          </a:p>
        </p:txBody>
      </p:sp>
      <p:sp>
        <p:nvSpPr>
          <p:cNvPr id="7" name="TextBox 6"/>
          <p:cNvSpPr txBox="1"/>
          <p:nvPr/>
        </p:nvSpPr>
        <p:spPr>
          <a:xfrm>
            <a:off x="76200" y="1066800"/>
            <a:ext cx="91439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Optima"/>
                <a:cs typeface="Optima"/>
              </a:rPr>
              <a:t>Data: 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data points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 = 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{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i="1" baseline="-25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, … ,</a:t>
            </a:r>
            <a:r>
              <a:rPr lang="en-US" sz="2800" i="1" dirty="0" err="1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n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}  </a:t>
            </a:r>
          </a:p>
          <a:p>
            <a:r>
              <a:rPr lang="en-US" sz="2800" i="1" dirty="0">
                <a:latin typeface="Optima"/>
                <a:cs typeface="Optima"/>
              </a:rPr>
              <a:t>Parameters: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 = </a:t>
            </a:r>
            <a:r>
              <a:rPr lang="en-US" sz="2800" dirty="0">
                <a:solidFill>
                  <a:srgbClr val="ED1C24"/>
                </a:solidFill>
                <a:latin typeface="Optima"/>
                <a:cs typeface="Optima"/>
              </a:rPr>
              <a:t>{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</a:t>
            </a:r>
            <a:r>
              <a:rPr lang="en-US" sz="2800" i="1" baseline="-25000" dirty="0">
                <a:solidFill>
                  <a:srgbClr val="ED1C24"/>
                </a:solidFill>
                <a:latin typeface="Optima"/>
                <a:cs typeface="Optima"/>
              </a:rPr>
              <a:t>1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, … ,</a:t>
            </a:r>
            <a:r>
              <a:rPr lang="en-US" sz="2800" i="1" dirty="0" err="1">
                <a:solidFill>
                  <a:srgbClr val="ED1C24"/>
                </a:solidFill>
                <a:latin typeface="Optima"/>
                <a:cs typeface="Optima"/>
              </a:rPr>
              <a:t>Center</a:t>
            </a:r>
            <a:r>
              <a:rPr lang="en-US" sz="2800" i="1" baseline="-25000" dirty="0" err="1">
                <a:solidFill>
                  <a:srgbClr val="ED1C24"/>
                </a:solidFill>
                <a:latin typeface="Optima"/>
                <a:cs typeface="Optima"/>
              </a:rPr>
              <a:t>k</a:t>
            </a:r>
            <a:r>
              <a:rPr lang="en-US" sz="2800" dirty="0">
                <a:solidFill>
                  <a:srgbClr val="ED1C24"/>
                </a:solidFill>
                <a:latin typeface="Optima"/>
                <a:cs typeface="Optima"/>
              </a:rPr>
              <a:t>}</a:t>
            </a:r>
          </a:p>
          <a:p>
            <a:r>
              <a:rPr lang="en-US" sz="2800" i="1" dirty="0" err="1">
                <a:latin typeface="Optima"/>
                <a:cs typeface="Optima"/>
              </a:rPr>
              <a:t>HiddenMatrix</a:t>
            </a:r>
            <a:r>
              <a:rPr lang="en-US" sz="2800" i="1" baseline="-25000" dirty="0" err="1">
                <a:latin typeface="Optima"/>
                <a:cs typeface="Optima"/>
              </a:rPr>
              <a:t>i,j</a:t>
            </a:r>
            <a:r>
              <a:rPr lang="en-US" sz="2800" i="1" dirty="0">
                <a:latin typeface="Optima"/>
                <a:cs typeface="Optima"/>
              </a:rPr>
              <a:t>: 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responsibility of </a:t>
            </a:r>
            <a:r>
              <a:rPr lang="en-US" sz="2800" dirty="0">
                <a:solidFill>
                  <a:srgbClr val="ED1C24"/>
                </a:solidFill>
                <a:latin typeface="Optima"/>
                <a:cs typeface="Optima"/>
              </a:rPr>
              <a:t>center </a:t>
            </a:r>
            <a:r>
              <a:rPr lang="en-US" sz="2800" i="1" dirty="0" err="1">
                <a:solidFill>
                  <a:srgbClr val="ED1C24"/>
                </a:solidFill>
                <a:latin typeface="Optima"/>
                <a:cs typeface="Optima"/>
              </a:rPr>
              <a:t>i</a:t>
            </a:r>
            <a:r>
              <a:rPr lang="en-US" sz="28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solidFill>
                  <a:schemeClr val="bg2"/>
                </a:solidFill>
                <a:latin typeface="Optima"/>
                <a:cs typeface="Optima"/>
              </a:rPr>
              <a:t>for</a:t>
            </a:r>
            <a:r>
              <a:rPr lang="en-US" sz="2800" dirty="0">
                <a:solidFill>
                  <a:srgbClr val="00B050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data point 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j 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  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220914" y="3189388"/>
            <a:ext cx="60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176FC1"/>
                </a:solidFill>
              </a:rPr>
              <a:t>    A           B             C            D             E             F            G           H 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3243249" y="4641802"/>
            <a:ext cx="3081351" cy="2191151"/>
            <a:chOff x="3005129" y="4573762"/>
            <a:chExt cx="3081351" cy="2191151"/>
          </a:xfrm>
        </p:grpSpPr>
        <p:grpSp>
          <p:nvGrpSpPr>
            <p:cNvPr id="54" name="Group 53"/>
            <p:cNvGrpSpPr/>
            <p:nvPr/>
          </p:nvGrpSpPr>
          <p:grpSpPr>
            <a:xfrm>
              <a:off x="3048000" y="4848225"/>
              <a:ext cx="2933700" cy="1638300"/>
              <a:chOff x="5448300" y="4848225"/>
              <a:chExt cx="2933700" cy="1638300"/>
            </a:xfrm>
          </p:grpSpPr>
          <p:sp>
            <p:nvSpPr>
              <p:cNvPr id="67" name="Oval 66"/>
              <p:cNvSpPr/>
              <p:nvPr/>
            </p:nvSpPr>
            <p:spPr>
              <a:xfrm>
                <a:off x="5448300" y="49625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5486400" y="57626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6477000" y="59531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0" name="Straight Connector 69"/>
              <p:cNvCxnSpPr/>
              <p:nvPr/>
            </p:nvCxnSpPr>
            <p:spPr>
              <a:xfrm>
                <a:off x="5622218" y="5178425"/>
                <a:ext cx="149932" cy="174625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>
                <a:off x="5829300" y="5432425"/>
                <a:ext cx="419100" cy="25400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>
                <a:stCxn id="74" idx="3"/>
                <a:endCxn id="68" idx="7"/>
              </p:cNvCxnSpPr>
              <p:nvPr/>
            </p:nvCxnSpPr>
            <p:spPr>
              <a:xfrm flipH="1">
                <a:off x="5681522" y="5527676"/>
                <a:ext cx="77860" cy="268427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>
                <a:endCxn id="83" idx="4"/>
              </p:cNvCxnSpPr>
              <p:nvPr/>
            </p:nvCxnSpPr>
            <p:spPr>
              <a:xfrm>
                <a:off x="6704029" y="6067425"/>
                <a:ext cx="661970" cy="46312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7-Point Star 73"/>
              <p:cNvSpPr/>
              <p:nvPr/>
            </p:nvSpPr>
            <p:spPr>
              <a:xfrm>
                <a:off x="5695950" y="533717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5" name="Straight Connector 74"/>
              <p:cNvCxnSpPr/>
              <p:nvPr/>
            </p:nvCxnSpPr>
            <p:spPr>
              <a:xfrm flipH="1">
                <a:off x="7391980" y="6138464"/>
                <a:ext cx="82260" cy="197784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 flipV="1">
                <a:off x="7486906" y="5932420"/>
                <a:ext cx="729738" cy="142943"/>
              </a:xfrm>
              <a:prstGeom prst="line">
                <a:avLst/>
              </a:prstGeom>
              <a:ln w="28575"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Oval 76"/>
              <p:cNvSpPr/>
              <p:nvPr/>
            </p:nvSpPr>
            <p:spPr>
              <a:xfrm>
                <a:off x="8153400" y="58134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8" name="Straight Connector 77"/>
              <p:cNvCxnSpPr/>
              <p:nvPr/>
            </p:nvCxnSpPr>
            <p:spPr>
              <a:xfrm flipV="1">
                <a:off x="6781800" y="4953000"/>
                <a:ext cx="617397" cy="11430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Oval 78"/>
              <p:cNvSpPr/>
              <p:nvPr/>
            </p:nvSpPr>
            <p:spPr>
              <a:xfrm>
                <a:off x="6629400" y="49625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7366000" y="48482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6134100" y="55721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7251700" y="6257925"/>
                <a:ext cx="228600" cy="228600"/>
              </a:xfrm>
              <a:prstGeom prst="ellipse">
                <a:avLst/>
              </a:prstGeom>
              <a:solidFill>
                <a:srgbClr val="0000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7-Point Star 82"/>
              <p:cNvSpPr/>
              <p:nvPr/>
            </p:nvSpPr>
            <p:spPr>
              <a:xfrm>
                <a:off x="7366000" y="599122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7-Point Star 83"/>
              <p:cNvSpPr/>
              <p:nvPr/>
            </p:nvSpPr>
            <p:spPr>
              <a:xfrm>
                <a:off x="6985723" y="490537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3064757" y="5927719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1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557714" y="4829175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943477" y="5918200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005129" y="469064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1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191006" y="469064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2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914774" y="549809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1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062419" y="6112451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3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4851407" y="6426359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3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43580" y="5971752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3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934208" y="4573762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149B52"/>
                  </a:solidFill>
                </a:rPr>
                <a:t>2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67076" y="5257800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sp>
        <p:nvSpPr>
          <p:cNvPr id="85" name="TextBox 84"/>
          <p:cNvSpPr txBox="1"/>
          <p:nvPr/>
        </p:nvSpPr>
        <p:spPr>
          <a:xfrm>
            <a:off x="3248025" y="4982664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3286120" y="5783238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933825" y="5595241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4429120" y="4986081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5172072" y="4856138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4276724" y="5975226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5051414" y="6272082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5953120" y="5827688"/>
            <a:ext cx="342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52400" y="3810000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err="1">
                <a:solidFill>
                  <a:srgbClr val="149B52"/>
                </a:solidFill>
                <a:latin typeface="Optima"/>
                <a:cs typeface="Optima"/>
              </a:rPr>
              <a:t>HiddenMatrix</a:t>
            </a:r>
            <a:endParaRPr lang="en-US" sz="2000" i="1" dirty="0">
              <a:solidFill>
                <a:srgbClr val="149B52"/>
              </a:solidFill>
              <a:latin typeface="Optima"/>
              <a:cs typeface="Optima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1905000" y="3511748"/>
            <a:ext cx="3429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rgbClr val="FF0000"/>
                </a:solidFill>
                <a:latin typeface="Optima"/>
                <a:cs typeface="Optima"/>
              </a:rPr>
              <a:t>1</a:t>
            </a:r>
          </a:p>
          <a:p>
            <a:r>
              <a:rPr lang="en-US" sz="2300" dirty="0">
                <a:solidFill>
                  <a:srgbClr val="FF0000"/>
                </a:solidFill>
                <a:latin typeface="Optima"/>
                <a:cs typeface="Optima"/>
              </a:rPr>
              <a:t>2</a:t>
            </a:r>
          </a:p>
          <a:p>
            <a:r>
              <a:rPr lang="en-US" sz="2300" dirty="0">
                <a:solidFill>
                  <a:srgbClr val="FF0000"/>
                </a:solidFill>
                <a:latin typeface="Optima"/>
                <a:cs typeface="Optima"/>
              </a:rPr>
              <a:t>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09C14F-04A5-DB4A-9BF6-CB3C59619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10507158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Responsibilities and the Law of Gravitation </a:t>
            </a:r>
            <a:endParaRPr lang="en-US" sz="3600" i="1" dirty="0"/>
          </a:p>
        </p:txBody>
      </p:sp>
      <p:sp>
        <p:nvSpPr>
          <p:cNvPr id="7" name="TextBox 6"/>
          <p:cNvSpPr txBox="1"/>
          <p:nvPr/>
        </p:nvSpPr>
        <p:spPr>
          <a:xfrm>
            <a:off x="76200" y="5782270"/>
            <a:ext cx="8991600" cy="1014984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i="1" dirty="0" err="1">
                <a:latin typeface="Optima"/>
                <a:cs typeface="Optima"/>
              </a:rPr>
              <a:t>HiddenMatrix</a:t>
            </a:r>
            <a:r>
              <a:rPr lang="en-US" sz="2600" i="1" baseline="-25000" dirty="0" err="1">
                <a:latin typeface="Optima"/>
                <a:cs typeface="Optima"/>
              </a:rPr>
              <a:t>ij</a:t>
            </a:r>
            <a:r>
              <a:rPr lang="en-US" sz="2600" i="1" dirty="0">
                <a:latin typeface="Optima"/>
                <a:cs typeface="Optima"/>
              </a:rPr>
              <a:t>: =                                                                   </a:t>
            </a:r>
            <a:endParaRPr lang="en-US" sz="2600" dirty="0">
              <a:latin typeface="Optima"/>
              <a:cs typeface="Optima"/>
            </a:endParaRPr>
          </a:p>
          <a:p>
            <a:pPr algn="ctr"/>
            <a:r>
              <a:rPr lang="en-US" sz="2400" i="1" dirty="0" err="1">
                <a:solidFill>
                  <a:srgbClr val="00B050"/>
                </a:solidFill>
                <a:latin typeface="Optima"/>
                <a:cs typeface="Optima"/>
              </a:rPr>
              <a:t>Force</a:t>
            </a:r>
            <a:r>
              <a:rPr lang="en-US" sz="2400" i="1" baseline="-25000" dirty="0" err="1">
                <a:solidFill>
                  <a:srgbClr val="FF0000"/>
                </a:solidFill>
                <a:latin typeface="Optima"/>
                <a:cs typeface="Optima"/>
              </a:rPr>
              <a:t>i</a:t>
            </a:r>
            <a:r>
              <a:rPr lang="en-US" sz="2400" i="1" baseline="-25000" dirty="0" err="1">
                <a:solidFill>
                  <a:srgbClr val="00B050"/>
                </a:solidFill>
                <a:latin typeface="Optima"/>
                <a:cs typeface="Optima"/>
              </a:rPr>
              <a:t>,</a:t>
            </a:r>
            <a:r>
              <a:rPr lang="en-US" sz="2400" i="1" baseline="-25000" dirty="0" err="1">
                <a:solidFill>
                  <a:srgbClr val="0000FF"/>
                </a:solidFill>
                <a:latin typeface="Optima"/>
                <a:cs typeface="Optima"/>
              </a:rPr>
              <a:t>j</a:t>
            </a:r>
            <a:r>
              <a:rPr lang="en-US" sz="2400" i="1" baseline="-25000" dirty="0">
                <a:solidFill>
                  <a:srgbClr val="0000FF"/>
                </a:solidFill>
                <a:latin typeface="Optima"/>
                <a:cs typeface="Optima"/>
              </a:rPr>
              <a:t>  </a:t>
            </a:r>
            <a:r>
              <a:rPr lang="en-US" sz="2600" i="1" dirty="0">
                <a:latin typeface="Optima"/>
                <a:cs typeface="Optima"/>
              </a:rPr>
              <a:t>/</a:t>
            </a:r>
            <a:r>
              <a:rPr lang="en-US" sz="2600" dirty="0">
                <a:latin typeface="Optima"/>
                <a:cs typeface="Optima"/>
              </a:rPr>
              <a:t> </a:t>
            </a:r>
            <a:r>
              <a:rPr lang="en-US" sz="2600" i="1" dirty="0">
                <a:latin typeface="Optima"/>
                <a:cs typeface="Optima"/>
              </a:rPr>
              <a:t>∑</a:t>
            </a:r>
            <a:r>
              <a:rPr lang="en-US" sz="2600" baseline="-25000" dirty="0">
                <a:latin typeface="Optima"/>
                <a:cs typeface="Optima"/>
              </a:rPr>
              <a:t>all centers </a:t>
            </a:r>
            <a:r>
              <a:rPr lang="en-US" sz="2600" i="1" baseline="-25000" dirty="0">
                <a:solidFill>
                  <a:srgbClr val="0000FF"/>
                </a:solidFill>
                <a:latin typeface="Optima"/>
                <a:cs typeface="Optima"/>
              </a:rPr>
              <a:t>j</a:t>
            </a:r>
            <a:r>
              <a:rPr lang="en-US" sz="2600" i="1" dirty="0">
                <a:latin typeface="Optima"/>
                <a:cs typeface="Optima"/>
              </a:rPr>
              <a:t> </a:t>
            </a:r>
            <a:r>
              <a:rPr lang="en-US" sz="2800" i="1" dirty="0" err="1">
                <a:solidFill>
                  <a:srgbClr val="00B050"/>
                </a:solidFill>
                <a:latin typeface="Optima"/>
                <a:cs typeface="Optima"/>
              </a:rPr>
              <a:t>Force</a:t>
            </a:r>
            <a:r>
              <a:rPr lang="en-US" sz="2800" i="1" baseline="-25000" dirty="0" err="1">
                <a:solidFill>
                  <a:srgbClr val="FF0000"/>
                </a:solidFill>
                <a:latin typeface="Optima"/>
                <a:cs typeface="Optima"/>
              </a:rPr>
              <a:t>i</a:t>
            </a:r>
            <a:r>
              <a:rPr lang="en-US" sz="2800" i="1" baseline="-25000" dirty="0" err="1">
                <a:solidFill>
                  <a:srgbClr val="00B050"/>
                </a:solidFill>
                <a:latin typeface="Optima"/>
                <a:cs typeface="Optima"/>
              </a:rPr>
              <a:t>,</a:t>
            </a:r>
            <a:r>
              <a:rPr lang="en-US" sz="2800" i="1" baseline="-25000" dirty="0" err="1">
                <a:solidFill>
                  <a:srgbClr val="0000FF"/>
                </a:solidFill>
                <a:latin typeface="Optima"/>
                <a:cs typeface="Optima"/>
              </a:rPr>
              <a:t>j</a:t>
            </a:r>
            <a:r>
              <a:rPr lang="en-US" sz="2800" i="1" baseline="-25000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endParaRPr lang="en-US" sz="2600" dirty="0">
              <a:latin typeface="Optima"/>
              <a:cs typeface="Optim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3048000"/>
            <a:ext cx="129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2"/>
                </a:solidFill>
                <a:latin typeface="Optima"/>
                <a:cs typeface="Optima"/>
              </a:rPr>
              <a:t>stars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81400" y="2286000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planets</a:t>
            </a:r>
          </a:p>
        </p:txBody>
      </p:sp>
      <p:pic>
        <p:nvPicPr>
          <p:cNvPr id="17410" name="Picture 2" descr="https://encrypted-tbn3.gstatic.com/images?q=tbn:ANd9GcRb-fLhc3zyWogjCjLbjaLQF5DHhq6UXf_TnYRh8xEp76hmSiXo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925118"/>
            <a:ext cx="2552162" cy="1437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200" y="3962400"/>
            <a:ext cx="8229600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2"/>
                </a:solidFill>
                <a:latin typeface="Optima"/>
                <a:cs typeface="Optima"/>
              </a:rPr>
              <a:t>responsibility </a:t>
            </a:r>
            <a:r>
              <a:rPr lang="en-US" sz="2600" dirty="0">
                <a:latin typeface="Optima"/>
                <a:cs typeface="Optima"/>
              </a:rPr>
              <a:t>of </a:t>
            </a:r>
            <a:r>
              <a:rPr lang="en-US" sz="2600" dirty="0">
                <a:solidFill>
                  <a:srgbClr val="ED1C24"/>
                </a:solidFill>
                <a:latin typeface="Optima"/>
                <a:cs typeface="Optima"/>
              </a:rPr>
              <a:t>star </a:t>
            </a:r>
            <a:r>
              <a:rPr lang="en-US" sz="2600" i="1" dirty="0" err="1">
                <a:solidFill>
                  <a:srgbClr val="ED1C24"/>
                </a:solidFill>
                <a:latin typeface="Optima"/>
                <a:cs typeface="Optima"/>
              </a:rPr>
              <a:t>i</a:t>
            </a:r>
            <a:r>
              <a:rPr lang="en-US" sz="26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600" dirty="0">
                <a:latin typeface="Optima"/>
                <a:cs typeface="Optima"/>
              </a:rPr>
              <a:t>for a </a:t>
            </a:r>
            <a:r>
              <a:rPr lang="en-US" sz="2600" dirty="0">
                <a:solidFill>
                  <a:schemeClr val="accent1"/>
                </a:solidFill>
                <a:latin typeface="Optima"/>
                <a:cs typeface="Optima"/>
              </a:rPr>
              <a:t>planet </a:t>
            </a:r>
            <a:r>
              <a:rPr lang="en-US" sz="2600" i="1" dirty="0">
                <a:solidFill>
                  <a:schemeClr val="accent1"/>
                </a:solidFill>
                <a:latin typeface="Optima"/>
                <a:cs typeface="Optima"/>
              </a:rPr>
              <a:t>j</a:t>
            </a:r>
            <a:r>
              <a:rPr lang="en-US" sz="2600" dirty="0">
                <a:latin typeface="Optima"/>
                <a:cs typeface="Optima"/>
              </a:rPr>
              <a:t> is proportional to the pull (Newtonian law of gravitation): </a:t>
            </a:r>
            <a:endParaRPr lang="en-US" sz="2600" dirty="0">
              <a:solidFill>
                <a:srgbClr val="00B050"/>
              </a:solidFill>
              <a:latin typeface="Optima"/>
              <a:cs typeface="Optima"/>
            </a:endParaRPr>
          </a:p>
          <a:p>
            <a:pPr algn="ctr">
              <a:lnSpc>
                <a:spcPct val="50000"/>
              </a:lnSpc>
            </a:pPr>
            <a:r>
              <a:rPr lang="en-US" sz="2600" dirty="0">
                <a:solidFill>
                  <a:srgbClr val="00B050"/>
                </a:solidFill>
                <a:latin typeface="Optima"/>
                <a:cs typeface="Optima"/>
              </a:rPr>
              <a:t> 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</a:p>
          <a:p>
            <a:pPr algn="ctr"/>
            <a:r>
              <a:rPr lang="en-US" sz="2600" i="1" dirty="0" err="1">
                <a:solidFill>
                  <a:srgbClr val="149B52"/>
                </a:solidFill>
                <a:latin typeface="Optima"/>
                <a:cs typeface="Optima"/>
              </a:rPr>
              <a:t>Force</a:t>
            </a:r>
            <a:r>
              <a:rPr lang="en-US" sz="26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i</a:t>
            </a:r>
            <a:r>
              <a:rPr lang="en-US" sz="2600" i="1" baseline="-25000" dirty="0" err="1">
                <a:solidFill>
                  <a:srgbClr val="00B050"/>
                </a:solidFill>
                <a:latin typeface="Optima"/>
                <a:cs typeface="Optima"/>
              </a:rPr>
              <a:t>,</a:t>
            </a:r>
            <a:r>
              <a:rPr lang="en-US" sz="2600" i="1" baseline="-25000" dirty="0" err="1">
                <a:solidFill>
                  <a:srgbClr val="0000FF"/>
                </a:solidFill>
                <a:latin typeface="Optima"/>
                <a:cs typeface="Optima"/>
              </a:rPr>
              <a:t>j</a:t>
            </a:r>
            <a:r>
              <a:rPr lang="en-US" sz="2600" dirty="0">
                <a:latin typeface="Optima"/>
                <a:cs typeface="Optima"/>
              </a:rPr>
              <a:t>=1/</a:t>
            </a:r>
            <a:r>
              <a:rPr lang="en-US" sz="2600" i="1" dirty="0">
                <a:latin typeface="Optima"/>
                <a:cs typeface="Optima"/>
              </a:rPr>
              <a:t>distance(</a:t>
            </a:r>
            <a:r>
              <a:rPr lang="en-US" sz="2600" i="1" dirty="0" err="1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600" baseline="-25000" dirty="0" err="1">
                <a:solidFill>
                  <a:srgbClr val="176FC1"/>
                </a:solidFill>
                <a:latin typeface="Optima"/>
                <a:cs typeface="Optima"/>
              </a:rPr>
              <a:t>j</a:t>
            </a:r>
            <a:r>
              <a:rPr lang="en-US" sz="2600" i="1" dirty="0">
                <a:latin typeface="Optima"/>
                <a:cs typeface="Optima"/>
              </a:rPr>
              <a:t>, </a:t>
            </a:r>
            <a:r>
              <a:rPr lang="en-US" sz="2600" i="1" dirty="0" err="1">
                <a:solidFill>
                  <a:srgbClr val="ED1C24"/>
                </a:solidFill>
                <a:latin typeface="Optima"/>
                <a:cs typeface="Optima"/>
              </a:rPr>
              <a:t>Center</a:t>
            </a:r>
            <a:r>
              <a:rPr lang="en-US" sz="2600" baseline="-25000" dirty="0" err="1">
                <a:solidFill>
                  <a:srgbClr val="ED1C24"/>
                </a:solidFill>
                <a:latin typeface="Optima"/>
                <a:cs typeface="Optima"/>
              </a:rPr>
              <a:t>i</a:t>
            </a:r>
            <a:r>
              <a:rPr lang="en-US" sz="2600" dirty="0">
                <a:latin typeface="Optima"/>
                <a:cs typeface="Optima"/>
              </a:rPr>
              <a:t>)</a:t>
            </a:r>
            <a:r>
              <a:rPr lang="en-US" sz="2600" baseline="30000" dirty="0">
                <a:latin typeface="Optima"/>
                <a:cs typeface="Optima"/>
              </a:rPr>
              <a:t>2</a:t>
            </a:r>
            <a:r>
              <a:rPr lang="en-US" sz="2600" dirty="0">
                <a:latin typeface="Optima"/>
                <a:cs typeface="Optima"/>
              </a:rPr>
              <a:t> 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5742913"/>
              </p:ext>
            </p:extLst>
          </p:nvPr>
        </p:nvGraphicFramePr>
        <p:xfrm>
          <a:off x="1600200" y="2819400"/>
          <a:ext cx="6096000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0.70 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0.15 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0.73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0.40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0.15  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0.80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0.20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0.80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0.17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0.20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0.80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0.20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0.40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0.90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0.75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78E492-6EC9-F14E-AD4E-F509877F4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481611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Responsibilities and Statistical Mechanics </a:t>
            </a:r>
            <a:endParaRPr lang="en-US" sz="3600" i="1" dirty="0"/>
          </a:p>
        </p:txBody>
      </p:sp>
      <p:sp>
        <p:nvSpPr>
          <p:cNvPr id="8" name="TextBox 7"/>
          <p:cNvSpPr txBox="1"/>
          <p:nvPr/>
        </p:nvSpPr>
        <p:spPr>
          <a:xfrm>
            <a:off x="304800" y="3048000"/>
            <a:ext cx="129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81400" y="2286000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data points</a:t>
            </a:r>
          </a:p>
        </p:txBody>
      </p:sp>
      <p:pic>
        <p:nvPicPr>
          <p:cNvPr id="10" name="Picture 2" descr="http://catalyst.berkeley.edu/wp-content/uploads/2013/02/v7n2-geissler-beta-lactamase.gif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914400"/>
            <a:ext cx="1974851" cy="1481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273960" y="3994293"/>
            <a:ext cx="86106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2"/>
                </a:solidFill>
                <a:latin typeface="Optima"/>
                <a:cs typeface="Optima"/>
              </a:rPr>
              <a:t>responsibility </a:t>
            </a:r>
            <a:r>
              <a:rPr lang="en-US" sz="2600" dirty="0">
                <a:latin typeface="Optima"/>
                <a:cs typeface="Optima"/>
              </a:rPr>
              <a:t>of </a:t>
            </a:r>
            <a:r>
              <a:rPr lang="en-US" sz="2600" dirty="0">
                <a:solidFill>
                  <a:srgbClr val="ED1C24"/>
                </a:solidFill>
                <a:latin typeface="Optima"/>
                <a:cs typeface="Optima"/>
              </a:rPr>
              <a:t>center </a:t>
            </a:r>
            <a:r>
              <a:rPr lang="en-US" sz="2600" i="1" dirty="0" err="1">
                <a:solidFill>
                  <a:srgbClr val="ED1C24"/>
                </a:solidFill>
                <a:latin typeface="Optima"/>
                <a:cs typeface="Optima"/>
              </a:rPr>
              <a:t>i</a:t>
            </a:r>
            <a:r>
              <a:rPr lang="en-US" sz="26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600" dirty="0">
                <a:latin typeface="Optima"/>
                <a:cs typeface="Optima"/>
              </a:rPr>
              <a:t>for a 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data point </a:t>
            </a:r>
            <a:r>
              <a:rPr lang="en-US" sz="2600" i="1" dirty="0">
                <a:solidFill>
                  <a:srgbClr val="176FC1"/>
                </a:solidFill>
                <a:latin typeface="Optima"/>
                <a:cs typeface="Optima"/>
              </a:rPr>
              <a:t>j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600" dirty="0">
                <a:latin typeface="Optima"/>
                <a:cs typeface="Optima"/>
              </a:rPr>
              <a:t>is proportional to</a:t>
            </a:r>
          </a:p>
          <a:p>
            <a:pPr>
              <a:lnSpc>
                <a:spcPct val="50000"/>
              </a:lnSpc>
            </a:pPr>
            <a:endParaRPr lang="en-US" sz="2600" dirty="0">
              <a:solidFill>
                <a:srgbClr val="00B050"/>
              </a:solidFill>
              <a:latin typeface="Optima"/>
              <a:cs typeface="Optima"/>
            </a:endParaRPr>
          </a:p>
          <a:p>
            <a:pPr algn="ctr"/>
            <a:r>
              <a:rPr lang="en-US" sz="2600" i="1" dirty="0" err="1">
                <a:solidFill>
                  <a:srgbClr val="149B52"/>
                </a:solidFill>
                <a:latin typeface="Optima"/>
                <a:cs typeface="Optima"/>
              </a:rPr>
              <a:t>Force</a:t>
            </a:r>
            <a:r>
              <a:rPr lang="en-US" sz="2600" i="1" baseline="-25000" dirty="0" err="1">
                <a:solidFill>
                  <a:srgbClr val="FF0000"/>
                </a:solidFill>
                <a:latin typeface="Optima"/>
                <a:cs typeface="Optima"/>
              </a:rPr>
              <a:t>i</a:t>
            </a:r>
            <a:r>
              <a:rPr lang="en-US" sz="2600" i="1" baseline="-25000" dirty="0" err="1">
                <a:solidFill>
                  <a:srgbClr val="00B050"/>
                </a:solidFill>
                <a:latin typeface="Optima"/>
                <a:cs typeface="Optima"/>
              </a:rPr>
              <a:t>,</a:t>
            </a:r>
            <a:r>
              <a:rPr lang="en-US" sz="2600" i="1" baseline="-25000" dirty="0" err="1">
                <a:solidFill>
                  <a:srgbClr val="0000FF"/>
                </a:solidFill>
                <a:latin typeface="Optima"/>
                <a:cs typeface="Optima"/>
              </a:rPr>
              <a:t>j</a:t>
            </a:r>
            <a:r>
              <a:rPr lang="en-US" sz="2600" dirty="0">
                <a:solidFill>
                  <a:srgbClr val="00B050"/>
                </a:solidFill>
                <a:latin typeface="Optima"/>
                <a:cs typeface="Optima"/>
              </a:rPr>
              <a:t> </a:t>
            </a:r>
            <a:r>
              <a:rPr lang="en-US" sz="2600" dirty="0">
                <a:latin typeface="Optima"/>
                <a:cs typeface="Optima"/>
              </a:rPr>
              <a:t>=</a:t>
            </a:r>
            <a:r>
              <a:rPr lang="en-US" sz="2600" dirty="0">
                <a:solidFill>
                  <a:srgbClr val="00B050"/>
                </a:solidFill>
                <a:latin typeface="Optima"/>
                <a:cs typeface="Optima"/>
              </a:rPr>
              <a:t> </a:t>
            </a:r>
            <a:r>
              <a:rPr lang="en-US" sz="2600" i="1" dirty="0">
                <a:latin typeface="Optima"/>
                <a:cs typeface="Optima"/>
              </a:rPr>
              <a:t>e</a:t>
            </a:r>
            <a:r>
              <a:rPr lang="en-US" sz="2600" i="1" baseline="30000" dirty="0">
                <a:latin typeface="Optima"/>
                <a:cs typeface="Optima"/>
              </a:rPr>
              <a:t>-</a:t>
            </a:r>
            <a:r>
              <a:rPr lang="en-US" sz="2600" baseline="30000" dirty="0">
                <a:latin typeface="Optima"/>
                <a:cs typeface="Optima"/>
              </a:rPr>
              <a:t>β∙distance(</a:t>
            </a:r>
            <a:r>
              <a:rPr lang="en-US" sz="2600" i="1" baseline="30000" dirty="0" err="1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600" baseline="30000" dirty="0" err="1">
                <a:solidFill>
                  <a:srgbClr val="176FC1"/>
                </a:solidFill>
                <a:latin typeface="Optima"/>
                <a:cs typeface="Optima"/>
              </a:rPr>
              <a:t>j</a:t>
            </a:r>
            <a:r>
              <a:rPr lang="en-US" sz="2600" baseline="30000" dirty="0">
                <a:latin typeface="Optima"/>
                <a:cs typeface="Optima"/>
              </a:rPr>
              <a:t>, </a:t>
            </a:r>
            <a:r>
              <a:rPr lang="en-US" sz="2600" i="1" baseline="30000" dirty="0" err="1">
                <a:solidFill>
                  <a:schemeClr val="tx2"/>
                </a:solidFill>
                <a:latin typeface="Optima"/>
                <a:cs typeface="Optima"/>
              </a:rPr>
              <a:t>Center</a:t>
            </a:r>
            <a:r>
              <a:rPr lang="en-US" sz="2600" baseline="30000" dirty="0" err="1">
                <a:solidFill>
                  <a:schemeClr val="tx2"/>
                </a:solidFill>
                <a:latin typeface="Optima"/>
                <a:cs typeface="Optima"/>
              </a:rPr>
              <a:t>i</a:t>
            </a:r>
            <a:r>
              <a:rPr lang="en-US" sz="2600" baseline="30000" dirty="0">
                <a:latin typeface="Optima"/>
                <a:cs typeface="Optima"/>
              </a:rPr>
              <a:t>)</a:t>
            </a:r>
            <a:r>
              <a:rPr lang="en-US" sz="2600" dirty="0">
                <a:latin typeface="Optima"/>
                <a:cs typeface="Optima"/>
              </a:rPr>
              <a:t> </a:t>
            </a:r>
          </a:p>
          <a:p>
            <a:pPr algn="ctr">
              <a:lnSpc>
                <a:spcPct val="50000"/>
              </a:lnSpc>
            </a:pPr>
            <a:endParaRPr lang="en-US" sz="2600" dirty="0">
              <a:latin typeface="Optima"/>
              <a:cs typeface="Optima"/>
            </a:endParaRPr>
          </a:p>
          <a:p>
            <a:r>
              <a:rPr lang="en-US" sz="2600" dirty="0">
                <a:latin typeface="Optima"/>
                <a:cs typeface="Optima"/>
              </a:rPr>
              <a:t>whereβ is a </a:t>
            </a:r>
            <a:r>
              <a:rPr lang="en-US" sz="2600" b="1" dirty="0">
                <a:latin typeface="Optima"/>
                <a:cs typeface="Optima"/>
              </a:rPr>
              <a:t>stiffness parameter</a:t>
            </a:r>
            <a:r>
              <a:rPr lang="en-US" sz="2600" dirty="0">
                <a:latin typeface="Optima"/>
                <a:cs typeface="Optima"/>
              </a:rPr>
              <a:t>.</a:t>
            </a:r>
            <a:endParaRPr lang="en-US" sz="2600" b="1" dirty="0">
              <a:latin typeface="Optima"/>
              <a:cs typeface="Optim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200" y="5782270"/>
            <a:ext cx="8991600" cy="1014984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i="1" dirty="0" err="1">
                <a:latin typeface="Optima"/>
                <a:cs typeface="Optima"/>
              </a:rPr>
              <a:t>HiddenMatrix</a:t>
            </a:r>
            <a:r>
              <a:rPr lang="en-US" sz="2600" i="1" baseline="-25000" dirty="0" err="1">
                <a:latin typeface="Optima"/>
                <a:cs typeface="Optima"/>
              </a:rPr>
              <a:t>ij</a:t>
            </a:r>
            <a:r>
              <a:rPr lang="en-US" sz="2600" i="1" dirty="0">
                <a:latin typeface="Optima"/>
                <a:cs typeface="Optima"/>
              </a:rPr>
              <a:t>: =                                                                   </a:t>
            </a:r>
            <a:endParaRPr lang="en-US" sz="2600" dirty="0">
              <a:latin typeface="Optima"/>
              <a:cs typeface="Optima"/>
            </a:endParaRPr>
          </a:p>
          <a:p>
            <a:pPr algn="ctr"/>
            <a:r>
              <a:rPr lang="en-US" sz="2400" i="1" dirty="0" err="1">
                <a:solidFill>
                  <a:srgbClr val="00B050"/>
                </a:solidFill>
                <a:latin typeface="Optima"/>
                <a:cs typeface="Optima"/>
              </a:rPr>
              <a:t>Force</a:t>
            </a:r>
            <a:r>
              <a:rPr lang="en-US" sz="2400" i="1" baseline="-25000" dirty="0" err="1">
                <a:solidFill>
                  <a:srgbClr val="FF0000"/>
                </a:solidFill>
                <a:latin typeface="Optima"/>
                <a:cs typeface="Optima"/>
              </a:rPr>
              <a:t>i</a:t>
            </a:r>
            <a:r>
              <a:rPr lang="en-US" sz="2400" i="1" baseline="-25000" dirty="0" err="1">
                <a:solidFill>
                  <a:srgbClr val="00B050"/>
                </a:solidFill>
                <a:latin typeface="Optima"/>
                <a:cs typeface="Optima"/>
              </a:rPr>
              <a:t>,</a:t>
            </a:r>
            <a:r>
              <a:rPr lang="en-US" sz="2400" i="1" baseline="-25000" dirty="0" err="1">
                <a:solidFill>
                  <a:srgbClr val="0000FF"/>
                </a:solidFill>
                <a:latin typeface="Optima"/>
                <a:cs typeface="Optima"/>
              </a:rPr>
              <a:t>j</a:t>
            </a:r>
            <a:r>
              <a:rPr lang="en-US" sz="2400" i="1" baseline="-25000" dirty="0">
                <a:solidFill>
                  <a:srgbClr val="0000FF"/>
                </a:solidFill>
                <a:latin typeface="Optima"/>
                <a:cs typeface="Optima"/>
              </a:rPr>
              <a:t>  </a:t>
            </a:r>
            <a:r>
              <a:rPr lang="en-US" sz="2600" i="1" dirty="0">
                <a:latin typeface="Optima"/>
                <a:cs typeface="Optima"/>
              </a:rPr>
              <a:t>/</a:t>
            </a:r>
            <a:r>
              <a:rPr lang="en-US" sz="2600" dirty="0">
                <a:latin typeface="Optima"/>
                <a:cs typeface="Optima"/>
              </a:rPr>
              <a:t> </a:t>
            </a:r>
            <a:r>
              <a:rPr lang="en-US" sz="2600" i="1" dirty="0">
                <a:latin typeface="Optima"/>
                <a:cs typeface="Optima"/>
              </a:rPr>
              <a:t>∑</a:t>
            </a:r>
            <a:r>
              <a:rPr lang="en-US" sz="2600" baseline="-25000" dirty="0">
                <a:latin typeface="Optima"/>
                <a:cs typeface="Optima"/>
              </a:rPr>
              <a:t>all centers </a:t>
            </a:r>
            <a:r>
              <a:rPr lang="en-US" sz="2600" i="1" baseline="-25000" dirty="0">
                <a:solidFill>
                  <a:srgbClr val="0000FF"/>
                </a:solidFill>
                <a:latin typeface="Optima"/>
                <a:cs typeface="Optima"/>
              </a:rPr>
              <a:t>j</a:t>
            </a:r>
            <a:r>
              <a:rPr lang="en-US" sz="2600" i="1" dirty="0">
                <a:latin typeface="Optima"/>
                <a:cs typeface="Optima"/>
              </a:rPr>
              <a:t> </a:t>
            </a:r>
            <a:r>
              <a:rPr lang="en-US" sz="2800" i="1" dirty="0" err="1">
                <a:solidFill>
                  <a:srgbClr val="00B050"/>
                </a:solidFill>
                <a:latin typeface="Optima"/>
                <a:cs typeface="Optima"/>
              </a:rPr>
              <a:t>Force</a:t>
            </a:r>
            <a:r>
              <a:rPr lang="en-US" sz="2800" i="1" baseline="-25000" dirty="0" err="1">
                <a:solidFill>
                  <a:srgbClr val="FF0000"/>
                </a:solidFill>
                <a:latin typeface="Optima"/>
                <a:cs typeface="Optima"/>
              </a:rPr>
              <a:t>i</a:t>
            </a:r>
            <a:r>
              <a:rPr lang="en-US" sz="2800" i="1" baseline="-25000" dirty="0" err="1">
                <a:solidFill>
                  <a:srgbClr val="00B050"/>
                </a:solidFill>
                <a:latin typeface="Optima"/>
                <a:cs typeface="Optima"/>
              </a:rPr>
              <a:t>,</a:t>
            </a:r>
            <a:r>
              <a:rPr lang="en-US" sz="2800" i="1" baseline="-25000" dirty="0" err="1">
                <a:solidFill>
                  <a:srgbClr val="0000FF"/>
                </a:solidFill>
                <a:latin typeface="Optima"/>
                <a:cs typeface="Optima"/>
              </a:rPr>
              <a:t>j</a:t>
            </a:r>
            <a:r>
              <a:rPr lang="en-US" sz="2800" i="1" baseline="-25000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endParaRPr lang="en-US" sz="2600" dirty="0">
              <a:latin typeface="Optima"/>
              <a:cs typeface="Optima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9903009"/>
              </p:ext>
            </p:extLst>
          </p:nvPr>
        </p:nvGraphicFramePr>
        <p:xfrm>
          <a:off x="1600200" y="2819400"/>
          <a:ext cx="6096000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0.70 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0.15 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0.73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0.40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0.15  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0.80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0.20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0.80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0.17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0.20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0.80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0.20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0.40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0.05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0.90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Optima"/>
                          <a:cs typeface="Optima"/>
                        </a:rPr>
                        <a:t>0.75</a:t>
                      </a:r>
                    </a:p>
                  </a:txBody>
                  <a:tcPr>
                    <a:lnL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5E88E8-AFB5-3345-9022-9064F5F0A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142151581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How Does Stiffness Affect Clustering? </a:t>
            </a:r>
            <a:endParaRPr lang="en-US" sz="3600" i="1" dirty="0"/>
          </a:p>
        </p:txBody>
      </p:sp>
      <p:pic>
        <p:nvPicPr>
          <p:cNvPr id="64515" name="Picture 42" descr="stiffness1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51"/>
          <a:stretch/>
        </p:blipFill>
        <p:spPr bwMode="auto">
          <a:xfrm>
            <a:off x="200025" y="2295316"/>
            <a:ext cx="2716556" cy="2377440"/>
          </a:xfrm>
          <a:prstGeom prst="rect">
            <a:avLst/>
          </a:prstGeom>
          <a:noFill/>
          <a:ln>
            <a:solidFill>
              <a:srgbClr val="262626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4514" name="Picture 43" descr="stiffness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41"/>
          <a:stretch/>
        </p:blipFill>
        <p:spPr bwMode="auto">
          <a:xfrm>
            <a:off x="3264339" y="2295315"/>
            <a:ext cx="2675479" cy="2377440"/>
          </a:xfrm>
          <a:prstGeom prst="rect">
            <a:avLst/>
          </a:prstGeom>
          <a:noFill/>
          <a:ln>
            <a:solidFill>
              <a:srgbClr val="262626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4513" name="Picture 44" descr="stiffness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54"/>
          <a:stretch/>
        </p:blipFill>
        <p:spPr bwMode="auto">
          <a:xfrm>
            <a:off x="6294973" y="2295316"/>
            <a:ext cx="2664383" cy="2377440"/>
          </a:xfrm>
          <a:prstGeom prst="rect">
            <a:avLst/>
          </a:prstGeom>
          <a:noFill/>
          <a:ln>
            <a:solidFill>
              <a:srgbClr val="262626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4800600"/>
            <a:ext cx="2362200" cy="12003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Optima"/>
                <a:cs typeface="Optima"/>
              </a:rPr>
              <a:t>Hard </a:t>
            </a:r>
            <a:r>
              <a:rPr lang="en-US" sz="2400" i="1" dirty="0">
                <a:latin typeface="Optima"/>
                <a:cs typeface="Optima"/>
              </a:rPr>
              <a:t>k</a:t>
            </a:r>
            <a:r>
              <a:rPr lang="en-US" sz="2400" dirty="0">
                <a:latin typeface="Optima"/>
                <a:cs typeface="Optima"/>
              </a:rPr>
              <a:t>-means</a:t>
            </a:r>
            <a:br>
              <a:rPr lang="en-US" sz="2400" dirty="0">
                <a:latin typeface="Optima"/>
                <a:cs typeface="Optima"/>
              </a:rPr>
            </a:br>
            <a:r>
              <a:rPr lang="en-US" sz="2400" dirty="0">
                <a:latin typeface="Optima"/>
                <a:cs typeface="Optima"/>
              </a:rPr>
              <a:t>clustering</a:t>
            </a:r>
          </a:p>
          <a:p>
            <a:pPr algn="ctr"/>
            <a:r>
              <a:rPr lang="en-US" sz="2400" dirty="0">
                <a:latin typeface="Optima"/>
                <a:cs typeface="Optima"/>
              </a:rPr>
              <a:t> 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403600" y="4800600"/>
            <a:ext cx="2438400" cy="1200328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Optima"/>
                <a:cs typeface="Optima"/>
              </a:rPr>
              <a:t>Soft </a:t>
            </a:r>
            <a:r>
              <a:rPr lang="en-US" sz="2400" i="1" dirty="0">
                <a:latin typeface="Optima"/>
                <a:cs typeface="Optima"/>
              </a:rPr>
              <a:t>k</a:t>
            </a:r>
            <a:r>
              <a:rPr lang="en-US" sz="2400" dirty="0">
                <a:latin typeface="Optima"/>
                <a:cs typeface="Optima"/>
              </a:rPr>
              <a:t>-means</a:t>
            </a:r>
            <a:br>
              <a:rPr lang="en-US" sz="2400" dirty="0">
                <a:latin typeface="Optima"/>
                <a:cs typeface="Optima"/>
              </a:rPr>
            </a:br>
            <a:r>
              <a:rPr lang="en-US" sz="2400" dirty="0">
                <a:latin typeface="Optima"/>
                <a:cs typeface="Optima"/>
              </a:rPr>
              <a:t>clustering</a:t>
            </a:r>
            <a:br>
              <a:rPr lang="en-US" sz="2400" dirty="0">
                <a:latin typeface="Optima"/>
                <a:cs typeface="Optima"/>
              </a:rPr>
            </a:br>
            <a:r>
              <a:rPr lang="en-US" sz="2400" dirty="0">
                <a:latin typeface="Optima"/>
                <a:cs typeface="Optima"/>
              </a:rPr>
              <a:t>(stiffness β=1) 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6433960" y="4819472"/>
            <a:ext cx="2475435" cy="1200328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Optima"/>
                <a:cs typeface="Optima"/>
              </a:rPr>
              <a:t>Soft </a:t>
            </a:r>
            <a:r>
              <a:rPr lang="en-US" sz="2400" i="1" dirty="0">
                <a:latin typeface="Optima"/>
                <a:cs typeface="Optima"/>
              </a:rPr>
              <a:t>k</a:t>
            </a:r>
            <a:r>
              <a:rPr lang="en-US" sz="2400" dirty="0">
                <a:latin typeface="Optima"/>
                <a:cs typeface="Optima"/>
              </a:rPr>
              <a:t>-means</a:t>
            </a:r>
            <a:br>
              <a:rPr lang="en-US" sz="2400" dirty="0">
                <a:latin typeface="Optima"/>
                <a:cs typeface="Optima"/>
              </a:rPr>
            </a:br>
            <a:r>
              <a:rPr lang="en-US" sz="2400" dirty="0">
                <a:latin typeface="Optima"/>
                <a:cs typeface="Optima"/>
              </a:rPr>
              <a:t>clustering</a:t>
            </a:r>
            <a:br>
              <a:rPr lang="en-US" sz="2400" dirty="0">
                <a:latin typeface="Optima"/>
                <a:cs typeface="Optima"/>
              </a:rPr>
            </a:br>
            <a:r>
              <a:rPr lang="en-US" sz="2400" dirty="0">
                <a:latin typeface="Optima"/>
                <a:cs typeface="Optima"/>
              </a:rPr>
              <a:t>(stiffness β= 0.3) </a:t>
            </a:r>
            <a:endParaRPr lang="en-US" sz="2400" dirty="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959052" y="3987805"/>
            <a:ext cx="77583" cy="77582"/>
          </a:xfrm>
          <a:prstGeom prst="ellipse">
            <a:avLst/>
          </a:prstGeom>
          <a:solidFill>
            <a:srgbClr val="20DF29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1675017" y="3479800"/>
            <a:ext cx="77583" cy="77582"/>
          </a:xfrm>
          <a:prstGeom prst="ellipse">
            <a:avLst/>
          </a:prstGeom>
          <a:solidFill>
            <a:srgbClr val="20DF29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4824617" y="3505200"/>
            <a:ext cx="77583" cy="77582"/>
          </a:xfrm>
          <a:prstGeom prst="ellipse">
            <a:avLst/>
          </a:prstGeom>
          <a:solidFill>
            <a:srgbClr val="20DF29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4057650" y="3986418"/>
            <a:ext cx="77583" cy="77582"/>
          </a:xfrm>
          <a:prstGeom prst="ellipse">
            <a:avLst/>
          </a:prstGeom>
          <a:solidFill>
            <a:srgbClr val="20DF29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7726567" y="3556000"/>
            <a:ext cx="77583" cy="77582"/>
          </a:xfrm>
          <a:prstGeom prst="ellipse">
            <a:avLst/>
          </a:prstGeom>
          <a:solidFill>
            <a:srgbClr val="20DF29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7383667" y="3790950"/>
            <a:ext cx="77583" cy="77582"/>
          </a:xfrm>
          <a:prstGeom prst="ellipse">
            <a:avLst/>
          </a:prstGeom>
          <a:solidFill>
            <a:srgbClr val="20DF29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06AF03-D24B-214D-A622-4CE75AA92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731758036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-15240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How Did Yeast Become a Wine Maker? </a:t>
            </a:r>
          </a:p>
        </p:txBody>
      </p:sp>
      <p:sp>
        <p:nvSpPr>
          <p:cNvPr id="19459" name="Rectangle 1027"/>
          <p:cNvSpPr>
            <a:spLocks noGrp="1" noChangeArrowheads="1"/>
          </p:cNvSpPr>
          <p:nvPr>
            <p:ph idx="4294967295"/>
          </p:nvPr>
        </p:nvSpPr>
        <p:spPr>
          <a:xfrm>
            <a:off x="152400" y="1143000"/>
            <a:ext cx="9067800" cy="5105400"/>
          </a:xfrm>
        </p:spPr>
        <p:txBody>
          <a:bodyPr>
            <a:noAutofit/>
          </a:bodyPr>
          <a:lstStyle/>
          <a:p>
            <a:pPr lvl="0"/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What Yeast Genes Are Responsible for Wine Brewing?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Clustering as an optimization problem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The Lloyd algorithm for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-means clustering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From Hard to Soft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From Coin Flipping to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Expectation Maximization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Soft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-means Clustering</a:t>
            </a:r>
          </a:p>
          <a:p>
            <a:r>
              <a:rPr lang="en-US" sz="3000" b="1" dirty="0"/>
              <a:t>Hierarchical Clustering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b="1" dirty="0">
              <a:cs typeface="Calibri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77D4971-29B0-CE42-A7B3-CF1F9A52D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024526153"/>
      </p:ext>
    </p:extLst>
  </p:cSld>
  <p:clrMapOvr>
    <a:masterClrMapping/>
  </p:clrMapOvr>
  <p:transition/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Stratification of Clusters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42999"/>
          </a:xfr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en-US" dirty="0"/>
              <a:t>Clusters often have </a:t>
            </a:r>
            <a:r>
              <a:rPr lang="en-US" b="1" dirty="0" err="1"/>
              <a:t>subclusters</a:t>
            </a:r>
            <a:r>
              <a:rPr lang="en-US" dirty="0"/>
              <a:t>, which have </a:t>
            </a:r>
            <a:r>
              <a:rPr lang="en-US" dirty="0" err="1"/>
              <a:t>subsubclusters</a:t>
            </a:r>
            <a:r>
              <a:rPr lang="en-US" dirty="0"/>
              <a:t>, and so on.</a:t>
            </a:r>
          </a:p>
        </p:txBody>
      </p:sp>
      <p:sp>
        <p:nvSpPr>
          <p:cNvPr id="5" name="Oval 4"/>
          <p:cNvSpPr/>
          <p:nvPr/>
        </p:nvSpPr>
        <p:spPr>
          <a:xfrm>
            <a:off x="1219200" y="56388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6" name="Oval 5"/>
          <p:cNvSpPr/>
          <p:nvPr/>
        </p:nvSpPr>
        <p:spPr>
          <a:xfrm>
            <a:off x="1143000" y="6172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934200" y="6172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8" name="Oval 7"/>
          <p:cNvSpPr/>
          <p:nvPr/>
        </p:nvSpPr>
        <p:spPr>
          <a:xfrm>
            <a:off x="7772400" y="5486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9" name="Oval 8"/>
          <p:cNvSpPr/>
          <p:nvPr/>
        </p:nvSpPr>
        <p:spPr>
          <a:xfrm>
            <a:off x="6934200" y="40386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0" name="Oval 9"/>
          <p:cNvSpPr/>
          <p:nvPr/>
        </p:nvSpPr>
        <p:spPr>
          <a:xfrm>
            <a:off x="7467600" y="37338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752600" y="6096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7315200" y="5410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6858000" y="3505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981200" y="4267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133600" y="3429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2286000" y="4191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7391400" y="6248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2438400" y="3581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3F8E95-A8D4-824E-B0FF-9036BE900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07444335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Stratification of Clusters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42999"/>
          </a:xfr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en-US" dirty="0"/>
              <a:t>Clusters often have </a:t>
            </a:r>
            <a:r>
              <a:rPr lang="en-US" b="1" dirty="0" err="1"/>
              <a:t>subclusters</a:t>
            </a:r>
            <a:r>
              <a:rPr lang="en-US" dirty="0"/>
              <a:t>, which have </a:t>
            </a:r>
            <a:r>
              <a:rPr lang="en-US" dirty="0" err="1"/>
              <a:t>subsubclusters</a:t>
            </a:r>
            <a:r>
              <a:rPr lang="en-US" dirty="0"/>
              <a:t>, and so on.</a:t>
            </a:r>
          </a:p>
        </p:txBody>
      </p:sp>
      <p:sp>
        <p:nvSpPr>
          <p:cNvPr id="5" name="Oval 4"/>
          <p:cNvSpPr/>
          <p:nvPr/>
        </p:nvSpPr>
        <p:spPr>
          <a:xfrm>
            <a:off x="1219200" y="56388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6" name="Oval 5"/>
          <p:cNvSpPr/>
          <p:nvPr/>
        </p:nvSpPr>
        <p:spPr>
          <a:xfrm>
            <a:off x="1143000" y="6172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934200" y="6172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8" name="Oval 7"/>
          <p:cNvSpPr/>
          <p:nvPr/>
        </p:nvSpPr>
        <p:spPr>
          <a:xfrm>
            <a:off x="7772400" y="5486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9" name="Oval 8"/>
          <p:cNvSpPr/>
          <p:nvPr/>
        </p:nvSpPr>
        <p:spPr>
          <a:xfrm>
            <a:off x="6934200" y="40386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0" name="Oval 9"/>
          <p:cNvSpPr/>
          <p:nvPr/>
        </p:nvSpPr>
        <p:spPr>
          <a:xfrm>
            <a:off x="7467600" y="37338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752600" y="6096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7315200" y="5410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6858000" y="3505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981200" y="4267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133600" y="3429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2286000" y="4191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7391400" y="6248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2438400" y="3581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 rot="17319871">
            <a:off x="131570" y="3838262"/>
            <a:ext cx="3611062" cy="2231792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 rot="15971503">
            <a:off x="5461133" y="3879954"/>
            <a:ext cx="3611062" cy="2231792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65669B-07E6-7A4E-B800-4EA148813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569063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457200" y="1095910"/>
            <a:ext cx="5181600" cy="2554545"/>
          </a:xfrm>
          <a:prstGeom prst="rect">
            <a:avLst/>
          </a:prstGeom>
          <a:solidFill>
            <a:srgbClr val="FFFFFF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t="11278"/>
          <a:stretch/>
        </p:blipFill>
        <p:spPr>
          <a:xfrm>
            <a:off x="533400" y="1143000"/>
            <a:ext cx="4984312" cy="2438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dirty="0"/>
              <a:t>Gene Expression Matrix 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7512" y="2381726"/>
            <a:ext cx="4081268" cy="271764"/>
          </a:xfrm>
          <a:prstGeom prst="rect">
            <a:avLst/>
          </a:prstGeom>
          <a:noFill/>
          <a:ln w="28575">
            <a:solidFill>
              <a:srgbClr val="ED1C24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6619290" y="2179926"/>
            <a:ext cx="1981200" cy="705299"/>
          </a:xfrm>
          <a:prstGeom prst="rect">
            <a:avLst/>
          </a:prstGeo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Optima"/>
                <a:cs typeface="Optima"/>
              </a:rPr>
              <a:t>gene expression vector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5857290" y="2520395"/>
            <a:ext cx="609600" cy="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Chart 14"/>
          <p:cNvGraphicFramePr/>
          <p:nvPr>
            <p:extLst>
              <p:ext uri="{D42A27DB-BD31-4B8C-83A1-F6EECF244321}">
                <p14:modId xmlns:p14="http://schemas.microsoft.com/office/powerpoint/2010/main" val="1011654356"/>
              </p:ext>
            </p:extLst>
          </p:nvPr>
        </p:nvGraphicFramePr>
        <p:xfrm>
          <a:off x="1600200" y="3683114"/>
          <a:ext cx="60960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9C5525-414A-8F41-B0D7-C87BEC4B6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20627760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Stratification of Clusters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42999"/>
          </a:xfr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en-US" dirty="0"/>
              <a:t>Clusters often have </a:t>
            </a:r>
            <a:r>
              <a:rPr lang="en-US" b="1" dirty="0" err="1"/>
              <a:t>subclusters</a:t>
            </a:r>
            <a:r>
              <a:rPr lang="en-US" dirty="0"/>
              <a:t>, which have </a:t>
            </a:r>
            <a:r>
              <a:rPr lang="en-US" dirty="0" err="1"/>
              <a:t>subsubclusters</a:t>
            </a:r>
            <a:r>
              <a:rPr lang="en-US" dirty="0"/>
              <a:t>, and so on.</a:t>
            </a:r>
          </a:p>
        </p:txBody>
      </p:sp>
      <p:sp>
        <p:nvSpPr>
          <p:cNvPr id="5" name="Oval 4"/>
          <p:cNvSpPr/>
          <p:nvPr/>
        </p:nvSpPr>
        <p:spPr>
          <a:xfrm>
            <a:off x="1219200" y="56388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6" name="Oval 5"/>
          <p:cNvSpPr/>
          <p:nvPr/>
        </p:nvSpPr>
        <p:spPr>
          <a:xfrm>
            <a:off x="1143000" y="6172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934200" y="6172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8" name="Oval 7"/>
          <p:cNvSpPr/>
          <p:nvPr/>
        </p:nvSpPr>
        <p:spPr>
          <a:xfrm>
            <a:off x="7772400" y="5486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9" name="Oval 8"/>
          <p:cNvSpPr/>
          <p:nvPr/>
        </p:nvSpPr>
        <p:spPr>
          <a:xfrm>
            <a:off x="6934200" y="40386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0" name="Oval 9"/>
          <p:cNvSpPr/>
          <p:nvPr/>
        </p:nvSpPr>
        <p:spPr>
          <a:xfrm>
            <a:off x="7467600" y="37338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752600" y="6096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7315200" y="5410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6858000" y="3505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981200" y="4267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133600" y="3429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2286000" y="4191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7391400" y="6248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2438400" y="3581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 rot="17319871">
            <a:off x="131570" y="3838262"/>
            <a:ext cx="3611062" cy="2231792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 rot="15971503">
            <a:off x="5461133" y="3879954"/>
            <a:ext cx="3611062" cy="2231792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0" name="Oval 19"/>
          <p:cNvSpPr>
            <a:spLocks noChangeAspect="1"/>
          </p:cNvSpPr>
          <p:nvPr/>
        </p:nvSpPr>
        <p:spPr>
          <a:xfrm>
            <a:off x="1600200" y="3325779"/>
            <a:ext cx="1319906" cy="1322477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914400" y="5298330"/>
            <a:ext cx="1319906" cy="1322477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6553200" y="3276600"/>
            <a:ext cx="1319906" cy="1322477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6696960" y="5154580"/>
            <a:ext cx="1472010" cy="1474877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081E90-0D8B-0641-99EB-C792D3E52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12700106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Stratification of Clusters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90599"/>
          </a:xfr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Clusters often have </a:t>
            </a:r>
            <a:r>
              <a:rPr lang="en-US" sz="2800" b="1" dirty="0" err="1"/>
              <a:t>subclusters</a:t>
            </a:r>
            <a:r>
              <a:rPr lang="en-US" sz="2800" dirty="0"/>
              <a:t>, which have sub-</a:t>
            </a:r>
            <a:r>
              <a:rPr lang="en-US" sz="2800" dirty="0" err="1"/>
              <a:t>subclusters</a:t>
            </a:r>
            <a:r>
              <a:rPr lang="en-US" sz="2800" dirty="0"/>
              <a:t>, and so on.</a:t>
            </a:r>
          </a:p>
        </p:txBody>
      </p:sp>
      <p:sp>
        <p:nvSpPr>
          <p:cNvPr id="5" name="Oval 4"/>
          <p:cNvSpPr/>
          <p:nvPr/>
        </p:nvSpPr>
        <p:spPr>
          <a:xfrm>
            <a:off x="1219200" y="56388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6" name="Oval 5"/>
          <p:cNvSpPr/>
          <p:nvPr/>
        </p:nvSpPr>
        <p:spPr>
          <a:xfrm>
            <a:off x="1143000" y="6172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934200" y="6172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8" name="Oval 7"/>
          <p:cNvSpPr/>
          <p:nvPr/>
        </p:nvSpPr>
        <p:spPr>
          <a:xfrm>
            <a:off x="7772400" y="5486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9" name="Oval 8"/>
          <p:cNvSpPr/>
          <p:nvPr/>
        </p:nvSpPr>
        <p:spPr>
          <a:xfrm>
            <a:off x="6934200" y="40386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0" name="Oval 9"/>
          <p:cNvSpPr/>
          <p:nvPr/>
        </p:nvSpPr>
        <p:spPr>
          <a:xfrm>
            <a:off x="7467600" y="37338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752600" y="6096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7315200" y="5410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6858000" y="3505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981200" y="42672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133600" y="3429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2286000" y="41910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7391400" y="6248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2438400" y="3581400"/>
            <a:ext cx="228600" cy="2286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tima"/>
              <a:cs typeface="Optima"/>
            </a:endParaRP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 rot="17319871">
            <a:off x="131570" y="3838262"/>
            <a:ext cx="3611062" cy="2231792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 rot="15971503">
            <a:off x="5461133" y="3879954"/>
            <a:ext cx="3611062" cy="2231792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0" name="Oval 19"/>
          <p:cNvSpPr>
            <a:spLocks noChangeAspect="1"/>
          </p:cNvSpPr>
          <p:nvPr/>
        </p:nvSpPr>
        <p:spPr>
          <a:xfrm>
            <a:off x="1600200" y="3325779"/>
            <a:ext cx="1319906" cy="1322477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914400" y="5298330"/>
            <a:ext cx="1319906" cy="1322477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6553200" y="3276600"/>
            <a:ext cx="1319906" cy="1322477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6696960" y="5154580"/>
            <a:ext cx="1472010" cy="1474877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 rot="1635253">
            <a:off x="1986231" y="3424086"/>
            <a:ext cx="840664" cy="416745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 rot="20843144">
            <a:off x="1854788" y="4120679"/>
            <a:ext cx="840664" cy="416745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 rot="512981">
            <a:off x="7226198" y="5346228"/>
            <a:ext cx="840664" cy="416745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 rot="726614">
            <a:off x="6868755" y="6111078"/>
            <a:ext cx="840664" cy="416745"/>
          </a:xfrm>
          <a:prstGeom prst="ellipse">
            <a:avLst/>
          </a:prstGeom>
          <a:noFill/>
          <a:ln w="28575" cmpd="sng">
            <a:solidFill>
              <a:srgbClr val="26262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B5406F-3B9B-9D49-8313-70B8E497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126410692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30289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Data to a Tree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990599"/>
          </a:xfr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To capture stratification, the </a:t>
            </a:r>
            <a:r>
              <a:rPr lang="en-US" sz="2800" b="1" dirty="0"/>
              <a:t>hierarchical clustering </a:t>
            </a:r>
            <a:r>
              <a:rPr lang="en-US" sz="2800" dirty="0"/>
              <a:t>algorithm organizes </a:t>
            </a:r>
            <a:r>
              <a:rPr lang="en-US" sz="2800" i="1" dirty="0"/>
              <a:t>n</a:t>
            </a:r>
            <a:r>
              <a:rPr lang="en-US" sz="2800" dirty="0"/>
              <a:t> data points into a tree.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352" y="2486149"/>
            <a:ext cx="2895600" cy="4221183"/>
          </a:xfrm>
          <a:prstGeom prst="rect">
            <a:avLst/>
          </a:prstGeom>
        </p:spPr>
      </p:pic>
      <p:pic>
        <p:nvPicPr>
          <p:cNvPr id="14336" name="Picture 143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590799"/>
            <a:ext cx="4042891" cy="4114800"/>
          </a:xfrm>
          <a:prstGeom prst="rect">
            <a:avLst/>
          </a:prstGeom>
        </p:spPr>
      </p:pic>
      <p:cxnSp>
        <p:nvCxnSpPr>
          <p:cNvPr id="74" name="Straight Arrow Connector 73"/>
          <p:cNvCxnSpPr/>
          <p:nvPr/>
        </p:nvCxnSpPr>
        <p:spPr>
          <a:xfrm>
            <a:off x="4333922" y="4343399"/>
            <a:ext cx="914400" cy="1"/>
          </a:xfrm>
          <a:prstGeom prst="straightConnector1">
            <a:avLst/>
          </a:prstGeom>
          <a:ln w="38100" cmpd="sng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A95731E-EE3A-434B-8DBE-24B27782F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611578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590799"/>
            <a:ext cx="4042891" cy="41148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105" y="2486169"/>
            <a:ext cx="2897895" cy="4224528"/>
          </a:xfrm>
          <a:prstGeom prst="rect">
            <a:avLst/>
          </a:prstGeom>
        </p:spPr>
      </p:pic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30289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From a Tree to a Partition into 4 Clusters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990599"/>
          </a:xfr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To capture stratification, the </a:t>
            </a:r>
            <a:r>
              <a:rPr lang="en-US" sz="2800" b="1" dirty="0"/>
              <a:t>hierarchical clustering </a:t>
            </a:r>
            <a:r>
              <a:rPr lang="en-US" sz="2800" dirty="0"/>
              <a:t>algorithm organizes </a:t>
            </a:r>
            <a:r>
              <a:rPr lang="en-US" sz="2800" i="1" dirty="0"/>
              <a:t>n</a:t>
            </a:r>
            <a:r>
              <a:rPr lang="en-US" sz="2800" dirty="0"/>
              <a:t> data points into a tree.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333922" y="4343399"/>
            <a:ext cx="914400" cy="1"/>
          </a:xfrm>
          <a:prstGeom prst="straightConnector1">
            <a:avLst/>
          </a:prstGeom>
          <a:ln w="38100" cmpd="sng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391400" y="2897325"/>
            <a:ext cx="1981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Line</a:t>
            </a:r>
          </a:p>
          <a:p>
            <a:pPr algn="ctr"/>
            <a:r>
              <a:rPr lang="en-US" sz="2200" dirty="0">
                <a:latin typeface="Optima"/>
                <a:cs typeface="Optima"/>
              </a:rPr>
              <a:t>crossing </a:t>
            </a:r>
          </a:p>
          <a:p>
            <a:pPr algn="ctr"/>
            <a:r>
              <a:rPr lang="en-US" sz="2200" dirty="0">
                <a:latin typeface="Optima"/>
                <a:cs typeface="Optima"/>
              </a:rPr>
              <a:t>the tree </a:t>
            </a:r>
          </a:p>
          <a:p>
            <a:pPr algn="ctr"/>
            <a:r>
              <a:rPr lang="en-US" sz="2200" dirty="0">
                <a:latin typeface="Optima"/>
                <a:cs typeface="Optima"/>
              </a:rPr>
              <a:t>at 4 points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AE36EB-8647-CF4E-A5C8-F569C40CC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033213706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288" y="2590800"/>
            <a:ext cx="4082840" cy="41148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105" y="2486169"/>
            <a:ext cx="2897895" cy="4224528"/>
          </a:xfrm>
          <a:prstGeom prst="rect">
            <a:avLst/>
          </a:prstGeom>
        </p:spPr>
      </p:pic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30289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From a Tree to a Partition into 4 Clusters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990599"/>
          </a:xfr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To capture stratification, the </a:t>
            </a:r>
            <a:r>
              <a:rPr lang="en-US" sz="2800" b="1" dirty="0"/>
              <a:t>hierarchical clustering </a:t>
            </a:r>
            <a:r>
              <a:rPr lang="en-US" sz="2800" dirty="0"/>
              <a:t>algorithm first organizes </a:t>
            </a:r>
            <a:r>
              <a:rPr lang="en-US" sz="2800" i="1" dirty="0"/>
              <a:t>n</a:t>
            </a:r>
            <a:r>
              <a:rPr lang="en-US" sz="2800" dirty="0"/>
              <a:t> data points into a tree.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333922" y="4343399"/>
            <a:ext cx="914400" cy="1"/>
          </a:xfrm>
          <a:prstGeom prst="straightConnector1">
            <a:avLst/>
          </a:prstGeom>
          <a:ln w="38100" cmpd="sng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524000" y="5981892"/>
            <a:ext cx="1981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4 Clusters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91400" y="2897325"/>
            <a:ext cx="1981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Line</a:t>
            </a:r>
          </a:p>
          <a:p>
            <a:pPr algn="ctr"/>
            <a:r>
              <a:rPr lang="en-US" sz="2200" dirty="0">
                <a:latin typeface="Optima"/>
                <a:cs typeface="Optima"/>
              </a:rPr>
              <a:t>crossing </a:t>
            </a:r>
          </a:p>
          <a:p>
            <a:pPr algn="ctr"/>
            <a:r>
              <a:rPr lang="en-US" sz="2200" dirty="0">
                <a:latin typeface="Optima"/>
                <a:cs typeface="Optima"/>
              </a:rPr>
              <a:t>the tree </a:t>
            </a:r>
          </a:p>
          <a:p>
            <a:pPr algn="ctr"/>
            <a:r>
              <a:rPr lang="en-US" sz="2200" dirty="0">
                <a:latin typeface="Optima"/>
                <a:cs typeface="Optima"/>
              </a:rPr>
              <a:t>at 4 points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5525E8-56C3-0A41-B3B9-94015CA4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50065203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78" y="2590800"/>
            <a:ext cx="4114800" cy="4114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2486169"/>
            <a:ext cx="3020208" cy="4224528"/>
          </a:xfrm>
          <a:prstGeom prst="rect">
            <a:avLst/>
          </a:prstGeom>
        </p:spPr>
      </p:pic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30289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From a Tree to a Partition into 6 Clusters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990599"/>
          </a:xfr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To capture stratification, the </a:t>
            </a:r>
            <a:r>
              <a:rPr lang="en-US" sz="2800" b="1" dirty="0"/>
              <a:t>hierarchical clustering </a:t>
            </a:r>
            <a:r>
              <a:rPr lang="en-US" sz="2800" dirty="0"/>
              <a:t>algorithm first organizes </a:t>
            </a:r>
            <a:r>
              <a:rPr lang="en-US" sz="2800" i="1" dirty="0"/>
              <a:t>n</a:t>
            </a:r>
            <a:r>
              <a:rPr lang="en-US" sz="2800" dirty="0"/>
              <a:t> data points into a tree.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91400" y="2897325"/>
            <a:ext cx="1981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Line</a:t>
            </a:r>
          </a:p>
          <a:p>
            <a:pPr algn="ctr"/>
            <a:r>
              <a:rPr lang="en-US" sz="2200" dirty="0">
                <a:latin typeface="Optima"/>
                <a:cs typeface="Optima"/>
              </a:rPr>
              <a:t>crossing </a:t>
            </a:r>
          </a:p>
          <a:p>
            <a:pPr algn="ctr"/>
            <a:r>
              <a:rPr lang="en-US" sz="2200" dirty="0">
                <a:latin typeface="Optima"/>
                <a:cs typeface="Optima"/>
              </a:rPr>
              <a:t>the tree </a:t>
            </a:r>
          </a:p>
          <a:p>
            <a:pPr algn="ctr"/>
            <a:r>
              <a:rPr lang="en-US" sz="2200" dirty="0">
                <a:latin typeface="Optima"/>
                <a:cs typeface="Optima"/>
              </a:rPr>
              <a:t>at 6 points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24000" y="5981892"/>
            <a:ext cx="1981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6 Clusters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4333922" y="4343399"/>
            <a:ext cx="914400" cy="1"/>
          </a:xfrm>
          <a:prstGeom prst="straightConnector1">
            <a:avLst/>
          </a:prstGeom>
          <a:ln w="38100" cmpd="sng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D663BA8-60CB-E346-9AA3-68409F007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02335959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the Tree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3375" y="46577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8614" name="Picture 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25" y="2986087"/>
            <a:ext cx="2924175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8613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75" y="5724525"/>
            <a:ext cx="2276475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8612" name="Picture 1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2986087"/>
            <a:ext cx="2857500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8611" name="Picture 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5400675"/>
            <a:ext cx="2314575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8610" name="Picture 1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2971800"/>
            <a:ext cx="27432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8609" name="Picture 1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7975" y="5038725"/>
            <a:ext cx="2190750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41338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333375" y="49244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81000" y="5848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3375" y="6934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0" y="92868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8600" y="1104543"/>
            <a:ext cx="8839200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>
                <a:latin typeface="Optima"/>
                <a:cs typeface="Optima"/>
              </a:rPr>
              <a:t>Hierarchical clustering starts from a transformation of </a:t>
            </a:r>
            <a:r>
              <a:rPr lang="en-US" sz="2300" i="1" dirty="0">
                <a:solidFill>
                  <a:srgbClr val="176FC1"/>
                </a:solidFill>
                <a:latin typeface="Optima"/>
                <a:cs typeface="Optima"/>
              </a:rPr>
              <a:t>n</a:t>
            </a:r>
            <a:r>
              <a:rPr lang="en-US" sz="2300" i="1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300" i="1" dirty="0">
                <a:latin typeface="Optima"/>
                <a:cs typeface="Optima"/>
              </a:rPr>
              <a:t>x </a:t>
            </a:r>
            <a:r>
              <a:rPr lang="en-US" sz="2300" i="1" dirty="0">
                <a:solidFill>
                  <a:schemeClr val="bg2"/>
                </a:solidFill>
                <a:latin typeface="Optima"/>
                <a:cs typeface="Optima"/>
              </a:rPr>
              <a:t>m</a:t>
            </a:r>
            <a:r>
              <a:rPr lang="en-US" sz="2300" dirty="0">
                <a:latin typeface="Optima"/>
                <a:cs typeface="Optima"/>
              </a:rPr>
              <a:t>    expression matrix into </a:t>
            </a:r>
            <a:r>
              <a:rPr lang="en-US" sz="2300" i="1" dirty="0">
                <a:solidFill>
                  <a:srgbClr val="176FC1"/>
                </a:solidFill>
                <a:latin typeface="Optima"/>
                <a:cs typeface="Optima"/>
              </a:rPr>
              <a:t>n</a:t>
            </a:r>
            <a:r>
              <a:rPr lang="en-US" sz="2300" i="1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300" dirty="0">
                <a:latin typeface="Optima"/>
                <a:cs typeface="Optima"/>
              </a:rPr>
              <a:t>x</a:t>
            </a:r>
            <a:r>
              <a:rPr lang="en-US" sz="2300" i="1" dirty="0">
                <a:latin typeface="Optima"/>
                <a:cs typeface="Optima"/>
              </a:rPr>
              <a:t> </a:t>
            </a:r>
            <a:r>
              <a:rPr lang="en-US" sz="2300" i="1" dirty="0">
                <a:solidFill>
                  <a:srgbClr val="176FC1"/>
                </a:solidFill>
                <a:latin typeface="Optima"/>
                <a:cs typeface="Optima"/>
              </a:rPr>
              <a:t>n</a:t>
            </a:r>
            <a:r>
              <a:rPr lang="en-US" sz="23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300" b="1" dirty="0">
                <a:latin typeface="Optima"/>
                <a:cs typeface="Optima"/>
              </a:rPr>
              <a:t>similarity matrix </a:t>
            </a:r>
            <a:r>
              <a:rPr lang="en-US" sz="2300" dirty="0">
                <a:latin typeface="Optima"/>
                <a:cs typeface="Optima"/>
              </a:rPr>
              <a:t>or</a:t>
            </a:r>
            <a:r>
              <a:rPr lang="en-US" sz="2300" b="1" dirty="0">
                <a:latin typeface="Optima"/>
                <a:cs typeface="Optima"/>
              </a:rPr>
              <a:t> distance matrix.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>
                <a:latin typeface="Optima"/>
                <a:cs typeface="Optima"/>
              </a:rPr>
              <a:t>E.g., the similarity between expression vectors can be defined as their dot product or </a:t>
            </a:r>
            <a:r>
              <a:rPr lang="en-US" sz="2300" b="1" dirty="0">
                <a:latin typeface="Optima"/>
                <a:cs typeface="Optima"/>
              </a:rPr>
              <a:t>Pearson correlation </a:t>
            </a:r>
            <a:r>
              <a:rPr lang="en-US" sz="2300" dirty="0">
                <a:latin typeface="Optima"/>
                <a:cs typeface="Optima"/>
              </a:rPr>
              <a:t>coefficient.</a:t>
            </a:r>
            <a:endParaRPr lang="en-US" sz="2300" i="1" dirty="0">
              <a:latin typeface="Optima"/>
              <a:cs typeface="Optima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438150" y="6457950"/>
            <a:ext cx="3048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286375" y="6457950"/>
            <a:ext cx="3048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915150" y="6457950"/>
            <a:ext cx="3143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0CD4E93D-5692-674F-B5E2-AB3A0FBD5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095176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8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8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8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68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68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029046"/>
            <a:ext cx="4395019" cy="320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the Tree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3375" y="46577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333375" y="49244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81000" y="5848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3375" y="6934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0" y="92868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590799"/>
            <a:ext cx="4042891" cy="41148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57034" y="1244973"/>
            <a:ext cx="868680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>
                <a:latin typeface="Optima"/>
                <a:cs typeface="Optima"/>
              </a:rPr>
              <a:t>Hierarchical clustering starts from a transformation of 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n</a:t>
            </a:r>
            <a: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400" i="1" dirty="0">
                <a:latin typeface="Optima"/>
                <a:cs typeface="Optima"/>
              </a:rPr>
              <a:t>x 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m</a:t>
            </a:r>
            <a:r>
              <a:rPr lang="en-US" sz="2400" dirty="0">
                <a:latin typeface="Optima"/>
                <a:cs typeface="Optima"/>
              </a:rPr>
              <a:t> expression matrix into 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n</a:t>
            </a:r>
            <a: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latin typeface="Optima"/>
                <a:cs typeface="Optima"/>
              </a:rPr>
              <a:t>x</a:t>
            </a:r>
            <a:r>
              <a:rPr lang="en-US" sz="2400" i="1" dirty="0">
                <a:latin typeface="Optima"/>
                <a:cs typeface="Optima"/>
              </a:rPr>
              <a:t> 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n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400" b="1" dirty="0">
                <a:latin typeface="Optima"/>
                <a:cs typeface="Optima"/>
              </a:rPr>
              <a:t>similarity matrix </a:t>
            </a:r>
            <a:r>
              <a:rPr lang="en-US" sz="2400" dirty="0">
                <a:latin typeface="Optima"/>
                <a:cs typeface="Optima"/>
              </a:rPr>
              <a:t>or</a:t>
            </a:r>
            <a:r>
              <a:rPr lang="en-US" sz="2400" b="1" dirty="0">
                <a:latin typeface="Optima"/>
                <a:cs typeface="Optima"/>
              </a:rPr>
              <a:t> distance matrix. 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923592" y="2543031"/>
            <a:ext cx="2070056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b="1" dirty="0">
                <a:latin typeface="Optima"/>
                <a:cs typeface="Optima"/>
              </a:rPr>
              <a:t>Distance Matrix</a:t>
            </a:r>
            <a:endParaRPr lang="en-US" sz="21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D6250D-463A-C54F-ABC3-643DFA03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087626927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029046"/>
            <a:ext cx="4395019" cy="320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the Tree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3375" y="46577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333375" y="49244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81000" y="5848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3375" y="6934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0" y="92868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923592" y="2543031"/>
            <a:ext cx="2070056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b="1" dirty="0">
                <a:latin typeface="Optima"/>
                <a:cs typeface="Optima"/>
              </a:rPr>
              <a:t>Distance Matrix</a:t>
            </a:r>
            <a:endParaRPr lang="en-US" sz="2100" b="1" dirty="0"/>
          </a:p>
        </p:txBody>
      </p:sp>
      <p:sp>
        <p:nvSpPr>
          <p:cNvPr id="15" name="Rectangle 14"/>
          <p:cNvSpPr/>
          <p:nvPr/>
        </p:nvSpPr>
        <p:spPr>
          <a:xfrm>
            <a:off x="379204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3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82278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5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163692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8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535346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7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928577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308127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6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655235" y="5689963"/>
            <a:ext cx="5253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10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079435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2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449428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4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828956" y="5686244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9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897521" y="5532153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0" name="Oval 29"/>
          <p:cNvSpPr>
            <a:spLocks noChangeAspect="1"/>
          </p:cNvSpPr>
          <p:nvPr/>
        </p:nvSpPr>
        <p:spPr>
          <a:xfrm>
            <a:off x="494487" y="5532153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1661793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2" name="Oval 31"/>
          <p:cNvSpPr>
            <a:spLocks noChangeAspect="1"/>
          </p:cNvSpPr>
          <p:nvPr/>
        </p:nvSpPr>
        <p:spPr>
          <a:xfrm>
            <a:off x="203835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3" name="Oval 32"/>
          <p:cNvSpPr>
            <a:spLocks noChangeAspect="1"/>
          </p:cNvSpPr>
          <p:nvPr/>
        </p:nvSpPr>
        <p:spPr>
          <a:xfrm>
            <a:off x="24257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4" name="Oval 33"/>
          <p:cNvSpPr>
            <a:spLocks noChangeAspect="1"/>
          </p:cNvSpPr>
          <p:nvPr/>
        </p:nvSpPr>
        <p:spPr>
          <a:xfrm>
            <a:off x="28194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5" name="Oval 34"/>
          <p:cNvSpPr>
            <a:spLocks noChangeAspect="1"/>
          </p:cNvSpPr>
          <p:nvPr/>
        </p:nvSpPr>
        <p:spPr>
          <a:xfrm>
            <a:off x="39370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6" name="Oval 35"/>
          <p:cNvSpPr>
            <a:spLocks noChangeAspect="1"/>
          </p:cNvSpPr>
          <p:nvPr/>
        </p:nvSpPr>
        <p:spPr>
          <a:xfrm>
            <a:off x="3578026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7" name="Oval 36"/>
          <p:cNvSpPr>
            <a:spLocks noChangeAspect="1"/>
          </p:cNvSpPr>
          <p:nvPr/>
        </p:nvSpPr>
        <p:spPr>
          <a:xfrm>
            <a:off x="3195087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8" name="Oval 37"/>
          <p:cNvSpPr>
            <a:spLocks noChangeAspect="1"/>
          </p:cNvSpPr>
          <p:nvPr/>
        </p:nvSpPr>
        <p:spPr>
          <a:xfrm>
            <a:off x="1276444" y="5534169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295400" y="1524000"/>
            <a:ext cx="69342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atin typeface="Optima"/>
                <a:cs typeface="Optima"/>
              </a:rPr>
              <a:t>form a node (single-element cluster) for every gene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C797F-BBA8-1A4B-A88E-EEAD13BC7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088394153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590800"/>
            <a:ext cx="4042891" cy="4114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029046"/>
            <a:ext cx="4395019" cy="320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the Tree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3375" y="46577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333375" y="49244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81000" y="5848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3375" y="6934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0" y="92868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923592" y="2543031"/>
            <a:ext cx="2070056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100" b="1" dirty="0">
                <a:latin typeface="Optima"/>
                <a:cs typeface="Optima"/>
              </a:rPr>
              <a:t>Distance Matrix</a:t>
            </a:r>
            <a:endParaRPr lang="en-US" sz="21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EFFD1C-7007-C449-8CFC-6F66BA06E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36624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3979534233"/>
              </p:ext>
            </p:extLst>
          </p:nvPr>
        </p:nvGraphicFramePr>
        <p:xfrm>
          <a:off x="1143000" y="3657600"/>
          <a:ext cx="46482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Rectangle 12"/>
          <p:cNvSpPr/>
          <p:nvPr/>
        </p:nvSpPr>
        <p:spPr>
          <a:xfrm>
            <a:off x="457200" y="1095910"/>
            <a:ext cx="5181600" cy="2554545"/>
          </a:xfrm>
          <a:prstGeom prst="rect">
            <a:avLst/>
          </a:prstGeom>
          <a:solidFill>
            <a:srgbClr val="FFFFFF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dirty="0"/>
              <a:t>Gene Expression Matrix 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11278"/>
          <a:stretch/>
        </p:blipFill>
        <p:spPr>
          <a:xfrm>
            <a:off x="533400" y="1143000"/>
            <a:ext cx="4984312" cy="24384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DCFDF6-46D0-4A4D-A989-FC5426411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587976805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029046"/>
            <a:ext cx="4395019" cy="320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the Tree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3375" y="46577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333375" y="49244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81000" y="5848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3375" y="6934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0" y="92868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 flipV="1">
            <a:off x="585927" y="5126095"/>
            <a:ext cx="1" cy="490902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988962" y="5126095"/>
            <a:ext cx="1" cy="490902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5400000" flipV="1">
            <a:off x="788704" y="4920926"/>
            <a:ext cx="1" cy="426893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379204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7F7F7F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7F7F7F"/>
                </a:solidFill>
                <a:latin typeface="Optima"/>
                <a:cs typeface="Optima"/>
              </a:rPr>
              <a:t>3</a:t>
            </a:r>
            <a:endParaRPr lang="en-US" i="1" dirty="0">
              <a:solidFill>
                <a:srgbClr val="7F7F7F"/>
              </a:solidFill>
              <a:latin typeface="Optima"/>
              <a:cs typeface="Optima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782278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7F7F7F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7F7F7F"/>
                </a:solidFill>
                <a:latin typeface="Optima"/>
                <a:cs typeface="Optima"/>
              </a:rPr>
              <a:t>5</a:t>
            </a:r>
            <a:endParaRPr lang="en-US" i="1" dirty="0">
              <a:solidFill>
                <a:srgbClr val="7F7F7F"/>
              </a:solidFill>
              <a:latin typeface="Optima"/>
              <a:cs typeface="Optima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163692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8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535346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7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928577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308127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6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655235" y="5689963"/>
            <a:ext cx="5253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10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079435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2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449428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4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828956" y="5686244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9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52127" y="4653076"/>
            <a:ext cx="915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/>
                <a:cs typeface="Optima"/>
              </a:rPr>
              <a:t>{</a:t>
            </a:r>
            <a:r>
              <a:rPr lang="en-US" i="1" dirty="0">
                <a:solidFill>
                  <a:srgbClr val="ED1C24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ED1C24"/>
                </a:solidFill>
                <a:latin typeface="Optima"/>
                <a:cs typeface="Optima"/>
              </a:rPr>
              <a:t>3</a:t>
            </a:r>
            <a:r>
              <a:rPr lang="en-US" dirty="0">
                <a:latin typeface="Optima"/>
                <a:cs typeface="Optima"/>
              </a:rPr>
              <a:t>, </a:t>
            </a:r>
            <a:r>
              <a:rPr lang="en-US" i="1" dirty="0">
                <a:solidFill>
                  <a:srgbClr val="ED1C24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ED1C24"/>
                </a:solidFill>
                <a:latin typeface="Optima"/>
                <a:cs typeface="Optima"/>
              </a:rPr>
              <a:t>5</a:t>
            </a:r>
            <a:r>
              <a:rPr lang="en-US" dirty="0">
                <a:latin typeface="Optima"/>
                <a:cs typeface="Optima"/>
              </a:rPr>
              <a:t>}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7" name="Oval 46"/>
          <p:cNvSpPr>
            <a:spLocks noChangeAspect="1"/>
          </p:cNvSpPr>
          <p:nvPr/>
        </p:nvSpPr>
        <p:spPr>
          <a:xfrm>
            <a:off x="897521" y="5532153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8" name="Oval 47"/>
          <p:cNvSpPr>
            <a:spLocks noChangeAspect="1"/>
          </p:cNvSpPr>
          <p:nvPr/>
        </p:nvSpPr>
        <p:spPr>
          <a:xfrm>
            <a:off x="494487" y="5532153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1661793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1" name="Oval 50"/>
          <p:cNvSpPr>
            <a:spLocks noChangeAspect="1"/>
          </p:cNvSpPr>
          <p:nvPr/>
        </p:nvSpPr>
        <p:spPr>
          <a:xfrm>
            <a:off x="203835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2" name="Oval 51"/>
          <p:cNvSpPr>
            <a:spLocks noChangeAspect="1"/>
          </p:cNvSpPr>
          <p:nvPr/>
        </p:nvSpPr>
        <p:spPr>
          <a:xfrm>
            <a:off x="24257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3" name="Oval 52"/>
          <p:cNvSpPr>
            <a:spLocks noChangeAspect="1"/>
          </p:cNvSpPr>
          <p:nvPr/>
        </p:nvSpPr>
        <p:spPr>
          <a:xfrm>
            <a:off x="28194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6" name="Oval 55"/>
          <p:cNvSpPr>
            <a:spLocks noChangeAspect="1"/>
          </p:cNvSpPr>
          <p:nvPr/>
        </p:nvSpPr>
        <p:spPr>
          <a:xfrm>
            <a:off x="39370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3578026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3195087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9" name="Oval 58"/>
          <p:cNvSpPr>
            <a:spLocks noChangeAspect="1"/>
          </p:cNvSpPr>
          <p:nvPr/>
        </p:nvSpPr>
        <p:spPr>
          <a:xfrm>
            <a:off x="1276444" y="5534169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295400" y="1524000"/>
            <a:ext cx="69342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atin typeface="Optima"/>
                <a:cs typeface="Optima"/>
              </a:rPr>
              <a:t>Identify the two </a:t>
            </a:r>
            <a:r>
              <a:rPr lang="en-US" sz="2400" dirty="0">
                <a:solidFill>
                  <a:srgbClr val="ED1C24"/>
                </a:solidFill>
                <a:latin typeface="Optima"/>
                <a:cs typeface="Optima"/>
              </a:rPr>
              <a:t>closest</a:t>
            </a:r>
            <a:r>
              <a:rPr lang="en-US" sz="2400" dirty="0">
                <a:latin typeface="Optima"/>
                <a:cs typeface="Optima"/>
              </a:rPr>
              <a:t> clusters and merge them.</a:t>
            </a:r>
          </a:p>
        </p:txBody>
      </p:sp>
      <p:sp>
        <p:nvSpPr>
          <p:cNvPr id="62" name="Oval 61"/>
          <p:cNvSpPr>
            <a:spLocks noChangeAspect="1"/>
          </p:cNvSpPr>
          <p:nvPr/>
        </p:nvSpPr>
        <p:spPr>
          <a:xfrm>
            <a:off x="692592" y="5050192"/>
            <a:ext cx="182882" cy="18288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8A7B67-CFE6-6041-BD44-F0C88CF6A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84349377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029046"/>
            <a:ext cx="4048070" cy="29352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the Tree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3375" y="46577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333375" y="49244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81000" y="5848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3375" y="6934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0" y="92868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 flipV="1">
            <a:off x="585927" y="5126095"/>
            <a:ext cx="1" cy="490902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988962" y="5126095"/>
            <a:ext cx="1" cy="490902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5400000" flipV="1">
            <a:off x="788704" y="4920926"/>
            <a:ext cx="1" cy="426893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379204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7F7F7F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7F7F7F"/>
                </a:solidFill>
                <a:latin typeface="Optima"/>
                <a:cs typeface="Optima"/>
              </a:rPr>
              <a:t>3</a:t>
            </a:r>
            <a:endParaRPr lang="en-US" i="1" dirty="0">
              <a:solidFill>
                <a:srgbClr val="7F7F7F"/>
              </a:solidFill>
              <a:latin typeface="Optima"/>
              <a:cs typeface="Optima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782278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7F7F7F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7F7F7F"/>
                </a:solidFill>
                <a:latin typeface="Optima"/>
                <a:cs typeface="Optima"/>
              </a:rPr>
              <a:t>5</a:t>
            </a:r>
            <a:endParaRPr lang="en-US" i="1" dirty="0">
              <a:solidFill>
                <a:srgbClr val="7F7F7F"/>
              </a:solidFill>
              <a:latin typeface="Optima"/>
              <a:cs typeface="Optima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163692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8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535346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7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928577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308127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6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655235" y="5689963"/>
            <a:ext cx="5253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10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079435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2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449428" y="5689963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4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828956" y="5686244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9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52127" y="4648200"/>
            <a:ext cx="915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rPr>
              <a:t>{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rPr>
              <a:t>3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rPr>
              <a:t>, 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rPr>
              <a:t>5</a:t>
            </a:r>
            <a:r>
              <a:rPr lang="en-US" dirty="0">
                <a:latin typeface="Optima"/>
                <a:cs typeface="Optima"/>
              </a:rPr>
              <a:t>}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47" name="Oval 46"/>
          <p:cNvSpPr>
            <a:spLocks noChangeAspect="1"/>
          </p:cNvSpPr>
          <p:nvPr/>
        </p:nvSpPr>
        <p:spPr>
          <a:xfrm>
            <a:off x="897521" y="5532153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8" name="Oval 47"/>
          <p:cNvSpPr>
            <a:spLocks noChangeAspect="1"/>
          </p:cNvSpPr>
          <p:nvPr/>
        </p:nvSpPr>
        <p:spPr>
          <a:xfrm>
            <a:off x="494487" y="5532153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9" name="Oval 48"/>
          <p:cNvSpPr>
            <a:spLocks noChangeAspect="1"/>
          </p:cNvSpPr>
          <p:nvPr/>
        </p:nvSpPr>
        <p:spPr>
          <a:xfrm>
            <a:off x="1661793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203835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1" name="Oval 50"/>
          <p:cNvSpPr>
            <a:spLocks noChangeAspect="1"/>
          </p:cNvSpPr>
          <p:nvPr/>
        </p:nvSpPr>
        <p:spPr>
          <a:xfrm>
            <a:off x="24257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2" name="Oval 51"/>
          <p:cNvSpPr>
            <a:spLocks noChangeAspect="1"/>
          </p:cNvSpPr>
          <p:nvPr/>
        </p:nvSpPr>
        <p:spPr>
          <a:xfrm>
            <a:off x="28194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5" name="Oval 54"/>
          <p:cNvSpPr>
            <a:spLocks noChangeAspect="1"/>
          </p:cNvSpPr>
          <p:nvPr/>
        </p:nvSpPr>
        <p:spPr>
          <a:xfrm>
            <a:off x="39370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6" name="Oval 55"/>
          <p:cNvSpPr>
            <a:spLocks noChangeAspect="1"/>
          </p:cNvSpPr>
          <p:nvPr/>
        </p:nvSpPr>
        <p:spPr>
          <a:xfrm>
            <a:off x="3578026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3195087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8" name="Oval 57"/>
          <p:cNvSpPr>
            <a:spLocks noChangeAspect="1"/>
          </p:cNvSpPr>
          <p:nvPr/>
        </p:nvSpPr>
        <p:spPr>
          <a:xfrm>
            <a:off x="1276444" y="5534169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1295400" y="1524000"/>
            <a:ext cx="6934200" cy="8309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 err="1">
                <a:latin typeface="Optima"/>
                <a:cs typeface="Optima"/>
              </a:rPr>
              <a:t>Recompute</a:t>
            </a:r>
            <a:r>
              <a:rPr lang="en-US" sz="2400" dirty="0">
                <a:latin typeface="Optima"/>
                <a:cs typeface="Optima"/>
              </a:rPr>
              <a:t> the distance between two clusters as average distance between elements in the cluster.</a:t>
            </a:r>
          </a:p>
        </p:txBody>
      </p:sp>
      <p:sp>
        <p:nvSpPr>
          <p:cNvPr id="61" name="Oval 60"/>
          <p:cNvSpPr>
            <a:spLocks noChangeAspect="1"/>
          </p:cNvSpPr>
          <p:nvPr/>
        </p:nvSpPr>
        <p:spPr>
          <a:xfrm>
            <a:off x="692592" y="5050192"/>
            <a:ext cx="182882" cy="18288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D13536-953A-5A49-A9C8-280F75EA8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6169418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029046"/>
            <a:ext cx="4048070" cy="29352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the Tree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3375" y="46577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333375" y="49244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81000" y="5848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3375" y="6934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0" y="92868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 flipV="1">
            <a:off x="584353" y="5130703"/>
            <a:ext cx="1" cy="490902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987388" y="5130703"/>
            <a:ext cx="1" cy="490902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5400000" flipV="1">
            <a:off x="787130" y="4925534"/>
            <a:ext cx="1" cy="426893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377630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3</a:t>
            </a:r>
            <a:endParaRPr lang="en-US" i="1" dirty="0">
              <a:solidFill>
                <a:schemeClr val="bg1">
                  <a:lumMod val="50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80704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5</a:t>
            </a:r>
            <a:endParaRPr lang="en-US" i="1" dirty="0">
              <a:solidFill>
                <a:schemeClr val="bg1">
                  <a:lumMod val="50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162118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8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533772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7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927003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306553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6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653661" y="5688760"/>
            <a:ext cx="5253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10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3077861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7F7F7F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7F7F7F"/>
                </a:solidFill>
                <a:latin typeface="Optima"/>
                <a:cs typeface="Optima"/>
              </a:rPr>
              <a:t>2</a:t>
            </a:r>
            <a:endParaRPr lang="en-US" i="1" dirty="0">
              <a:solidFill>
                <a:srgbClr val="7F7F7F"/>
              </a:solidFill>
              <a:latin typeface="Optima"/>
              <a:cs typeface="Optima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3447854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7F7F7F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7F7F7F"/>
                </a:solidFill>
                <a:latin typeface="Optima"/>
                <a:cs typeface="Optima"/>
              </a:rPr>
              <a:t>4</a:t>
            </a:r>
            <a:endParaRPr lang="en-US" i="1" dirty="0">
              <a:solidFill>
                <a:srgbClr val="7F7F7F"/>
              </a:solidFill>
              <a:latin typeface="Optima"/>
              <a:cs typeface="Optima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827382" y="5685041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9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350553" y="4648200"/>
            <a:ext cx="915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/>
                <a:cs typeface="Optima"/>
              </a:rPr>
              <a:t>{</a:t>
            </a:r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3</a:t>
            </a:r>
            <a:r>
              <a:rPr lang="en-US" dirty="0">
                <a:latin typeface="Optima"/>
                <a:cs typeface="Optima"/>
              </a:rPr>
              <a:t>, </a:t>
            </a:r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5</a:t>
            </a:r>
            <a:r>
              <a:rPr lang="en-US" dirty="0">
                <a:latin typeface="Optima"/>
                <a:cs typeface="Optima"/>
              </a:rPr>
              <a:t>}</a:t>
            </a:r>
            <a:endParaRPr lang="en-US" i="1" dirty="0">
              <a:latin typeface="Optima"/>
              <a:cs typeface="Optima"/>
            </a:endParaRPr>
          </a:p>
        </p:txBody>
      </p:sp>
      <p:cxnSp>
        <p:nvCxnSpPr>
          <p:cNvPr id="60" name="Straight Connector 59"/>
          <p:cNvCxnSpPr/>
          <p:nvPr/>
        </p:nvCxnSpPr>
        <p:spPr>
          <a:xfrm>
            <a:off x="3669397" y="4553860"/>
            <a:ext cx="0" cy="1088960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3272008" y="4563810"/>
            <a:ext cx="409516" cy="0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3287312" y="4563810"/>
            <a:ext cx="0" cy="1088960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3060113" y="4114800"/>
            <a:ext cx="915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/>
                <a:cs typeface="Optima"/>
              </a:rPr>
              <a:t>{</a:t>
            </a:r>
            <a:r>
              <a:rPr lang="en-US" i="1" dirty="0">
                <a:solidFill>
                  <a:srgbClr val="ED1C24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ED1C24"/>
                </a:solidFill>
                <a:latin typeface="Optima"/>
                <a:cs typeface="Optima"/>
              </a:rPr>
              <a:t>2</a:t>
            </a:r>
            <a:r>
              <a:rPr lang="en-US" dirty="0">
                <a:latin typeface="Optima"/>
                <a:cs typeface="Optima"/>
              </a:rPr>
              <a:t>, </a:t>
            </a:r>
            <a:r>
              <a:rPr lang="en-US" i="1" dirty="0">
                <a:solidFill>
                  <a:srgbClr val="ED1C24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ED1C24"/>
                </a:solidFill>
                <a:latin typeface="Optima"/>
                <a:cs typeface="Optima"/>
              </a:rPr>
              <a:t>4</a:t>
            </a:r>
            <a:r>
              <a:rPr lang="en-US" dirty="0">
                <a:latin typeface="Optima"/>
                <a:cs typeface="Optima"/>
              </a:rPr>
              <a:t>}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64" name="Oval 63"/>
          <p:cNvSpPr>
            <a:spLocks noChangeAspect="1"/>
          </p:cNvSpPr>
          <p:nvPr/>
        </p:nvSpPr>
        <p:spPr>
          <a:xfrm>
            <a:off x="895947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65" name="Oval 64"/>
          <p:cNvSpPr>
            <a:spLocks noChangeAspect="1"/>
          </p:cNvSpPr>
          <p:nvPr/>
        </p:nvSpPr>
        <p:spPr>
          <a:xfrm>
            <a:off x="492913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70" name="Oval 69"/>
          <p:cNvSpPr>
            <a:spLocks noChangeAspect="1"/>
          </p:cNvSpPr>
          <p:nvPr/>
        </p:nvSpPr>
        <p:spPr>
          <a:xfrm>
            <a:off x="1661793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71" name="Oval 70"/>
          <p:cNvSpPr>
            <a:spLocks noChangeAspect="1"/>
          </p:cNvSpPr>
          <p:nvPr/>
        </p:nvSpPr>
        <p:spPr>
          <a:xfrm>
            <a:off x="203835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72" name="Oval 71"/>
          <p:cNvSpPr>
            <a:spLocks noChangeAspect="1"/>
          </p:cNvSpPr>
          <p:nvPr/>
        </p:nvSpPr>
        <p:spPr>
          <a:xfrm>
            <a:off x="24257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73" name="Oval 72"/>
          <p:cNvSpPr>
            <a:spLocks noChangeAspect="1"/>
          </p:cNvSpPr>
          <p:nvPr/>
        </p:nvSpPr>
        <p:spPr>
          <a:xfrm>
            <a:off x="28194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76" name="Oval 75"/>
          <p:cNvSpPr>
            <a:spLocks noChangeAspect="1"/>
          </p:cNvSpPr>
          <p:nvPr/>
        </p:nvSpPr>
        <p:spPr>
          <a:xfrm>
            <a:off x="39370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77" name="Oval 76"/>
          <p:cNvSpPr>
            <a:spLocks noChangeAspect="1"/>
          </p:cNvSpPr>
          <p:nvPr/>
        </p:nvSpPr>
        <p:spPr>
          <a:xfrm>
            <a:off x="3578026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78" name="Oval 77"/>
          <p:cNvSpPr>
            <a:spLocks noChangeAspect="1"/>
          </p:cNvSpPr>
          <p:nvPr/>
        </p:nvSpPr>
        <p:spPr>
          <a:xfrm>
            <a:off x="3195087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79" name="Oval 78"/>
          <p:cNvSpPr>
            <a:spLocks noChangeAspect="1"/>
          </p:cNvSpPr>
          <p:nvPr/>
        </p:nvSpPr>
        <p:spPr>
          <a:xfrm>
            <a:off x="1276444" y="5534169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1295400" y="1524000"/>
            <a:ext cx="69342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atin typeface="Optima"/>
                <a:cs typeface="Optima"/>
              </a:rPr>
              <a:t>Identify the two </a:t>
            </a:r>
            <a:r>
              <a:rPr lang="en-US" sz="2400" dirty="0">
                <a:solidFill>
                  <a:schemeClr val="tx2"/>
                </a:solidFill>
                <a:latin typeface="Optima"/>
                <a:cs typeface="Optima"/>
              </a:rPr>
              <a:t>closest</a:t>
            </a:r>
            <a:r>
              <a:rPr lang="en-US" sz="2400" dirty="0">
                <a:latin typeface="Optima"/>
                <a:cs typeface="Optima"/>
              </a:rPr>
              <a:t> clusters and merge them.</a:t>
            </a:r>
          </a:p>
        </p:txBody>
      </p:sp>
      <p:sp>
        <p:nvSpPr>
          <p:cNvPr id="82" name="Oval 81"/>
          <p:cNvSpPr>
            <a:spLocks noChangeAspect="1"/>
          </p:cNvSpPr>
          <p:nvPr/>
        </p:nvSpPr>
        <p:spPr>
          <a:xfrm>
            <a:off x="692592" y="5050192"/>
            <a:ext cx="182882" cy="18288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83" name="Oval 82"/>
          <p:cNvSpPr>
            <a:spLocks noChangeAspect="1"/>
          </p:cNvSpPr>
          <p:nvPr/>
        </p:nvSpPr>
        <p:spPr>
          <a:xfrm>
            <a:off x="3391726" y="4473936"/>
            <a:ext cx="182882" cy="18288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226DBC-B778-3947-806A-67FCFD60E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939289221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000231"/>
            <a:ext cx="3682585" cy="2651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the Tree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3375" y="46577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333375" y="49244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81000" y="5848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3375" y="6934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0" y="92868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 flipV="1">
            <a:off x="584353" y="5130703"/>
            <a:ext cx="1" cy="490902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987388" y="5130703"/>
            <a:ext cx="1" cy="490902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5400000" flipV="1">
            <a:off x="787130" y="4925534"/>
            <a:ext cx="1" cy="426893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377630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3</a:t>
            </a:r>
            <a:endParaRPr lang="en-US" i="1" dirty="0">
              <a:solidFill>
                <a:schemeClr val="bg1">
                  <a:lumMod val="50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80704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5</a:t>
            </a:r>
            <a:endParaRPr lang="en-US" i="1" dirty="0">
              <a:solidFill>
                <a:schemeClr val="bg1">
                  <a:lumMod val="50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162118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8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533772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7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927003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306553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6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653661" y="5688760"/>
            <a:ext cx="5253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10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3077861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7F7F7F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7F7F7F"/>
                </a:solidFill>
                <a:latin typeface="Optima"/>
                <a:cs typeface="Optima"/>
              </a:rPr>
              <a:t>2</a:t>
            </a:r>
            <a:endParaRPr lang="en-US" i="1" dirty="0">
              <a:solidFill>
                <a:srgbClr val="7F7F7F"/>
              </a:solidFill>
              <a:latin typeface="Optima"/>
              <a:cs typeface="Optima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3447854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7F7F7F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7F7F7F"/>
                </a:solidFill>
                <a:latin typeface="Optima"/>
                <a:cs typeface="Optima"/>
              </a:rPr>
              <a:t>4</a:t>
            </a:r>
            <a:endParaRPr lang="en-US" i="1" dirty="0">
              <a:solidFill>
                <a:srgbClr val="7F7F7F"/>
              </a:solidFill>
              <a:latin typeface="Optima"/>
              <a:cs typeface="Optima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827382" y="5685041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9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350553" y="4648200"/>
            <a:ext cx="915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/>
                <a:cs typeface="Optima"/>
              </a:rPr>
              <a:t>{</a:t>
            </a:r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3</a:t>
            </a:r>
            <a:r>
              <a:rPr lang="en-US" dirty="0">
                <a:latin typeface="Optima"/>
                <a:cs typeface="Optima"/>
              </a:rPr>
              <a:t>, </a:t>
            </a:r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5</a:t>
            </a:r>
            <a:r>
              <a:rPr lang="en-US" dirty="0">
                <a:latin typeface="Optima"/>
                <a:cs typeface="Optima"/>
              </a:rPr>
              <a:t>}</a:t>
            </a:r>
            <a:endParaRPr lang="en-US" i="1" dirty="0">
              <a:latin typeface="Optima"/>
              <a:cs typeface="Optima"/>
            </a:endParaRPr>
          </a:p>
        </p:txBody>
      </p:sp>
      <p:cxnSp>
        <p:nvCxnSpPr>
          <p:cNvPr id="60" name="Straight Connector 59"/>
          <p:cNvCxnSpPr/>
          <p:nvPr/>
        </p:nvCxnSpPr>
        <p:spPr>
          <a:xfrm>
            <a:off x="3669397" y="4553860"/>
            <a:ext cx="0" cy="1088960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3272008" y="4563810"/>
            <a:ext cx="409516" cy="0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3287312" y="4563810"/>
            <a:ext cx="0" cy="1088960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3060113" y="4114800"/>
            <a:ext cx="915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262626"/>
                </a:solidFill>
                <a:latin typeface="Optima"/>
                <a:cs typeface="Optima"/>
              </a:rPr>
              <a:t>{</a:t>
            </a:r>
            <a:r>
              <a:rPr lang="en-US" i="1" dirty="0">
                <a:solidFill>
                  <a:srgbClr val="262626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262626"/>
                </a:solidFill>
                <a:latin typeface="Optima"/>
                <a:cs typeface="Optima"/>
              </a:rPr>
              <a:t>2</a:t>
            </a:r>
            <a:r>
              <a:rPr lang="en-US" dirty="0">
                <a:solidFill>
                  <a:srgbClr val="262626"/>
                </a:solidFill>
                <a:latin typeface="Optima"/>
                <a:cs typeface="Optima"/>
              </a:rPr>
              <a:t>, </a:t>
            </a:r>
            <a:r>
              <a:rPr lang="en-US" i="1" dirty="0">
                <a:solidFill>
                  <a:srgbClr val="262626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262626"/>
                </a:solidFill>
                <a:latin typeface="Optima"/>
                <a:cs typeface="Optima"/>
              </a:rPr>
              <a:t>4</a:t>
            </a:r>
            <a:r>
              <a:rPr lang="en-US" dirty="0">
                <a:latin typeface="Optima"/>
                <a:cs typeface="Optima"/>
              </a:rPr>
              <a:t>}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64" name="Oval 63"/>
          <p:cNvSpPr>
            <a:spLocks noChangeAspect="1"/>
          </p:cNvSpPr>
          <p:nvPr/>
        </p:nvSpPr>
        <p:spPr>
          <a:xfrm>
            <a:off x="895947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65" name="Oval 64"/>
          <p:cNvSpPr>
            <a:spLocks noChangeAspect="1"/>
          </p:cNvSpPr>
          <p:nvPr/>
        </p:nvSpPr>
        <p:spPr>
          <a:xfrm>
            <a:off x="492913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8" name="Oval 37"/>
          <p:cNvSpPr>
            <a:spLocks noChangeAspect="1"/>
          </p:cNvSpPr>
          <p:nvPr/>
        </p:nvSpPr>
        <p:spPr>
          <a:xfrm>
            <a:off x="1661793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9" name="Oval 38"/>
          <p:cNvSpPr>
            <a:spLocks noChangeAspect="1"/>
          </p:cNvSpPr>
          <p:nvPr/>
        </p:nvSpPr>
        <p:spPr>
          <a:xfrm>
            <a:off x="203835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24257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1" name="Oval 40"/>
          <p:cNvSpPr>
            <a:spLocks noChangeAspect="1"/>
          </p:cNvSpPr>
          <p:nvPr/>
        </p:nvSpPr>
        <p:spPr>
          <a:xfrm>
            <a:off x="28194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39370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3578026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3195087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1276444" y="5534169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295400" y="1524000"/>
            <a:ext cx="6934200" cy="8309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 err="1">
                <a:latin typeface="Optima"/>
                <a:cs typeface="Optima"/>
              </a:rPr>
              <a:t>Recompute</a:t>
            </a:r>
            <a:r>
              <a:rPr lang="en-US" sz="2400" dirty="0">
                <a:latin typeface="Optima"/>
                <a:cs typeface="Optima"/>
              </a:rPr>
              <a:t> the distance between two clusters (as average distance between elements in the cluster).</a:t>
            </a:r>
          </a:p>
        </p:txBody>
      </p:sp>
      <p:sp>
        <p:nvSpPr>
          <p:cNvPr id="48" name="Oval 47"/>
          <p:cNvSpPr>
            <a:spLocks noChangeAspect="1"/>
          </p:cNvSpPr>
          <p:nvPr/>
        </p:nvSpPr>
        <p:spPr>
          <a:xfrm>
            <a:off x="692592" y="5050192"/>
            <a:ext cx="182882" cy="18288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68" name="Oval 67"/>
          <p:cNvSpPr>
            <a:spLocks noChangeAspect="1"/>
          </p:cNvSpPr>
          <p:nvPr/>
        </p:nvSpPr>
        <p:spPr>
          <a:xfrm>
            <a:off x="3391726" y="4473936"/>
            <a:ext cx="182882" cy="18288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3D710-E76D-A040-AA8C-854FFF9BE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081176677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5825" y="3009708"/>
            <a:ext cx="3682585" cy="26517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the Tree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3375" y="46577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333375" y="49244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81000" y="5848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3375" y="6934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0" y="92868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 flipV="1">
            <a:off x="584353" y="5130703"/>
            <a:ext cx="1" cy="490902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987388" y="5130703"/>
            <a:ext cx="1" cy="490902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5400000" flipV="1">
            <a:off x="787130" y="4925534"/>
            <a:ext cx="1" cy="426893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377630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3</a:t>
            </a:r>
            <a:endParaRPr lang="en-US" i="1" dirty="0">
              <a:solidFill>
                <a:schemeClr val="bg1">
                  <a:lumMod val="50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80704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chemeClr val="bg1">
                    <a:lumMod val="50000"/>
                  </a:schemeClr>
                </a:solidFill>
                <a:latin typeface="Optima"/>
                <a:cs typeface="Optima"/>
              </a:rPr>
              <a:t>5</a:t>
            </a:r>
            <a:endParaRPr lang="en-US" i="1" dirty="0">
              <a:solidFill>
                <a:schemeClr val="bg1">
                  <a:lumMod val="50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162118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8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533772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7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927003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306553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6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653661" y="5688760"/>
            <a:ext cx="5253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10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3077861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7F7F7F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7F7F7F"/>
                </a:solidFill>
                <a:latin typeface="Optima"/>
                <a:cs typeface="Optima"/>
              </a:rPr>
              <a:t>2</a:t>
            </a:r>
            <a:endParaRPr lang="en-US" i="1" dirty="0">
              <a:solidFill>
                <a:srgbClr val="7F7F7F"/>
              </a:solidFill>
              <a:latin typeface="Optima"/>
              <a:cs typeface="Optima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3447854" y="5688760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solidFill>
                  <a:srgbClr val="7F7F7F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7F7F7F"/>
                </a:solidFill>
                <a:latin typeface="Optima"/>
                <a:cs typeface="Optima"/>
              </a:rPr>
              <a:t>4</a:t>
            </a:r>
            <a:endParaRPr lang="en-US" i="1" dirty="0">
              <a:solidFill>
                <a:srgbClr val="7F7F7F"/>
              </a:solidFill>
              <a:latin typeface="Optima"/>
              <a:cs typeface="Optima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827382" y="5685041"/>
            <a:ext cx="439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>
                <a:latin typeface="Optima"/>
                <a:cs typeface="Optima"/>
              </a:rPr>
              <a:t>g</a:t>
            </a:r>
            <a:r>
              <a:rPr lang="en-US" baseline="-25000" dirty="0">
                <a:latin typeface="Optima"/>
                <a:cs typeface="Optima"/>
              </a:rPr>
              <a:t>9</a:t>
            </a:r>
            <a:endParaRPr lang="en-US" i="1" dirty="0">
              <a:latin typeface="Optima"/>
              <a:cs typeface="Optima"/>
            </a:endParaRPr>
          </a:p>
        </p:txBody>
      </p:sp>
      <p:cxnSp>
        <p:nvCxnSpPr>
          <p:cNvPr id="60" name="Straight Connector 59"/>
          <p:cNvCxnSpPr/>
          <p:nvPr/>
        </p:nvCxnSpPr>
        <p:spPr>
          <a:xfrm>
            <a:off x="3669397" y="4553860"/>
            <a:ext cx="0" cy="1088960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3272008" y="4563810"/>
            <a:ext cx="409516" cy="0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3287312" y="4563810"/>
            <a:ext cx="0" cy="1088960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3060113" y="4114800"/>
            <a:ext cx="915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262626"/>
                </a:solidFill>
                <a:latin typeface="Optima"/>
                <a:cs typeface="Optima"/>
              </a:rPr>
              <a:t>{</a:t>
            </a:r>
            <a:r>
              <a:rPr lang="en-US" i="1" dirty="0">
                <a:solidFill>
                  <a:srgbClr val="262626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262626"/>
                </a:solidFill>
                <a:latin typeface="Optima"/>
                <a:cs typeface="Optima"/>
              </a:rPr>
              <a:t>2</a:t>
            </a:r>
            <a:r>
              <a:rPr lang="en-US" dirty="0">
                <a:solidFill>
                  <a:srgbClr val="262626"/>
                </a:solidFill>
                <a:latin typeface="Optima"/>
                <a:cs typeface="Optima"/>
              </a:rPr>
              <a:t>, </a:t>
            </a:r>
            <a:r>
              <a:rPr lang="en-US" i="1" dirty="0">
                <a:solidFill>
                  <a:srgbClr val="262626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262626"/>
                </a:solidFill>
                <a:latin typeface="Optima"/>
                <a:cs typeface="Optima"/>
              </a:rPr>
              <a:t>4</a:t>
            </a:r>
            <a:r>
              <a:rPr lang="en-US" dirty="0">
                <a:latin typeface="Optima"/>
                <a:cs typeface="Optima"/>
              </a:rPr>
              <a:t>}</a:t>
            </a:r>
            <a:endParaRPr lang="en-US" i="1" dirty="0">
              <a:latin typeface="Optima"/>
              <a:cs typeface="Optima"/>
            </a:endParaRPr>
          </a:p>
        </p:txBody>
      </p:sp>
      <p:sp>
        <p:nvSpPr>
          <p:cNvPr id="64" name="Oval 63"/>
          <p:cNvSpPr>
            <a:spLocks noChangeAspect="1"/>
          </p:cNvSpPr>
          <p:nvPr/>
        </p:nvSpPr>
        <p:spPr>
          <a:xfrm>
            <a:off x="895947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65" name="Oval 64"/>
          <p:cNvSpPr>
            <a:spLocks noChangeAspect="1"/>
          </p:cNvSpPr>
          <p:nvPr/>
        </p:nvSpPr>
        <p:spPr>
          <a:xfrm>
            <a:off x="492913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66" name="Oval 65"/>
          <p:cNvSpPr>
            <a:spLocks noChangeAspect="1"/>
          </p:cNvSpPr>
          <p:nvPr/>
        </p:nvSpPr>
        <p:spPr>
          <a:xfrm>
            <a:off x="3578026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67" name="Oval 66"/>
          <p:cNvSpPr>
            <a:spLocks noChangeAspect="1"/>
          </p:cNvSpPr>
          <p:nvPr/>
        </p:nvSpPr>
        <p:spPr>
          <a:xfrm>
            <a:off x="3195087" y="5536761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52346" y="3455740"/>
            <a:ext cx="12444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/>
                <a:cs typeface="Optima"/>
              </a:rPr>
              <a:t>{</a:t>
            </a:r>
            <a:r>
              <a:rPr lang="en-US" i="1" dirty="0">
                <a:solidFill>
                  <a:srgbClr val="ED1C24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ED1C24"/>
                </a:solidFill>
                <a:latin typeface="Optima"/>
                <a:cs typeface="Optima"/>
              </a:rPr>
              <a:t>3</a:t>
            </a:r>
            <a:r>
              <a:rPr lang="en-US" dirty="0">
                <a:latin typeface="Optima"/>
                <a:cs typeface="Optima"/>
              </a:rPr>
              <a:t>, </a:t>
            </a:r>
            <a:r>
              <a:rPr lang="en-US" i="1" dirty="0">
                <a:solidFill>
                  <a:srgbClr val="ED1C24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ED1C24"/>
                </a:solidFill>
                <a:latin typeface="Optima"/>
                <a:cs typeface="Optima"/>
              </a:rPr>
              <a:t>5</a:t>
            </a:r>
            <a:r>
              <a:rPr lang="en-US" dirty="0">
                <a:latin typeface="Optima"/>
                <a:cs typeface="Optima"/>
              </a:rPr>
              <a:t>, </a:t>
            </a:r>
            <a:r>
              <a:rPr lang="en-US" i="1" dirty="0">
                <a:solidFill>
                  <a:srgbClr val="ED1C24"/>
                </a:solidFill>
                <a:latin typeface="Optima"/>
                <a:cs typeface="Optima"/>
              </a:rPr>
              <a:t>g</a:t>
            </a:r>
            <a:r>
              <a:rPr lang="en-US" baseline="-25000" dirty="0">
                <a:solidFill>
                  <a:srgbClr val="ED1C24"/>
                </a:solidFill>
                <a:latin typeface="Optima"/>
                <a:cs typeface="Optima"/>
              </a:rPr>
              <a:t>8</a:t>
            </a:r>
            <a:r>
              <a:rPr lang="en-US" dirty="0">
                <a:latin typeface="Optima"/>
                <a:cs typeface="Optima"/>
              </a:rPr>
              <a:t>}</a:t>
            </a:r>
            <a:endParaRPr lang="en-US" i="1" dirty="0">
              <a:latin typeface="Optima"/>
              <a:cs typeface="Optima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789630" y="3927225"/>
            <a:ext cx="586107" cy="0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371600" y="3914631"/>
            <a:ext cx="0" cy="1678801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86852" y="3914631"/>
            <a:ext cx="0" cy="1212457"/>
          </a:xfrm>
          <a:prstGeom prst="line">
            <a:avLst/>
          </a:prstGeom>
          <a:ln w="28575" cmpd="sng">
            <a:solidFill>
              <a:srgbClr val="40404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Oval 42"/>
          <p:cNvSpPr>
            <a:spLocks noChangeAspect="1"/>
          </p:cNvSpPr>
          <p:nvPr/>
        </p:nvSpPr>
        <p:spPr>
          <a:xfrm>
            <a:off x="1276444" y="5534169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1661793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6" name="Oval 45"/>
          <p:cNvSpPr>
            <a:spLocks noChangeAspect="1"/>
          </p:cNvSpPr>
          <p:nvPr/>
        </p:nvSpPr>
        <p:spPr>
          <a:xfrm>
            <a:off x="203835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7" name="Oval 46"/>
          <p:cNvSpPr>
            <a:spLocks noChangeAspect="1"/>
          </p:cNvSpPr>
          <p:nvPr/>
        </p:nvSpPr>
        <p:spPr>
          <a:xfrm>
            <a:off x="24257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8" name="Oval 47"/>
          <p:cNvSpPr>
            <a:spLocks noChangeAspect="1"/>
          </p:cNvSpPr>
          <p:nvPr/>
        </p:nvSpPr>
        <p:spPr>
          <a:xfrm>
            <a:off x="28194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68" name="Oval 67"/>
          <p:cNvSpPr>
            <a:spLocks noChangeAspect="1"/>
          </p:cNvSpPr>
          <p:nvPr/>
        </p:nvSpPr>
        <p:spPr>
          <a:xfrm>
            <a:off x="3937000" y="5531485"/>
            <a:ext cx="182882" cy="1828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1295400" y="1524000"/>
            <a:ext cx="69342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atin typeface="Optima"/>
                <a:cs typeface="Optima"/>
              </a:rPr>
              <a:t>Identify the two </a:t>
            </a:r>
            <a:r>
              <a:rPr lang="en-US" sz="2400" dirty="0">
                <a:solidFill>
                  <a:schemeClr val="tx2"/>
                </a:solidFill>
                <a:latin typeface="Optima"/>
                <a:cs typeface="Optima"/>
              </a:rPr>
              <a:t>closest</a:t>
            </a:r>
            <a:r>
              <a:rPr lang="en-US" sz="2400" dirty="0">
                <a:latin typeface="Optima"/>
                <a:cs typeface="Optima"/>
              </a:rPr>
              <a:t> clusters and merge them.</a:t>
            </a:r>
          </a:p>
        </p:txBody>
      </p:sp>
      <p:sp>
        <p:nvSpPr>
          <p:cNvPr id="70" name="Oval 69"/>
          <p:cNvSpPr>
            <a:spLocks noChangeAspect="1"/>
          </p:cNvSpPr>
          <p:nvPr/>
        </p:nvSpPr>
        <p:spPr>
          <a:xfrm>
            <a:off x="692592" y="5050192"/>
            <a:ext cx="182882" cy="18288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72" name="Oval 71"/>
          <p:cNvSpPr>
            <a:spLocks noChangeAspect="1"/>
          </p:cNvSpPr>
          <p:nvPr/>
        </p:nvSpPr>
        <p:spPr>
          <a:xfrm>
            <a:off x="3391726" y="4473936"/>
            <a:ext cx="182882" cy="18288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73" name="Oval 72"/>
          <p:cNvSpPr>
            <a:spLocks noChangeAspect="1"/>
          </p:cNvSpPr>
          <p:nvPr/>
        </p:nvSpPr>
        <p:spPr>
          <a:xfrm>
            <a:off x="990600" y="3835344"/>
            <a:ext cx="182882" cy="18288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EE166D-AFD5-714E-915A-0D5F054ED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274222593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the Tree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3375" y="46577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333375" y="492442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81000" y="5848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3375" y="6934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0" y="92868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1295400" y="1524000"/>
            <a:ext cx="69342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atin typeface="Optima"/>
                <a:cs typeface="Optima"/>
              </a:rPr>
              <a:t>Iterate until all elements form a single cluster (root).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2362200"/>
            <a:ext cx="2895600" cy="422118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87453C-C664-AA44-9841-73189368D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073100783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a Tree from a Distance Matrix </a:t>
            </a:r>
            <a:r>
              <a:rPr lang="en-US" sz="3600" i="1" dirty="0"/>
              <a:t>D</a:t>
            </a:r>
            <a:r>
              <a:rPr lang="en-US" sz="3600" dirty="0"/>
              <a:t>  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4800" y="1219200"/>
            <a:ext cx="8610600" cy="51706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dirty="0" err="1">
                <a:latin typeface="Optima"/>
                <a:cs typeface="Optima"/>
              </a:rPr>
              <a:t>HierarchicalClustering</a:t>
            </a:r>
            <a:r>
              <a:rPr lang="en-US" sz="2200" dirty="0">
                <a:latin typeface="Optima"/>
                <a:cs typeface="Optima"/>
              </a:rPr>
              <a:t> (</a:t>
            </a:r>
            <a:r>
              <a:rPr lang="en-US" sz="2200" i="1" dirty="0">
                <a:latin typeface="Optima"/>
                <a:cs typeface="Optima"/>
              </a:rPr>
              <a:t>D, n</a:t>
            </a:r>
            <a:r>
              <a:rPr lang="en-US" sz="2200" dirty="0">
                <a:latin typeface="Optima"/>
                <a:cs typeface="Optima"/>
              </a:rPr>
              <a:t>)</a:t>
            </a:r>
          </a:p>
          <a:p>
            <a:r>
              <a:rPr lang="en-US" sz="2200" dirty="0">
                <a:latin typeface="Optima"/>
                <a:cs typeface="Optima"/>
              </a:rPr>
              <a:t>   </a:t>
            </a:r>
            <a:r>
              <a:rPr lang="en-US" sz="2200" i="1" dirty="0">
                <a:latin typeface="Optima"/>
                <a:cs typeface="Optima"/>
              </a:rPr>
              <a:t>Clusters</a:t>
            </a:r>
            <a:r>
              <a:rPr lang="en-US" sz="2200" dirty="0">
                <a:latin typeface="Optima"/>
                <a:cs typeface="Optima"/>
              </a:rPr>
              <a:t> </a:t>
            </a:r>
            <a:r>
              <a:rPr lang="en-US" sz="2200" i="1" dirty="0">
                <a:latin typeface="Optima"/>
                <a:cs typeface="Optima"/>
              </a:rPr>
              <a:t>← n </a:t>
            </a:r>
            <a:r>
              <a:rPr lang="en-US" sz="2200" dirty="0">
                <a:latin typeface="Optima"/>
                <a:cs typeface="Optima"/>
              </a:rPr>
              <a:t>single-element clusters labeled 1 to </a:t>
            </a:r>
            <a:r>
              <a:rPr lang="en-US" sz="2200" i="1" dirty="0">
                <a:latin typeface="Optima"/>
                <a:cs typeface="Optima"/>
              </a:rPr>
              <a:t>n</a:t>
            </a:r>
            <a:r>
              <a:rPr lang="en-US" sz="2200" dirty="0">
                <a:latin typeface="Optima"/>
                <a:cs typeface="Optima"/>
              </a:rPr>
              <a:t> </a:t>
            </a:r>
          </a:p>
          <a:p>
            <a:r>
              <a:rPr lang="en-US" sz="2200" dirty="0">
                <a:latin typeface="Optima"/>
                <a:cs typeface="Optima"/>
              </a:rPr>
              <a:t>   </a:t>
            </a:r>
            <a:r>
              <a:rPr lang="en-US" sz="2200" i="1" dirty="0">
                <a:latin typeface="Optima"/>
                <a:cs typeface="Optima"/>
              </a:rPr>
              <a:t>T ← </a:t>
            </a:r>
            <a:r>
              <a:rPr lang="en-US" sz="2200" dirty="0">
                <a:latin typeface="Optima"/>
                <a:cs typeface="Optima"/>
              </a:rPr>
              <a:t>a graph with the </a:t>
            </a:r>
            <a:r>
              <a:rPr lang="en-US" sz="2200" i="1" dirty="0">
                <a:latin typeface="Optima"/>
                <a:cs typeface="Optima"/>
              </a:rPr>
              <a:t>n</a:t>
            </a:r>
            <a:r>
              <a:rPr lang="en-US" sz="2200" dirty="0">
                <a:latin typeface="Optima"/>
                <a:cs typeface="Optima"/>
              </a:rPr>
              <a:t> isolated nodes labeled 1 to </a:t>
            </a:r>
            <a:r>
              <a:rPr lang="en-US" sz="2200" i="1" dirty="0">
                <a:latin typeface="Optima"/>
                <a:cs typeface="Optima"/>
              </a:rPr>
              <a:t>n</a:t>
            </a:r>
            <a:r>
              <a:rPr lang="en-US" sz="2200" dirty="0">
                <a:latin typeface="Optima"/>
                <a:cs typeface="Optima"/>
              </a:rPr>
              <a:t> </a:t>
            </a:r>
          </a:p>
          <a:p>
            <a:r>
              <a:rPr lang="en-US" sz="2200" dirty="0">
                <a:latin typeface="Optima"/>
                <a:cs typeface="Optima"/>
              </a:rPr>
              <a:t> </a:t>
            </a:r>
            <a:r>
              <a:rPr lang="en-US" sz="2200" b="1" dirty="0">
                <a:latin typeface="Optima"/>
                <a:cs typeface="Optima"/>
              </a:rPr>
              <a:t>  while</a:t>
            </a:r>
            <a:r>
              <a:rPr lang="en-US" sz="2200" dirty="0">
                <a:latin typeface="Optima"/>
                <a:cs typeface="Optima"/>
              </a:rPr>
              <a:t> there is more than one cluster</a:t>
            </a:r>
          </a:p>
          <a:p>
            <a:r>
              <a:rPr lang="en-US" sz="2200" dirty="0">
                <a:latin typeface="Optima"/>
                <a:cs typeface="Optima"/>
              </a:rPr>
              <a:t>      find the two closest clusters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 and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dirty="0">
                <a:latin typeface="Optima"/>
                <a:cs typeface="Optima"/>
              </a:rPr>
              <a:t>      merge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 and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into a new cluster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new</a:t>
            </a:r>
            <a:r>
              <a:rPr lang="en-US" sz="2200" dirty="0">
                <a:latin typeface="Optima"/>
                <a:cs typeface="Optima"/>
              </a:rPr>
              <a:t> with |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| + |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r>
              <a:rPr lang="en-US" sz="2200" dirty="0">
                <a:latin typeface="Optima"/>
                <a:cs typeface="Optima"/>
              </a:rPr>
              <a:t>| elements</a:t>
            </a:r>
          </a:p>
          <a:p>
            <a:r>
              <a:rPr lang="en-US" sz="2200" dirty="0">
                <a:latin typeface="Optima"/>
                <a:cs typeface="Optima"/>
              </a:rPr>
              <a:t>      add a new node labeled by cluster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new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to</a:t>
            </a:r>
            <a:r>
              <a:rPr lang="en-US" sz="2200" i="1" dirty="0">
                <a:latin typeface="Optima"/>
                <a:cs typeface="Optima"/>
              </a:rPr>
              <a:t> T</a:t>
            </a:r>
            <a:r>
              <a:rPr lang="en-US" sz="2200" dirty="0">
                <a:latin typeface="Optima"/>
                <a:cs typeface="Optima"/>
              </a:rPr>
              <a:t> </a:t>
            </a:r>
          </a:p>
          <a:p>
            <a:r>
              <a:rPr lang="en-US" sz="2200" dirty="0">
                <a:latin typeface="Optima"/>
                <a:cs typeface="Optima"/>
              </a:rPr>
              <a:t>      connect node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new</a:t>
            </a:r>
            <a:r>
              <a:rPr lang="en-US" sz="2200" dirty="0">
                <a:latin typeface="Optima"/>
                <a:cs typeface="Optima"/>
              </a:rPr>
              <a:t> to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 and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r>
              <a:rPr lang="en-US" sz="2200" i="1" baseline="-25000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by directed edges</a:t>
            </a:r>
            <a:r>
              <a:rPr lang="en-US" sz="2200" i="1" dirty="0">
                <a:latin typeface="Optima"/>
                <a:cs typeface="Optima"/>
              </a:rPr>
              <a:t> 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dirty="0">
                <a:latin typeface="Optima"/>
                <a:cs typeface="Optima"/>
              </a:rPr>
              <a:t>      remove the rows and columns of </a:t>
            </a:r>
            <a:r>
              <a:rPr lang="en-US" sz="2200" i="1" dirty="0">
                <a:latin typeface="Optima"/>
                <a:cs typeface="Optima"/>
              </a:rPr>
              <a:t>D</a:t>
            </a:r>
            <a:r>
              <a:rPr lang="en-US" sz="2200" dirty="0">
                <a:latin typeface="Optima"/>
                <a:cs typeface="Optima"/>
              </a:rPr>
              <a:t> corresponding to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 and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dirty="0">
                <a:latin typeface="Optima"/>
                <a:cs typeface="Optima"/>
              </a:rPr>
              <a:t>      remove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 and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r>
              <a:rPr lang="en-US" sz="2200" i="1" baseline="-25000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 from </a:t>
            </a:r>
            <a:r>
              <a:rPr lang="en-US" sz="2200" i="1" dirty="0">
                <a:latin typeface="Optima"/>
                <a:cs typeface="Optima"/>
              </a:rPr>
              <a:t>Clusters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dirty="0">
                <a:latin typeface="Optima"/>
                <a:cs typeface="Optima"/>
              </a:rPr>
              <a:t>      add a row and column to </a:t>
            </a:r>
            <a:r>
              <a:rPr lang="en-US" sz="2200" i="1" dirty="0">
                <a:latin typeface="Optima"/>
                <a:cs typeface="Optima"/>
              </a:rPr>
              <a:t>D</a:t>
            </a:r>
            <a:r>
              <a:rPr lang="en-US" sz="2200" dirty="0">
                <a:latin typeface="Optima"/>
                <a:cs typeface="Optima"/>
              </a:rPr>
              <a:t> for the cluster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new</a:t>
            </a:r>
            <a:r>
              <a:rPr lang="en-US" sz="2200" i="1" baseline="-25000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by computing</a:t>
            </a:r>
            <a:br>
              <a:rPr lang="en-US" sz="2200" dirty="0">
                <a:latin typeface="Optima"/>
                <a:cs typeface="Optima"/>
              </a:rPr>
            </a:br>
            <a:r>
              <a:rPr lang="en-US" sz="2200" dirty="0">
                <a:latin typeface="Optima"/>
                <a:cs typeface="Optima"/>
              </a:rPr>
              <a:t>         </a:t>
            </a:r>
            <a:r>
              <a:rPr lang="en-US" sz="2200" i="1" dirty="0">
                <a:latin typeface="Optima"/>
                <a:cs typeface="Optima"/>
              </a:rPr>
              <a:t>D(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new</a:t>
            </a:r>
            <a:r>
              <a:rPr lang="en-US" sz="2200" i="1" dirty="0">
                <a:latin typeface="Optima"/>
                <a:cs typeface="Optima"/>
              </a:rPr>
              <a:t> ,C)</a:t>
            </a:r>
            <a:r>
              <a:rPr lang="en-US" sz="2200" dirty="0">
                <a:latin typeface="Optima"/>
                <a:cs typeface="Optima"/>
              </a:rPr>
              <a:t> for each cluster </a:t>
            </a:r>
            <a:r>
              <a:rPr lang="en-US" sz="2200" i="1" dirty="0">
                <a:latin typeface="Optima"/>
                <a:cs typeface="Optima"/>
              </a:rPr>
              <a:t>C </a:t>
            </a:r>
            <a:r>
              <a:rPr lang="en-US" sz="2200" dirty="0">
                <a:latin typeface="Optima"/>
                <a:cs typeface="Optima"/>
              </a:rPr>
              <a:t>in</a:t>
            </a:r>
            <a:r>
              <a:rPr lang="en-US" sz="2200" i="1" dirty="0">
                <a:latin typeface="Optima"/>
                <a:cs typeface="Optima"/>
              </a:rPr>
              <a:t> Clusters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i="1" dirty="0">
                <a:latin typeface="Optima"/>
                <a:cs typeface="Optima"/>
              </a:rPr>
              <a:t>      </a:t>
            </a:r>
            <a:r>
              <a:rPr lang="en-US" sz="2200" dirty="0">
                <a:latin typeface="Optima"/>
                <a:cs typeface="Optima"/>
              </a:rPr>
              <a:t>add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new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baseline="-25000" dirty="0">
                <a:latin typeface="Optima"/>
                <a:cs typeface="Optima"/>
              </a:rPr>
              <a:t>  </a:t>
            </a:r>
            <a:r>
              <a:rPr lang="en-US" sz="2200" dirty="0">
                <a:latin typeface="Optima"/>
                <a:cs typeface="Optima"/>
              </a:rPr>
              <a:t>to </a:t>
            </a:r>
            <a:r>
              <a:rPr lang="en-US" sz="2200" i="1" dirty="0">
                <a:latin typeface="Optima"/>
                <a:cs typeface="Optima"/>
              </a:rPr>
              <a:t>Clusters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i="1" dirty="0">
                <a:latin typeface="Optima"/>
                <a:cs typeface="Optima"/>
              </a:rPr>
              <a:t>   </a:t>
            </a:r>
            <a:r>
              <a:rPr lang="en-US" sz="2200" dirty="0">
                <a:latin typeface="Optima"/>
                <a:cs typeface="Optima"/>
              </a:rPr>
              <a:t>assign root in</a:t>
            </a:r>
            <a:r>
              <a:rPr lang="en-US" sz="2200" i="1" dirty="0">
                <a:latin typeface="Optima"/>
                <a:cs typeface="Optima"/>
              </a:rPr>
              <a:t> T</a:t>
            </a:r>
            <a:r>
              <a:rPr lang="en-US" sz="2200" dirty="0">
                <a:latin typeface="Optima"/>
                <a:cs typeface="Optima"/>
              </a:rPr>
              <a:t> as a node with no incoming edges</a:t>
            </a:r>
          </a:p>
          <a:p>
            <a:r>
              <a:rPr lang="en-US" sz="2200" b="1" dirty="0">
                <a:latin typeface="Optima"/>
                <a:cs typeface="Optima"/>
              </a:rPr>
              <a:t>   return</a:t>
            </a:r>
            <a:r>
              <a:rPr lang="en-US" sz="2200" dirty="0">
                <a:latin typeface="Optima"/>
                <a:cs typeface="Optima"/>
              </a:rPr>
              <a:t> </a:t>
            </a:r>
            <a:r>
              <a:rPr lang="en-US" sz="2200" i="1" dirty="0">
                <a:latin typeface="Optima"/>
                <a:cs typeface="Optima"/>
              </a:rPr>
              <a:t>T</a:t>
            </a:r>
            <a:endParaRPr lang="en-US" sz="2200" dirty="0"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8BBDE5-BE92-D443-BFA2-CA8FAA855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129909456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Constructing a Tree from a Distance Matrix </a:t>
            </a:r>
            <a:r>
              <a:rPr lang="en-US" sz="3600" i="1" dirty="0"/>
              <a:t>D</a:t>
            </a:r>
            <a:r>
              <a:rPr lang="en-US" sz="3600" dirty="0"/>
              <a:t>  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4800" y="1219200"/>
            <a:ext cx="8610600" cy="51706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dirty="0" err="1">
                <a:latin typeface="Optima"/>
                <a:cs typeface="Optima"/>
              </a:rPr>
              <a:t>HierarchicalClustering</a:t>
            </a:r>
            <a:r>
              <a:rPr lang="en-US" sz="2200" dirty="0">
                <a:latin typeface="Optima"/>
                <a:cs typeface="Optima"/>
              </a:rPr>
              <a:t> (</a:t>
            </a:r>
            <a:r>
              <a:rPr lang="en-US" sz="2200" i="1" dirty="0">
                <a:latin typeface="Optima"/>
                <a:cs typeface="Optima"/>
              </a:rPr>
              <a:t>D, n</a:t>
            </a:r>
            <a:r>
              <a:rPr lang="en-US" sz="2200" dirty="0">
                <a:latin typeface="Optima"/>
                <a:cs typeface="Optima"/>
              </a:rPr>
              <a:t>)</a:t>
            </a:r>
          </a:p>
          <a:p>
            <a:r>
              <a:rPr lang="en-US" sz="2200" dirty="0">
                <a:latin typeface="Optima"/>
                <a:cs typeface="Optima"/>
              </a:rPr>
              <a:t>   </a:t>
            </a:r>
            <a:r>
              <a:rPr lang="en-US" sz="2200" i="1" dirty="0">
                <a:latin typeface="Optima"/>
                <a:cs typeface="Optima"/>
              </a:rPr>
              <a:t>Clusters</a:t>
            </a:r>
            <a:r>
              <a:rPr lang="en-US" sz="2200" dirty="0">
                <a:latin typeface="Optima"/>
                <a:cs typeface="Optima"/>
              </a:rPr>
              <a:t> </a:t>
            </a:r>
            <a:r>
              <a:rPr lang="en-US" sz="2200" i="1" dirty="0">
                <a:latin typeface="Optima"/>
                <a:cs typeface="Optima"/>
              </a:rPr>
              <a:t>← n </a:t>
            </a:r>
            <a:r>
              <a:rPr lang="en-US" sz="2200" dirty="0">
                <a:latin typeface="Optima"/>
                <a:cs typeface="Optima"/>
              </a:rPr>
              <a:t>single-element clusters labeled 1 to </a:t>
            </a:r>
            <a:r>
              <a:rPr lang="en-US" sz="2200" i="1" dirty="0">
                <a:latin typeface="Optima"/>
                <a:cs typeface="Optima"/>
              </a:rPr>
              <a:t>n</a:t>
            </a:r>
            <a:r>
              <a:rPr lang="en-US" sz="2200" dirty="0">
                <a:latin typeface="Optima"/>
                <a:cs typeface="Optima"/>
              </a:rPr>
              <a:t> </a:t>
            </a:r>
          </a:p>
          <a:p>
            <a:r>
              <a:rPr lang="en-US" sz="2200" dirty="0">
                <a:latin typeface="Optima"/>
                <a:cs typeface="Optima"/>
              </a:rPr>
              <a:t>   </a:t>
            </a:r>
            <a:r>
              <a:rPr lang="en-US" sz="2200" i="1" dirty="0">
                <a:latin typeface="Optima"/>
                <a:cs typeface="Optima"/>
              </a:rPr>
              <a:t>T ← </a:t>
            </a:r>
            <a:r>
              <a:rPr lang="en-US" sz="2200" dirty="0">
                <a:latin typeface="Optima"/>
                <a:cs typeface="Optima"/>
              </a:rPr>
              <a:t>a graph with the </a:t>
            </a:r>
            <a:r>
              <a:rPr lang="en-US" sz="2200" i="1" dirty="0">
                <a:latin typeface="Optima"/>
                <a:cs typeface="Optima"/>
              </a:rPr>
              <a:t>n</a:t>
            </a:r>
            <a:r>
              <a:rPr lang="en-US" sz="2200" dirty="0">
                <a:latin typeface="Optima"/>
                <a:cs typeface="Optima"/>
              </a:rPr>
              <a:t> isolated nodes labeled 1 to </a:t>
            </a:r>
            <a:r>
              <a:rPr lang="en-US" sz="2200" i="1" dirty="0">
                <a:latin typeface="Optima"/>
                <a:cs typeface="Optima"/>
              </a:rPr>
              <a:t>n</a:t>
            </a:r>
            <a:r>
              <a:rPr lang="en-US" sz="2200" dirty="0">
                <a:latin typeface="Optima"/>
                <a:cs typeface="Optima"/>
              </a:rPr>
              <a:t> </a:t>
            </a:r>
          </a:p>
          <a:p>
            <a:r>
              <a:rPr lang="en-US" sz="2200" dirty="0">
                <a:latin typeface="Optima"/>
                <a:cs typeface="Optima"/>
              </a:rPr>
              <a:t> </a:t>
            </a:r>
            <a:r>
              <a:rPr lang="en-US" sz="2200" b="1" dirty="0">
                <a:latin typeface="Optima"/>
                <a:cs typeface="Optima"/>
              </a:rPr>
              <a:t>  while</a:t>
            </a:r>
            <a:r>
              <a:rPr lang="en-US" sz="2200" dirty="0">
                <a:latin typeface="Optima"/>
                <a:cs typeface="Optima"/>
              </a:rPr>
              <a:t> there is more than one cluster</a:t>
            </a:r>
          </a:p>
          <a:p>
            <a:r>
              <a:rPr lang="en-US" sz="2200" dirty="0">
                <a:latin typeface="Optima"/>
                <a:cs typeface="Optima"/>
              </a:rPr>
              <a:t>      find the two closest clusters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 and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dirty="0">
                <a:latin typeface="Optima"/>
                <a:cs typeface="Optima"/>
              </a:rPr>
              <a:t>      merge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 and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into a new cluster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new</a:t>
            </a:r>
            <a:r>
              <a:rPr lang="en-US" sz="2200" dirty="0">
                <a:latin typeface="Optima"/>
                <a:cs typeface="Optima"/>
              </a:rPr>
              <a:t> with |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| + |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r>
              <a:rPr lang="en-US" sz="2200" dirty="0">
                <a:latin typeface="Optima"/>
                <a:cs typeface="Optima"/>
              </a:rPr>
              <a:t>| elements</a:t>
            </a:r>
          </a:p>
          <a:p>
            <a:r>
              <a:rPr lang="en-US" sz="2200" dirty="0">
                <a:latin typeface="Optima"/>
                <a:cs typeface="Optima"/>
              </a:rPr>
              <a:t>      add a new node labeled by cluster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new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to</a:t>
            </a:r>
            <a:r>
              <a:rPr lang="en-US" sz="2200" i="1" dirty="0">
                <a:latin typeface="Optima"/>
                <a:cs typeface="Optima"/>
              </a:rPr>
              <a:t> T</a:t>
            </a:r>
            <a:r>
              <a:rPr lang="en-US" sz="2200" dirty="0">
                <a:latin typeface="Optima"/>
                <a:cs typeface="Optima"/>
              </a:rPr>
              <a:t> </a:t>
            </a:r>
          </a:p>
          <a:p>
            <a:r>
              <a:rPr lang="en-US" sz="2200" dirty="0">
                <a:latin typeface="Optima"/>
                <a:cs typeface="Optima"/>
              </a:rPr>
              <a:t>      connect node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new</a:t>
            </a:r>
            <a:r>
              <a:rPr lang="en-US" sz="2200" dirty="0">
                <a:latin typeface="Optima"/>
                <a:cs typeface="Optima"/>
              </a:rPr>
              <a:t> to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 and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r>
              <a:rPr lang="en-US" sz="2200" i="1" baseline="-25000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by directed edges</a:t>
            </a:r>
            <a:r>
              <a:rPr lang="en-US" sz="2200" i="1" dirty="0">
                <a:latin typeface="Optima"/>
                <a:cs typeface="Optima"/>
              </a:rPr>
              <a:t> 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dirty="0">
                <a:latin typeface="Optima"/>
                <a:cs typeface="Optima"/>
              </a:rPr>
              <a:t>      remove the rows and columns of </a:t>
            </a:r>
            <a:r>
              <a:rPr lang="en-US" sz="2200" i="1" dirty="0">
                <a:latin typeface="Optima"/>
                <a:cs typeface="Optima"/>
              </a:rPr>
              <a:t>D</a:t>
            </a:r>
            <a:r>
              <a:rPr lang="en-US" sz="2200" dirty="0">
                <a:latin typeface="Optima"/>
                <a:cs typeface="Optima"/>
              </a:rPr>
              <a:t> corresponding to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 and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dirty="0">
                <a:latin typeface="Optima"/>
                <a:cs typeface="Optima"/>
              </a:rPr>
              <a:t>      remove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 and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j</a:t>
            </a:r>
            <a:r>
              <a:rPr lang="en-US" sz="2200" i="1" baseline="-25000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 from </a:t>
            </a:r>
            <a:r>
              <a:rPr lang="en-US" sz="2200" i="1" dirty="0">
                <a:latin typeface="Optima"/>
                <a:cs typeface="Optima"/>
              </a:rPr>
              <a:t>Clusters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dirty="0">
                <a:latin typeface="Optima"/>
                <a:cs typeface="Optima"/>
              </a:rPr>
              <a:t>      add a row and column to </a:t>
            </a:r>
            <a:r>
              <a:rPr lang="en-US" sz="2200" i="1" dirty="0">
                <a:latin typeface="Optima"/>
                <a:cs typeface="Optima"/>
              </a:rPr>
              <a:t>D</a:t>
            </a:r>
            <a:r>
              <a:rPr lang="en-US" sz="2200" dirty="0">
                <a:latin typeface="Optima"/>
                <a:cs typeface="Optima"/>
              </a:rPr>
              <a:t> for the cluster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new</a:t>
            </a:r>
            <a:r>
              <a:rPr lang="en-US" sz="2200" i="1" baseline="-25000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by computing</a:t>
            </a:r>
            <a:br>
              <a:rPr lang="en-US" sz="2200" dirty="0">
                <a:latin typeface="Optima"/>
                <a:cs typeface="Optima"/>
              </a:rPr>
            </a:br>
            <a:r>
              <a:rPr lang="en-US" sz="2200" dirty="0">
                <a:latin typeface="Optima"/>
                <a:cs typeface="Optima"/>
              </a:rPr>
              <a:t>         </a:t>
            </a:r>
            <a:r>
              <a:rPr lang="en-US" sz="2200" i="1" dirty="0">
                <a:solidFill>
                  <a:schemeClr val="tx2"/>
                </a:solidFill>
                <a:latin typeface="Optima"/>
                <a:cs typeface="Optima"/>
              </a:rPr>
              <a:t>D(</a:t>
            </a:r>
            <a:r>
              <a:rPr lang="en-US" sz="2200" i="1" dirty="0" err="1">
                <a:solidFill>
                  <a:schemeClr val="tx2"/>
                </a:solidFill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solidFill>
                  <a:schemeClr val="tx2"/>
                </a:solidFill>
                <a:latin typeface="Optima"/>
                <a:cs typeface="Optima"/>
              </a:rPr>
              <a:t>new</a:t>
            </a:r>
            <a:r>
              <a:rPr lang="en-US" sz="2200" i="1" dirty="0">
                <a:solidFill>
                  <a:schemeClr val="tx2"/>
                </a:solidFill>
                <a:latin typeface="Optima"/>
                <a:cs typeface="Optima"/>
              </a:rPr>
              <a:t> ,C)</a:t>
            </a:r>
            <a:r>
              <a:rPr lang="en-US" sz="2200" dirty="0">
                <a:solidFill>
                  <a:schemeClr val="tx2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for each cluster </a:t>
            </a:r>
            <a:r>
              <a:rPr lang="en-US" sz="2200" i="1" dirty="0">
                <a:latin typeface="Optima"/>
                <a:cs typeface="Optima"/>
              </a:rPr>
              <a:t>C </a:t>
            </a:r>
            <a:r>
              <a:rPr lang="en-US" sz="2200" dirty="0">
                <a:latin typeface="Optima"/>
                <a:cs typeface="Optima"/>
              </a:rPr>
              <a:t>in</a:t>
            </a:r>
            <a:r>
              <a:rPr lang="en-US" sz="2200" i="1" dirty="0">
                <a:latin typeface="Optima"/>
                <a:cs typeface="Optima"/>
              </a:rPr>
              <a:t> Clusters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i="1" dirty="0">
                <a:latin typeface="Optima"/>
                <a:cs typeface="Optima"/>
              </a:rPr>
              <a:t>      </a:t>
            </a:r>
            <a:r>
              <a:rPr lang="en-US" sz="2200" dirty="0">
                <a:latin typeface="Optima"/>
                <a:cs typeface="Optima"/>
              </a:rPr>
              <a:t>add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 err="1">
                <a:latin typeface="Optima"/>
                <a:cs typeface="Optima"/>
              </a:rPr>
              <a:t>C</a:t>
            </a:r>
            <a:r>
              <a:rPr lang="en-US" sz="2200" i="1" baseline="-25000" dirty="0" err="1">
                <a:latin typeface="Optima"/>
                <a:cs typeface="Optima"/>
              </a:rPr>
              <a:t>new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baseline="-25000" dirty="0">
                <a:latin typeface="Optima"/>
                <a:cs typeface="Optima"/>
              </a:rPr>
              <a:t>  </a:t>
            </a:r>
            <a:r>
              <a:rPr lang="en-US" sz="2200" dirty="0">
                <a:latin typeface="Optima"/>
                <a:cs typeface="Optima"/>
              </a:rPr>
              <a:t>to </a:t>
            </a:r>
            <a:r>
              <a:rPr lang="en-US" sz="2200" i="1" dirty="0">
                <a:latin typeface="Optima"/>
                <a:cs typeface="Optima"/>
              </a:rPr>
              <a:t>Clusters</a:t>
            </a:r>
            <a:endParaRPr lang="en-US" sz="2200" dirty="0">
              <a:latin typeface="Optima"/>
              <a:cs typeface="Optima"/>
            </a:endParaRPr>
          </a:p>
          <a:p>
            <a:r>
              <a:rPr lang="en-US" sz="2200" i="1" dirty="0">
                <a:latin typeface="Optima"/>
                <a:cs typeface="Optima"/>
              </a:rPr>
              <a:t>   </a:t>
            </a:r>
            <a:r>
              <a:rPr lang="en-US" sz="2200" dirty="0">
                <a:latin typeface="Optima"/>
                <a:cs typeface="Optima"/>
              </a:rPr>
              <a:t>assign root in</a:t>
            </a:r>
            <a:r>
              <a:rPr lang="en-US" sz="2200" i="1" dirty="0">
                <a:latin typeface="Optima"/>
                <a:cs typeface="Optima"/>
              </a:rPr>
              <a:t> T</a:t>
            </a:r>
            <a:r>
              <a:rPr lang="en-US" sz="2200" dirty="0">
                <a:latin typeface="Optima"/>
                <a:cs typeface="Optima"/>
              </a:rPr>
              <a:t> as a node with no incoming edges</a:t>
            </a:r>
          </a:p>
          <a:p>
            <a:r>
              <a:rPr lang="en-US" sz="2200" b="1" dirty="0">
                <a:latin typeface="Optima"/>
                <a:cs typeface="Optima"/>
              </a:rPr>
              <a:t>   return</a:t>
            </a:r>
            <a:r>
              <a:rPr lang="en-US" sz="2200" dirty="0">
                <a:latin typeface="Optima"/>
                <a:cs typeface="Optima"/>
              </a:rPr>
              <a:t> </a:t>
            </a:r>
            <a:r>
              <a:rPr lang="en-US" sz="2200" i="1" dirty="0">
                <a:latin typeface="Optima"/>
                <a:cs typeface="Optima"/>
              </a:rPr>
              <a:t>T</a:t>
            </a:r>
            <a:endParaRPr lang="en-US" sz="2200" dirty="0"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7EB2F5-0B30-DA4B-87E5-D7A5E5D39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643339568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763000" cy="11430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Different Distance Functions Result in Different Trees</a:t>
            </a:r>
            <a:endParaRPr lang="en-US" sz="3600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81000" y="1816894"/>
            <a:ext cx="8382000" cy="123110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500" b="1" dirty="0">
                <a:latin typeface="Optima"/>
                <a:cs typeface="Optima"/>
              </a:rPr>
              <a:t>Average distance </a:t>
            </a:r>
            <a:r>
              <a:rPr lang="en-US" sz="2500" dirty="0">
                <a:latin typeface="Optima"/>
                <a:cs typeface="Optima"/>
              </a:rPr>
              <a:t>between elements of two clusters: </a:t>
            </a:r>
          </a:p>
          <a:p>
            <a:pPr>
              <a:lnSpc>
                <a:spcPct val="50000"/>
              </a:lnSpc>
            </a:pPr>
            <a:endParaRPr lang="en-US" sz="2500" dirty="0">
              <a:latin typeface="Optima"/>
              <a:cs typeface="Optima"/>
            </a:endParaRPr>
          </a:p>
          <a:p>
            <a:pPr algn="ctr"/>
            <a:r>
              <a:rPr lang="en-US" sz="2200" i="1" dirty="0" err="1">
                <a:latin typeface="Optima"/>
                <a:cs typeface="Optima"/>
              </a:rPr>
              <a:t>D</a:t>
            </a:r>
            <a:r>
              <a:rPr lang="en-US" sz="2200" baseline="-25000" dirty="0" err="1">
                <a:latin typeface="Optima"/>
                <a:cs typeface="Optima"/>
              </a:rPr>
              <a:t>avg</a:t>
            </a:r>
            <a:r>
              <a:rPr lang="en-US" sz="2200" dirty="0">
                <a:latin typeface="Optima"/>
                <a:cs typeface="Optima"/>
              </a:rPr>
              <a:t>(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C</a:t>
            </a:r>
            <a:r>
              <a:rPr lang="en-US" sz="2200" baseline="-25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dirty="0">
                <a:latin typeface="Optima"/>
                <a:cs typeface="Optima"/>
              </a:rPr>
              <a:t>,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>
                <a:solidFill>
                  <a:schemeClr val="bg2"/>
                </a:solidFill>
                <a:latin typeface="Optima"/>
                <a:cs typeface="Optima"/>
              </a:rPr>
              <a:t>C</a:t>
            </a:r>
            <a:r>
              <a:rPr lang="en-US" sz="2200" baseline="-25000" dirty="0">
                <a:solidFill>
                  <a:schemeClr val="bg2"/>
                </a:solidFill>
                <a:latin typeface="Optima"/>
                <a:cs typeface="Optima"/>
              </a:rPr>
              <a:t>2</a:t>
            </a:r>
            <a:r>
              <a:rPr lang="en-US" sz="2200" dirty="0">
                <a:latin typeface="Optima"/>
                <a:cs typeface="Optima"/>
              </a:rPr>
              <a:t>) = (∑</a:t>
            </a:r>
            <a:r>
              <a:rPr lang="en-US" sz="2200" baseline="-25000" dirty="0">
                <a:latin typeface="Optima"/>
                <a:cs typeface="Optima"/>
              </a:rPr>
              <a:t> all points </a:t>
            </a:r>
            <a:r>
              <a:rPr lang="en-US" sz="22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i</a:t>
            </a:r>
            <a:r>
              <a:rPr lang="en-US" sz="2200" baseline="-25000" dirty="0">
                <a:latin typeface="Optima"/>
                <a:cs typeface="Optima"/>
              </a:rPr>
              <a:t> and </a:t>
            </a:r>
            <a:r>
              <a:rPr lang="en-US" sz="2200" i="1" baseline="-25000" dirty="0">
                <a:solidFill>
                  <a:srgbClr val="149B52"/>
                </a:solidFill>
                <a:latin typeface="Optima"/>
                <a:cs typeface="Optima"/>
              </a:rPr>
              <a:t>j</a:t>
            </a:r>
            <a:r>
              <a:rPr lang="en-US" sz="2200" baseline="-25000" dirty="0">
                <a:solidFill>
                  <a:srgbClr val="00B050"/>
                </a:solidFill>
                <a:latin typeface="Optima"/>
                <a:cs typeface="Optima"/>
              </a:rPr>
              <a:t> </a:t>
            </a:r>
            <a:r>
              <a:rPr lang="en-US" sz="2200" baseline="-25000" dirty="0">
                <a:latin typeface="Optima"/>
                <a:cs typeface="Optima"/>
              </a:rPr>
              <a:t>in clusters </a:t>
            </a:r>
            <a:r>
              <a:rPr lang="en-US" sz="2200" i="1" baseline="-25000" dirty="0">
                <a:solidFill>
                  <a:srgbClr val="176FC1"/>
                </a:solidFill>
                <a:latin typeface="Optima"/>
                <a:cs typeface="Optima"/>
              </a:rPr>
              <a:t>C</a:t>
            </a:r>
            <a:r>
              <a:rPr lang="en-US" sz="2200" baseline="-25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baseline="-25000" dirty="0">
                <a:latin typeface="Optima"/>
                <a:cs typeface="Optima"/>
              </a:rPr>
              <a:t> and</a:t>
            </a:r>
            <a:r>
              <a:rPr lang="en-US" sz="2200" dirty="0">
                <a:latin typeface="Optima"/>
                <a:cs typeface="Optima"/>
              </a:rPr>
              <a:t> </a:t>
            </a:r>
            <a:r>
              <a:rPr lang="en-US" sz="2200" i="1" baseline="-25000" dirty="0">
                <a:solidFill>
                  <a:srgbClr val="149B52"/>
                </a:solidFill>
                <a:latin typeface="Optima"/>
                <a:cs typeface="Optima"/>
              </a:rPr>
              <a:t>C</a:t>
            </a:r>
            <a:r>
              <a:rPr lang="en-US" sz="2200" baseline="-25000" dirty="0">
                <a:solidFill>
                  <a:srgbClr val="149B52"/>
                </a:solidFill>
                <a:latin typeface="Optima"/>
                <a:cs typeface="Optima"/>
              </a:rPr>
              <a:t>2</a:t>
            </a:r>
            <a:r>
              <a:rPr lang="en-US" sz="2200" i="1" baseline="-25000" dirty="0">
                <a:latin typeface="Optima"/>
                <a:cs typeface="Optima"/>
              </a:rPr>
              <a:t>, </a:t>
            </a:r>
            <a:r>
              <a:rPr lang="en-US" sz="2200" baseline="-25000" dirty="0">
                <a:latin typeface="Optima"/>
                <a:cs typeface="Optima"/>
              </a:rPr>
              <a:t>respectively</a:t>
            </a:r>
            <a:r>
              <a:rPr lang="en-US" sz="2200" i="1" baseline="-25000" dirty="0">
                <a:latin typeface="Optima"/>
                <a:cs typeface="Optima"/>
              </a:rPr>
              <a:t> </a:t>
            </a:r>
            <a:r>
              <a:rPr lang="en-US" sz="2200" i="1" dirty="0" err="1">
                <a:latin typeface="Optima"/>
                <a:cs typeface="Optima"/>
              </a:rPr>
              <a:t>D</a:t>
            </a:r>
            <a:r>
              <a:rPr lang="en-US" sz="22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i</a:t>
            </a:r>
            <a:r>
              <a:rPr lang="en-US" sz="2200" i="1" baseline="-25000" dirty="0" err="1">
                <a:latin typeface="Optima"/>
                <a:cs typeface="Optima"/>
              </a:rPr>
              <a:t>,</a:t>
            </a:r>
            <a:r>
              <a:rPr lang="en-US" sz="22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j</a:t>
            </a:r>
            <a:r>
              <a:rPr lang="en-US" sz="2200" dirty="0">
                <a:latin typeface="Optima"/>
                <a:cs typeface="Optima"/>
              </a:rPr>
              <a:t>)/ (|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C</a:t>
            </a:r>
            <a:r>
              <a:rPr lang="en-US" sz="2200" baseline="-25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200" dirty="0">
                <a:latin typeface="Optima"/>
                <a:cs typeface="Optima"/>
              </a:rPr>
              <a:t>|*|</a:t>
            </a:r>
            <a:r>
              <a:rPr lang="en-US" sz="2200" i="1" dirty="0">
                <a:solidFill>
                  <a:srgbClr val="149B52"/>
                </a:solidFill>
                <a:latin typeface="Optima"/>
                <a:cs typeface="Optima"/>
              </a:rPr>
              <a:t>C</a:t>
            </a:r>
            <a:r>
              <a:rPr lang="en-US" sz="2200" baseline="-25000" dirty="0">
                <a:solidFill>
                  <a:srgbClr val="149B52"/>
                </a:solidFill>
                <a:latin typeface="Optima"/>
                <a:cs typeface="Optima"/>
              </a:rPr>
              <a:t>2</a:t>
            </a:r>
            <a:r>
              <a:rPr lang="en-US" sz="2200" dirty="0">
                <a:latin typeface="Optima"/>
                <a:cs typeface="Optima"/>
              </a:rPr>
              <a:t>|)</a:t>
            </a:r>
          </a:p>
          <a:p>
            <a:pPr algn="ctr"/>
            <a:endParaRPr lang="en-US" sz="600" dirty="0">
              <a:latin typeface="Optima"/>
              <a:cs typeface="Optim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1000" y="3810000"/>
            <a:ext cx="8382000" cy="12998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600" b="1" dirty="0">
                <a:latin typeface="Optima"/>
                <a:cs typeface="Optima"/>
              </a:rPr>
              <a:t>Minimum distance </a:t>
            </a:r>
            <a:r>
              <a:rPr lang="en-US" sz="2600" dirty="0">
                <a:latin typeface="Optima"/>
                <a:cs typeface="Optima"/>
              </a:rPr>
              <a:t>between elements of two clusters: </a:t>
            </a:r>
          </a:p>
          <a:p>
            <a:pPr>
              <a:lnSpc>
                <a:spcPct val="50000"/>
              </a:lnSpc>
            </a:pPr>
            <a:endParaRPr lang="en-US" sz="2600" dirty="0">
              <a:latin typeface="Optima"/>
              <a:cs typeface="Optima"/>
            </a:endParaRPr>
          </a:p>
          <a:p>
            <a:pPr algn="ctr"/>
            <a:r>
              <a:rPr lang="en-US" sz="2600" i="1" dirty="0" err="1">
                <a:latin typeface="Optima"/>
                <a:cs typeface="Optima"/>
              </a:rPr>
              <a:t>D</a:t>
            </a:r>
            <a:r>
              <a:rPr lang="en-US" sz="2600" baseline="-25000" dirty="0" err="1">
                <a:latin typeface="Optima"/>
                <a:cs typeface="Optima"/>
              </a:rPr>
              <a:t>min</a:t>
            </a:r>
            <a:r>
              <a:rPr lang="en-US" sz="2600" dirty="0">
                <a:latin typeface="Optima"/>
                <a:cs typeface="Optima"/>
              </a:rPr>
              <a:t>(</a:t>
            </a:r>
            <a:r>
              <a:rPr lang="en-US" sz="2600" i="1" dirty="0">
                <a:solidFill>
                  <a:schemeClr val="accent1"/>
                </a:solidFill>
                <a:latin typeface="Optima"/>
                <a:cs typeface="Optima"/>
              </a:rPr>
              <a:t>C</a:t>
            </a:r>
            <a:r>
              <a:rPr lang="en-US" sz="2600" baseline="-25000" dirty="0">
                <a:solidFill>
                  <a:schemeClr val="accent1"/>
                </a:solidFill>
                <a:latin typeface="Optima"/>
                <a:cs typeface="Optima"/>
              </a:rPr>
              <a:t>1</a:t>
            </a:r>
            <a:r>
              <a:rPr lang="en-US" sz="2600" dirty="0">
                <a:latin typeface="Optima"/>
                <a:cs typeface="Optima"/>
              </a:rPr>
              <a:t>,</a:t>
            </a:r>
            <a:r>
              <a:rPr lang="en-US" sz="2600" i="1" dirty="0">
                <a:latin typeface="Optima"/>
                <a:cs typeface="Optima"/>
              </a:rPr>
              <a:t> </a:t>
            </a:r>
            <a:r>
              <a:rPr lang="en-US" sz="2600" i="1" dirty="0">
                <a:solidFill>
                  <a:srgbClr val="149B52"/>
                </a:solidFill>
                <a:latin typeface="Optima"/>
                <a:cs typeface="Optima"/>
              </a:rPr>
              <a:t>C</a:t>
            </a:r>
            <a:r>
              <a:rPr lang="en-US" sz="2600" baseline="-25000" dirty="0">
                <a:solidFill>
                  <a:srgbClr val="149B52"/>
                </a:solidFill>
                <a:latin typeface="Optima"/>
                <a:cs typeface="Optima"/>
              </a:rPr>
              <a:t>2</a:t>
            </a:r>
            <a:r>
              <a:rPr lang="en-US" sz="2600" dirty="0">
                <a:latin typeface="Optima"/>
                <a:cs typeface="Optima"/>
              </a:rPr>
              <a:t>) = min</a:t>
            </a:r>
            <a:r>
              <a:rPr lang="en-US" sz="2600" i="1" dirty="0">
                <a:latin typeface="Optima"/>
                <a:cs typeface="Optima"/>
              </a:rPr>
              <a:t> </a:t>
            </a:r>
            <a:r>
              <a:rPr lang="en-US" sz="2600" baseline="-25000" dirty="0">
                <a:latin typeface="Optima"/>
                <a:cs typeface="Optima"/>
              </a:rPr>
              <a:t>all points</a:t>
            </a:r>
            <a:r>
              <a:rPr lang="en-US" sz="2600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6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i</a:t>
            </a:r>
            <a:r>
              <a:rPr lang="en-US" sz="2600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600" baseline="-25000" dirty="0">
                <a:latin typeface="Optima"/>
                <a:cs typeface="Optima"/>
              </a:rPr>
              <a:t>and </a:t>
            </a:r>
            <a:r>
              <a:rPr lang="en-US" sz="2600" i="1" baseline="-25000" dirty="0">
                <a:solidFill>
                  <a:srgbClr val="149B52"/>
                </a:solidFill>
                <a:latin typeface="Optima"/>
                <a:cs typeface="Optima"/>
              </a:rPr>
              <a:t>j</a:t>
            </a:r>
            <a:r>
              <a:rPr lang="en-US" sz="2600" baseline="-250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600" baseline="-25000" dirty="0">
                <a:latin typeface="Optima"/>
                <a:cs typeface="Optima"/>
              </a:rPr>
              <a:t>in clusters </a:t>
            </a:r>
            <a:r>
              <a:rPr lang="en-US" sz="2600" i="1" baseline="-25000" dirty="0">
                <a:solidFill>
                  <a:srgbClr val="176FC1"/>
                </a:solidFill>
                <a:latin typeface="Optima"/>
                <a:cs typeface="Optima"/>
              </a:rPr>
              <a:t>C</a:t>
            </a:r>
            <a:r>
              <a:rPr lang="en-US" sz="2600" baseline="-25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600" baseline="-25000" dirty="0">
                <a:latin typeface="Optima"/>
                <a:cs typeface="Optima"/>
              </a:rPr>
              <a:t> and</a:t>
            </a:r>
            <a:r>
              <a:rPr lang="en-US" sz="2600" dirty="0">
                <a:latin typeface="Optima"/>
                <a:cs typeface="Optima"/>
              </a:rPr>
              <a:t> </a:t>
            </a:r>
            <a:r>
              <a:rPr lang="en-US" sz="2600" i="1" baseline="-25000" dirty="0">
                <a:solidFill>
                  <a:schemeClr val="bg2"/>
                </a:solidFill>
                <a:latin typeface="Optima"/>
                <a:cs typeface="Optima"/>
              </a:rPr>
              <a:t>C</a:t>
            </a:r>
            <a:r>
              <a:rPr lang="en-US" sz="2600" baseline="-25000" dirty="0">
                <a:solidFill>
                  <a:schemeClr val="bg2"/>
                </a:solidFill>
                <a:latin typeface="Optima"/>
                <a:cs typeface="Optima"/>
              </a:rPr>
              <a:t>2</a:t>
            </a:r>
            <a:r>
              <a:rPr lang="en-US" sz="2600" i="1" baseline="-25000" dirty="0">
                <a:latin typeface="Optima"/>
                <a:cs typeface="Optima"/>
              </a:rPr>
              <a:t>, </a:t>
            </a:r>
            <a:r>
              <a:rPr lang="en-US" sz="2600" baseline="-25000" dirty="0">
                <a:latin typeface="Optima"/>
                <a:cs typeface="Optima"/>
              </a:rPr>
              <a:t>respectively</a:t>
            </a:r>
            <a:r>
              <a:rPr lang="en-US" sz="2600" i="1" baseline="-25000" dirty="0">
                <a:latin typeface="Optima"/>
                <a:cs typeface="Optima"/>
              </a:rPr>
              <a:t> </a:t>
            </a:r>
            <a:r>
              <a:rPr lang="en-US" sz="2600" i="1" dirty="0" err="1">
                <a:latin typeface="Optima"/>
                <a:cs typeface="Optima"/>
              </a:rPr>
              <a:t>D</a:t>
            </a:r>
            <a:r>
              <a:rPr lang="en-US" sz="26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i,</a:t>
            </a:r>
            <a:r>
              <a:rPr lang="en-US" sz="26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j</a:t>
            </a:r>
            <a:r>
              <a:rPr lang="en-US" sz="2600" i="1" baseline="-25000" dirty="0">
                <a:latin typeface="Optima"/>
                <a:cs typeface="Optima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US" sz="600" i="1" baseline="-25000" dirty="0">
              <a:latin typeface="Optima"/>
              <a:cs typeface="Optima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BA2AF-0BC8-9547-A609-315711CE7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0620376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Clusters Constructed by </a:t>
            </a:r>
            <a:r>
              <a:rPr lang="en-US" sz="3600" b="1" dirty="0" err="1"/>
              <a:t>HierarchicalClustering</a:t>
            </a:r>
            <a:endParaRPr lang="en-US" sz="3600" b="1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544681" y="1347480"/>
            <a:ext cx="8073891" cy="5243783"/>
            <a:chOff x="79509" y="756075"/>
            <a:chExt cx="8814797" cy="5724982"/>
          </a:xfrm>
        </p:grpSpPr>
        <p:pic>
          <p:nvPicPr>
            <p:cNvPr id="7" name="Picture 6" descr="hcluster6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30"/>
            <a:stretch/>
          </p:blipFill>
          <p:spPr>
            <a:xfrm>
              <a:off x="6288606" y="4176681"/>
              <a:ext cx="2599676" cy="2276856"/>
            </a:xfrm>
            <a:prstGeom prst="rect">
              <a:avLst/>
            </a:prstGeom>
          </p:spPr>
        </p:pic>
        <p:pic>
          <p:nvPicPr>
            <p:cNvPr id="8" name="Picture 7" descr="hcluster5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35"/>
            <a:stretch/>
          </p:blipFill>
          <p:spPr>
            <a:xfrm>
              <a:off x="3319893" y="4176681"/>
              <a:ext cx="2599199" cy="2276856"/>
            </a:xfrm>
            <a:prstGeom prst="rect">
              <a:avLst/>
            </a:prstGeom>
          </p:spPr>
        </p:pic>
        <p:pic>
          <p:nvPicPr>
            <p:cNvPr id="9" name="Picture 8" descr="hcluster4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9" r="-1"/>
            <a:stretch/>
          </p:blipFill>
          <p:spPr>
            <a:xfrm>
              <a:off x="330764" y="4176681"/>
              <a:ext cx="2607698" cy="2276856"/>
            </a:xfrm>
            <a:prstGeom prst="rect">
              <a:avLst/>
            </a:prstGeom>
          </p:spPr>
        </p:pic>
        <p:pic>
          <p:nvPicPr>
            <p:cNvPr id="10" name="Picture 9" descr="hcluster3.pdf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23"/>
            <a:stretch/>
          </p:blipFill>
          <p:spPr>
            <a:xfrm>
              <a:off x="6288606" y="1216902"/>
              <a:ext cx="2605700" cy="2276856"/>
            </a:xfrm>
            <a:prstGeom prst="rect">
              <a:avLst/>
            </a:prstGeom>
          </p:spPr>
        </p:pic>
        <p:pic>
          <p:nvPicPr>
            <p:cNvPr id="11" name="Picture 10" descr="hcluster2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6"/>
            <a:stretch/>
          </p:blipFill>
          <p:spPr>
            <a:xfrm>
              <a:off x="3319894" y="1218131"/>
              <a:ext cx="2617102" cy="2276856"/>
            </a:xfrm>
            <a:prstGeom prst="rect">
              <a:avLst/>
            </a:prstGeom>
          </p:spPr>
        </p:pic>
        <p:pic>
          <p:nvPicPr>
            <p:cNvPr id="12" name="Picture 11" descr="hcluster1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91"/>
            <a:stretch/>
          </p:blipFill>
          <p:spPr>
            <a:xfrm>
              <a:off x="330762" y="1216902"/>
              <a:ext cx="2605499" cy="227685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960984" y="756075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1</a:t>
              </a:r>
              <a:endParaRPr lang="en-US" sz="2200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60984" y="3705283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4</a:t>
              </a:r>
              <a:endParaRPr lang="en-US" sz="2200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44778" y="3705283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5</a:t>
              </a:r>
              <a:endParaRPr lang="en-US" sz="22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901762" y="3705283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6</a:t>
              </a:r>
              <a:endParaRPr lang="en-US" sz="22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6901762" y="756075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3</a:t>
              </a:r>
              <a:endParaRPr lang="en-US" sz="22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44778" y="756075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2</a:t>
              </a:r>
              <a:endParaRPr lang="en-US" sz="2200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79509" y="1149872"/>
              <a:ext cx="351378" cy="2362161"/>
              <a:chOff x="92919" y="1159461"/>
              <a:chExt cx="351378" cy="2362161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3066449" y="1149872"/>
              <a:ext cx="351378" cy="2362161"/>
              <a:chOff x="92919" y="1159461"/>
              <a:chExt cx="351378" cy="2362161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6035621" y="1149872"/>
              <a:ext cx="351378" cy="2362161"/>
              <a:chOff x="92919" y="1159461"/>
              <a:chExt cx="351378" cy="2362161"/>
            </a:xfrm>
          </p:grpSpPr>
          <p:sp>
            <p:nvSpPr>
              <p:cNvPr id="32" name="TextBox 31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6035621" y="4118896"/>
              <a:ext cx="351378" cy="2362161"/>
              <a:chOff x="92919" y="1159461"/>
              <a:chExt cx="351378" cy="2362161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3066449" y="4118896"/>
              <a:ext cx="351378" cy="2362161"/>
              <a:chOff x="92919" y="1159461"/>
              <a:chExt cx="351378" cy="2362161"/>
            </a:xfrm>
          </p:grpSpPr>
          <p:sp>
            <p:nvSpPr>
              <p:cNvPr id="44" name="TextBox 43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9509" y="4118896"/>
              <a:ext cx="351378" cy="2362161"/>
              <a:chOff x="92919" y="1159461"/>
              <a:chExt cx="351378" cy="2362161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52E59C-BB41-4541-B759-ED9113E4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012971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457200" y="1095910"/>
            <a:ext cx="5181600" cy="255454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dirty="0"/>
              <a:t>Gene Expression Matrix  </a:t>
            </a:r>
          </a:p>
        </p:txBody>
      </p:sp>
      <p:sp>
        <p:nvSpPr>
          <p:cNvPr id="9" name="Rectangle 8"/>
          <p:cNvSpPr/>
          <p:nvPr/>
        </p:nvSpPr>
        <p:spPr>
          <a:xfrm>
            <a:off x="872066" y="5233518"/>
            <a:ext cx="7586134" cy="1292662"/>
          </a:xfrm>
          <a:prstGeom prst="rect">
            <a:avLst/>
          </a:prstGeom>
          <a:solidFill>
            <a:srgbClr val="D9D9D9"/>
          </a:solidFill>
          <a:ln>
            <a:solidFill>
              <a:srgbClr val="26262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600" b="1" dirty="0">
                <a:latin typeface="Optima"/>
                <a:cs typeface="Optima"/>
              </a:rPr>
              <a:t>Goal: </a:t>
            </a:r>
            <a:r>
              <a:rPr lang="en-US" sz="2600" dirty="0">
                <a:latin typeface="Optima"/>
                <a:cs typeface="Optima"/>
              </a:rPr>
              <a:t>partition all yeast genes into clusters so that: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Optima"/>
                <a:cs typeface="Optima"/>
              </a:rPr>
              <a:t>genes in the </a:t>
            </a:r>
            <a:r>
              <a:rPr lang="en-US" sz="2600" i="1" dirty="0">
                <a:latin typeface="Optima"/>
                <a:cs typeface="Optima"/>
              </a:rPr>
              <a:t>same</a:t>
            </a:r>
            <a:r>
              <a:rPr lang="en-US" sz="2600" dirty="0">
                <a:latin typeface="Optima"/>
                <a:cs typeface="Optima"/>
              </a:rPr>
              <a:t> cluster have similar behavior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Optima"/>
                <a:cs typeface="Optima"/>
              </a:rPr>
              <a:t>genes in </a:t>
            </a:r>
            <a:r>
              <a:rPr lang="en-US" sz="2600" i="1" dirty="0">
                <a:latin typeface="Optima"/>
                <a:cs typeface="Optima"/>
              </a:rPr>
              <a:t>different</a:t>
            </a:r>
            <a:r>
              <a:rPr lang="en-US" sz="2600" dirty="0">
                <a:latin typeface="Optima"/>
                <a:cs typeface="Optima"/>
              </a:rPr>
              <a:t> clusters have different behavior</a:t>
            </a:r>
          </a:p>
        </p:txBody>
      </p:sp>
      <p:sp>
        <p:nvSpPr>
          <p:cNvPr id="6" name="Rectangle 5"/>
          <p:cNvSpPr/>
          <p:nvPr/>
        </p:nvSpPr>
        <p:spPr>
          <a:xfrm>
            <a:off x="5777516" y="1110753"/>
            <a:ext cx="3191932" cy="2492990"/>
          </a:xfrm>
          <a:prstGeom prst="rect">
            <a:avLst/>
          </a:prstGeom>
          <a:solidFill>
            <a:srgbClr val="D9D9D9"/>
          </a:solidFill>
          <a:ln>
            <a:solidFill>
              <a:srgbClr val="26262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600" dirty="0">
                <a:latin typeface="Optima"/>
                <a:cs typeface="Optima"/>
              </a:rPr>
              <a:t>1997: Joseph </a:t>
            </a:r>
            <a:r>
              <a:rPr lang="en-US" sz="2600" dirty="0" err="1">
                <a:latin typeface="Optima"/>
                <a:cs typeface="Optima"/>
              </a:rPr>
              <a:t>deRisi</a:t>
            </a:r>
            <a:r>
              <a:rPr lang="en-US" sz="2600" dirty="0">
                <a:latin typeface="Optima"/>
                <a:cs typeface="Optima"/>
              </a:rPr>
              <a:t> measured expression of 6,400 yeast genes at 7 checkpoints before and after the </a:t>
            </a:r>
            <a:r>
              <a:rPr lang="en-US" sz="2600" dirty="0" err="1">
                <a:latin typeface="Optima"/>
                <a:cs typeface="Optima"/>
              </a:rPr>
              <a:t>diauxic</a:t>
            </a:r>
            <a:r>
              <a:rPr lang="en-US" sz="2600" dirty="0">
                <a:latin typeface="Optima"/>
                <a:cs typeface="Optima"/>
              </a:rPr>
              <a:t> shift.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1278"/>
          <a:stretch/>
        </p:blipFill>
        <p:spPr>
          <a:xfrm>
            <a:off x="533400" y="1143000"/>
            <a:ext cx="4984312" cy="24384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971800" y="3980770"/>
            <a:ext cx="3352800" cy="892552"/>
          </a:xfrm>
          <a:prstGeom prst="rect">
            <a:avLst/>
          </a:prstGeom>
          <a:solidFill>
            <a:srgbClr val="D9D9D9"/>
          </a:solidFill>
          <a:ln>
            <a:solidFill>
              <a:srgbClr val="26262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600" b="1" dirty="0">
                <a:latin typeface="Optima"/>
                <a:cs typeface="Optima"/>
              </a:rPr>
              <a:t>6,400 x 7 gene expression matrix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42494-ABBB-604C-9A6F-F599AAD06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56062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Clusters Constructed by </a:t>
            </a:r>
            <a:r>
              <a:rPr lang="en-US" sz="3600" b="1" dirty="0" err="1"/>
              <a:t>HierarchicalClustering</a:t>
            </a:r>
            <a:endParaRPr lang="en-US" sz="3600" b="1" i="1" dirty="0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544681" y="1347480"/>
            <a:ext cx="8073891" cy="5243783"/>
            <a:chOff x="79509" y="756075"/>
            <a:chExt cx="8814797" cy="5724982"/>
          </a:xfrm>
        </p:grpSpPr>
        <p:pic>
          <p:nvPicPr>
            <p:cNvPr id="7" name="Picture 6" descr="hcluster6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30"/>
            <a:stretch/>
          </p:blipFill>
          <p:spPr>
            <a:xfrm>
              <a:off x="6288606" y="4176681"/>
              <a:ext cx="2599676" cy="2276856"/>
            </a:xfrm>
            <a:prstGeom prst="rect">
              <a:avLst/>
            </a:prstGeom>
          </p:spPr>
        </p:pic>
        <p:pic>
          <p:nvPicPr>
            <p:cNvPr id="8" name="Picture 7" descr="hcluster5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35"/>
            <a:stretch/>
          </p:blipFill>
          <p:spPr>
            <a:xfrm>
              <a:off x="3319893" y="4176681"/>
              <a:ext cx="2599199" cy="2276856"/>
            </a:xfrm>
            <a:prstGeom prst="rect">
              <a:avLst/>
            </a:prstGeom>
          </p:spPr>
        </p:pic>
        <p:pic>
          <p:nvPicPr>
            <p:cNvPr id="9" name="Picture 8" descr="hcluster4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9" r="-1"/>
            <a:stretch/>
          </p:blipFill>
          <p:spPr>
            <a:xfrm>
              <a:off x="330764" y="4176681"/>
              <a:ext cx="2607698" cy="2276856"/>
            </a:xfrm>
            <a:prstGeom prst="rect">
              <a:avLst/>
            </a:prstGeom>
          </p:spPr>
        </p:pic>
        <p:pic>
          <p:nvPicPr>
            <p:cNvPr id="10" name="Picture 9" descr="hcluster3.pdf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23"/>
            <a:stretch/>
          </p:blipFill>
          <p:spPr>
            <a:xfrm>
              <a:off x="6288606" y="1216902"/>
              <a:ext cx="2605700" cy="2276856"/>
            </a:xfrm>
            <a:prstGeom prst="rect">
              <a:avLst/>
            </a:prstGeom>
          </p:spPr>
        </p:pic>
        <p:pic>
          <p:nvPicPr>
            <p:cNvPr id="11" name="Picture 10" descr="hcluster2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6"/>
            <a:stretch/>
          </p:blipFill>
          <p:spPr>
            <a:xfrm>
              <a:off x="3319894" y="1218131"/>
              <a:ext cx="2617102" cy="2276856"/>
            </a:xfrm>
            <a:prstGeom prst="rect">
              <a:avLst/>
            </a:prstGeom>
          </p:spPr>
        </p:pic>
        <p:pic>
          <p:nvPicPr>
            <p:cNvPr id="12" name="Picture 11" descr="hcluster1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91"/>
            <a:stretch/>
          </p:blipFill>
          <p:spPr>
            <a:xfrm>
              <a:off x="330762" y="1216902"/>
              <a:ext cx="2605499" cy="227685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960984" y="756075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1</a:t>
              </a:r>
              <a:endParaRPr lang="en-US" sz="2200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60984" y="3705283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4</a:t>
              </a:r>
              <a:endParaRPr lang="en-US" sz="2200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44778" y="3705283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5</a:t>
              </a:r>
              <a:endParaRPr lang="en-US" sz="22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901762" y="3705283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6</a:t>
              </a:r>
              <a:endParaRPr lang="en-US" sz="22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6901762" y="756075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3</a:t>
              </a:r>
              <a:endParaRPr lang="en-US" sz="22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44778" y="756075"/>
              <a:ext cx="1382854" cy="4704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2</a:t>
              </a:r>
              <a:endParaRPr lang="en-US" sz="2200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79509" y="1149872"/>
              <a:ext cx="351378" cy="2362161"/>
              <a:chOff x="92919" y="1159461"/>
              <a:chExt cx="351378" cy="2362161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3066449" y="1149872"/>
              <a:ext cx="351378" cy="2362161"/>
              <a:chOff x="92919" y="1159461"/>
              <a:chExt cx="351378" cy="2362161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6035621" y="1149872"/>
              <a:ext cx="351378" cy="2362161"/>
              <a:chOff x="92919" y="1159461"/>
              <a:chExt cx="351378" cy="2362161"/>
            </a:xfrm>
          </p:grpSpPr>
          <p:sp>
            <p:nvSpPr>
              <p:cNvPr id="32" name="TextBox 31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6035621" y="4118896"/>
              <a:ext cx="351378" cy="2362161"/>
              <a:chOff x="92919" y="1159461"/>
              <a:chExt cx="351378" cy="2362161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3066449" y="4118896"/>
              <a:ext cx="351378" cy="2362161"/>
              <a:chOff x="92919" y="1159461"/>
              <a:chExt cx="351378" cy="2362161"/>
            </a:xfrm>
          </p:grpSpPr>
          <p:sp>
            <p:nvSpPr>
              <p:cNvPr id="44" name="TextBox 43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9509" y="4118896"/>
              <a:ext cx="351378" cy="2362161"/>
              <a:chOff x="92919" y="1159461"/>
              <a:chExt cx="351378" cy="2362161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</p:grpSp>
      <p:sp>
        <p:nvSpPr>
          <p:cNvPr id="56" name="Rectangle 55"/>
          <p:cNvSpPr/>
          <p:nvPr/>
        </p:nvSpPr>
        <p:spPr>
          <a:xfrm>
            <a:off x="853440" y="1794381"/>
            <a:ext cx="2270760" cy="2043051"/>
          </a:xfrm>
          <a:prstGeom prst="rect">
            <a:avLst/>
          </a:prstGeom>
          <a:noFill/>
          <a:ln w="28575" cmpd="sng">
            <a:solidFill>
              <a:srgbClr val="ED1C2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5" name="Content Placeholder 2"/>
          <p:cNvSpPr>
            <a:spLocks noGrp="1"/>
          </p:cNvSpPr>
          <p:nvPr>
            <p:ph idx="1"/>
          </p:nvPr>
        </p:nvSpPr>
        <p:spPr>
          <a:xfrm>
            <a:off x="914400" y="3090180"/>
            <a:ext cx="2133600" cy="685800"/>
          </a:xfr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/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Surge in expression at final checkpoint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44814F-9FA1-024D-97CE-7CE0214F7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26117043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7C7DDE-1A98-3B3B-3069-4A40C0B41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18650-B627-E9CC-13F2-368243906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76200"/>
            <a:ext cx="8991600" cy="1066800"/>
          </a:xfrm>
        </p:spPr>
        <p:txBody>
          <a:bodyPr>
            <a:normAutofit/>
          </a:bodyPr>
          <a:lstStyle/>
          <a:p>
            <a:r>
              <a:rPr lang="en-US" dirty="0"/>
              <a:t>Clustering Yeast Genes 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7575EA45-C82D-E9B6-E3BA-9A3768092E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B7CF196D-2D51-1F56-8981-E47BB74196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7824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8" name="Picture 57" descr="kmeanscluster6.pdf">
            <a:extLst>
              <a:ext uri="{FF2B5EF4-FFF2-40B4-BE49-F238E27FC236}">
                <a16:creationId xmlns:a16="http://schemas.microsoft.com/office/drawing/2014/main" id="{113370CD-EF85-D7F3-FBF2-B0C83FC9E6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8"/>
          <a:stretch/>
        </p:blipFill>
        <p:spPr>
          <a:xfrm>
            <a:off x="6295768" y="4456493"/>
            <a:ext cx="2598538" cy="2276856"/>
          </a:xfrm>
          <a:prstGeom prst="rect">
            <a:avLst/>
          </a:prstGeom>
        </p:spPr>
      </p:pic>
      <p:pic>
        <p:nvPicPr>
          <p:cNvPr id="59" name="Picture 58" descr="kmeanscluster5.pdf">
            <a:extLst>
              <a:ext uri="{FF2B5EF4-FFF2-40B4-BE49-F238E27FC236}">
                <a16:creationId xmlns:a16="http://schemas.microsoft.com/office/drawing/2014/main" id="{46D894B8-B406-AF29-559A-2380844BA3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6" r="-1"/>
          <a:stretch/>
        </p:blipFill>
        <p:spPr>
          <a:xfrm>
            <a:off x="3283250" y="4456493"/>
            <a:ext cx="2609550" cy="2276856"/>
          </a:xfrm>
          <a:prstGeom prst="rect">
            <a:avLst/>
          </a:prstGeom>
        </p:spPr>
      </p:pic>
      <p:pic>
        <p:nvPicPr>
          <p:cNvPr id="60" name="Picture 59" descr="kmeanscluster4.pdf">
            <a:extLst>
              <a:ext uri="{FF2B5EF4-FFF2-40B4-BE49-F238E27FC236}">
                <a16:creationId xmlns:a16="http://schemas.microsoft.com/office/drawing/2014/main" id="{259DF654-74EF-CD17-F230-BE1649B95B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9"/>
          <a:stretch/>
        </p:blipFill>
        <p:spPr>
          <a:xfrm>
            <a:off x="332900" y="4456493"/>
            <a:ext cx="2603363" cy="2276856"/>
          </a:xfrm>
          <a:prstGeom prst="rect">
            <a:avLst/>
          </a:prstGeom>
        </p:spPr>
      </p:pic>
      <p:pic>
        <p:nvPicPr>
          <p:cNvPr id="61" name="Picture 60" descr="kmeanscluster3.pdf">
            <a:extLst>
              <a:ext uri="{FF2B5EF4-FFF2-40B4-BE49-F238E27FC236}">
                <a16:creationId xmlns:a16="http://schemas.microsoft.com/office/drawing/2014/main" id="{B76E0BB9-9AC3-F75F-3DC2-6C8BA7D9EC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8"/>
          <a:stretch/>
        </p:blipFill>
        <p:spPr>
          <a:xfrm>
            <a:off x="6295768" y="1496714"/>
            <a:ext cx="2598538" cy="2276856"/>
          </a:xfrm>
          <a:prstGeom prst="rect">
            <a:avLst/>
          </a:prstGeom>
        </p:spPr>
      </p:pic>
      <p:pic>
        <p:nvPicPr>
          <p:cNvPr id="62" name="Picture 61" descr="kmeanscluster2.pdf">
            <a:extLst>
              <a:ext uri="{FF2B5EF4-FFF2-40B4-BE49-F238E27FC236}">
                <a16:creationId xmlns:a16="http://schemas.microsoft.com/office/drawing/2014/main" id="{81F7815B-AAA4-86DD-DB27-608BD9C0B2F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"/>
          <a:stretch/>
        </p:blipFill>
        <p:spPr>
          <a:xfrm>
            <a:off x="3317707" y="1496714"/>
            <a:ext cx="2613266" cy="2276856"/>
          </a:xfrm>
          <a:prstGeom prst="rect">
            <a:avLst/>
          </a:prstGeom>
        </p:spPr>
      </p:pic>
      <p:pic>
        <p:nvPicPr>
          <p:cNvPr id="63" name="Picture 62" descr="kmeanscluster1.pdf">
            <a:extLst>
              <a:ext uri="{FF2B5EF4-FFF2-40B4-BE49-F238E27FC236}">
                <a16:creationId xmlns:a16="http://schemas.microsoft.com/office/drawing/2014/main" id="{3332D7EC-CC3B-22BB-6FBA-CA1F29D5228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9"/>
          <a:stretch/>
        </p:blipFill>
        <p:spPr>
          <a:xfrm>
            <a:off x="332900" y="1496714"/>
            <a:ext cx="2595155" cy="2276856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C24CF113-F50E-0FA9-CA17-E4CDB45BE896}"/>
              </a:ext>
            </a:extLst>
          </p:cNvPr>
          <p:cNvSpPr/>
          <p:nvPr/>
        </p:nvSpPr>
        <p:spPr>
          <a:xfrm>
            <a:off x="1019101" y="1035887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1</a:t>
            </a:r>
            <a:endParaRPr lang="en-US" sz="22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D1C1F49-A016-6905-14B9-C894F4784921}"/>
              </a:ext>
            </a:extLst>
          </p:cNvPr>
          <p:cNvSpPr/>
          <p:nvPr/>
        </p:nvSpPr>
        <p:spPr>
          <a:xfrm>
            <a:off x="1019101" y="3985095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4</a:t>
            </a:r>
            <a:endParaRPr lang="en-US" sz="22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2A91CC2-1C4C-B47E-E156-94D35E00D4EB}"/>
              </a:ext>
            </a:extLst>
          </p:cNvPr>
          <p:cNvSpPr/>
          <p:nvPr/>
        </p:nvSpPr>
        <p:spPr>
          <a:xfrm>
            <a:off x="4002895" y="3985095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5</a:t>
            </a:r>
            <a:endParaRPr lang="en-US" sz="22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B13AF0C-3E7B-47C7-F0E1-45A892353E33}"/>
              </a:ext>
            </a:extLst>
          </p:cNvPr>
          <p:cNvSpPr/>
          <p:nvPr/>
        </p:nvSpPr>
        <p:spPr>
          <a:xfrm>
            <a:off x="6959878" y="3985095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6</a:t>
            </a:r>
            <a:endParaRPr lang="en-US" sz="2200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C8E57A8-F064-A99B-2A68-2AEBD072611B}"/>
              </a:ext>
            </a:extLst>
          </p:cNvPr>
          <p:cNvSpPr/>
          <p:nvPr/>
        </p:nvSpPr>
        <p:spPr>
          <a:xfrm>
            <a:off x="6959878" y="1035887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3</a:t>
            </a:r>
            <a:endParaRPr lang="en-US" sz="2200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EFE0598-A040-9AA1-B487-42CF1AA6CE59}"/>
              </a:ext>
            </a:extLst>
          </p:cNvPr>
          <p:cNvSpPr/>
          <p:nvPr/>
        </p:nvSpPr>
        <p:spPr>
          <a:xfrm>
            <a:off x="4002895" y="1035887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2</a:t>
            </a:r>
            <a:endParaRPr lang="en-US" sz="2200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2811C3C-D996-5A61-D800-88E293930780}"/>
              </a:ext>
            </a:extLst>
          </p:cNvPr>
          <p:cNvGrpSpPr/>
          <p:nvPr/>
        </p:nvGrpSpPr>
        <p:grpSpPr>
          <a:xfrm>
            <a:off x="79509" y="1429684"/>
            <a:ext cx="351378" cy="2362161"/>
            <a:chOff x="92919" y="1159461"/>
            <a:chExt cx="351378" cy="2362161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CA130CB-EB09-03B1-304C-C0EE558F11DB}"/>
                </a:ext>
              </a:extLst>
            </p:cNvPr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5954A24-30C6-0B14-9E2D-99F5AF6F6542}"/>
                </a:ext>
              </a:extLst>
            </p:cNvPr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ADA9647-8A45-CDF8-07D0-105143A6B6DB}"/>
                </a:ext>
              </a:extLst>
            </p:cNvPr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4018FB26-431D-28F6-7E64-E11EFFD42AA4}"/>
                </a:ext>
              </a:extLst>
            </p:cNvPr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5675A5CC-8E95-243D-64A9-A8CC6901009B}"/>
                </a:ext>
              </a:extLst>
            </p:cNvPr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ED57AB28-0597-0A23-088F-8DE3DD90F429}"/>
              </a:ext>
            </a:extLst>
          </p:cNvPr>
          <p:cNvGrpSpPr/>
          <p:nvPr/>
        </p:nvGrpSpPr>
        <p:grpSpPr>
          <a:xfrm>
            <a:off x="3066449" y="1429684"/>
            <a:ext cx="351378" cy="2362161"/>
            <a:chOff x="92919" y="1159461"/>
            <a:chExt cx="351378" cy="2362161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8644387-76D7-CC51-6DC0-F627578800A9}"/>
                </a:ext>
              </a:extLst>
            </p:cNvPr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58C619B-1ED3-528C-A1DD-11941277E7DA}"/>
                </a:ext>
              </a:extLst>
            </p:cNvPr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B8CCC3A1-9F4F-0884-E2F3-D00E7F5F60BE}"/>
                </a:ext>
              </a:extLst>
            </p:cNvPr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2C74E38B-0E4E-90D1-39B0-11DA41C17282}"/>
                </a:ext>
              </a:extLst>
            </p:cNvPr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1CAF5B37-BB25-22DB-F02C-84B4093A3F4C}"/>
                </a:ext>
              </a:extLst>
            </p:cNvPr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0C32098-5F66-4780-4398-A37C806BED2C}"/>
              </a:ext>
            </a:extLst>
          </p:cNvPr>
          <p:cNvGrpSpPr/>
          <p:nvPr/>
        </p:nvGrpSpPr>
        <p:grpSpPr>
          <a:xfrm>
            <a:off x="6035621" y="1429684"/>
            <a:ext cx="351378" cy="2362161"/>
            <a:chOff x="92919" y="1159461"/>
            <a:chExt cx="351378" cy="2362161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C048803-A2CA-24B7-4868-A5E039255253}"/>
                </a:ext>
              </a:extLst>
            </p:cNvPr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016CEC4D-3328-4324-9B81-D69AF470BA2E}"/>
                </a:ext>
              </a:extLst>
            </p:cNvPr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F878D66-1745-1081-C573-987C432F3940}"/>
                </a:ext>
              </a:extLst>
            </p:cNvPr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167C6CC-462A-07DD-945D-DE177A58D8E1}"/>
                </a:ext>
              </a:extLst>
            </p:cNvPr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63E0A9F-D6DF-F0BC-DF1E-3A8342BA46B5}"/>
                </a:ext>
              </a:extLst>
            </p:cNvPr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E1F94AD6-84EE-B551-80EB-4A91BDCEB526}"/>
              </a:ext>
            </a:extLst>
          </p:cNvPr>
          <p:cNvGrpSpPr/>
          <p:nvPr/>
        </p:nvGrpSpPr>
        <p:grpSpPr>
          <a:xfrm>
            <a:off x="6035621" y="4398708"/>
            <a:ext cx="351378" cy="2362161"/>
            <a:chOff x="92919" y="1159461"/>
            <a:chExt cx="351378" cy="2362161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04D48CCB-B676-D1D8-2105-35C2ADE30FA7}"/>
                </a:ext>
              </a:extLst>
            </p:cNvPr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F4443884-8390-B739-83DB-7AC81C11FF66}"/>
                </a:ext>
              </a:extLst>
            </p:cNvPr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F9BB0D1-1672-1D28-575B-8BEF24D161E3}"/>
                </a:ext>
              </a:extLst>
            </p:cNvPr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42638D1-8095-EB2F-D078-360D2026871D}"/>
                </a:ext>
              </a:extLst>
            </p:cNvPr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0B853345-0E9E-B521-34D5-1C7230EFFC48}"/>
                </a:ext>
              </a:extLst>
            </p:cNvPr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ECC22C9-B2EB-38E3-550E-A263A420E3B7}"/>
              </a:ext>
            </a:extLst>
          </p:cNvPr>
          <p:cNvGrpSpPr/>
          <p:nvPr/>
        </p:nvGrpSpPr>
        <p:grpSpPr>
          <a:xfrm>
            <a:off x="3066449" y="4398708"/>
            <a:ext cx="351378" cy="2362161"/>
            <a:chOff x="92919" y="1159461"/>
            <a:chExt cx="351378" cy="2362161"/>
          </a:xfrm>
        </p:grpSpPr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ECBBF3E-762B-4B82-A4E2-2C9C98753EDA}"/>
                </a:ext>
              </a:extLst>
            </p:cNvPr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7E27408C-6033-7D57-2CC7-9BEEB397B4F2}"/>
                </a:ext>
              </a:extLst>
            </p:cNvPr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DC8D87DE-6156-92C8-F4BE-F0D6487FD086}"/>
                </a:ext>
              </a:extLst>
            </p:cNvPr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46C1BBCD-B2B7-4443-3ADF-3E8B81626340}"/>
                </a:ext>
              </a:extLst>
            </p:cNvPr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9DF98F1C-BD58-227E-3833-360C1F8A521B}"/>
                </a:ext>
              </a:extLst>
            </p:cNvPr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F505DAB-5113-6156-C750-8A654B129BA1}"/>
              </a:ext>
            </a:extLst>
          </p:cNvPr>
          <p:cNvGrpSpPr/>
          <p:nvPr/>
        </p:nvGrpSpPr>
        <p:grpSpPr>
          <a:xfrm>
            <a:off x="79509" y="4398708"/>
            <a:ext cx="351378" cy="2362161"/>
            <a:chOff x="92919" y="1159461"/>
            <a:chExt cx="351378" cy="2362161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101C390-23F0-6B78-9F43-40F939149B2A}"/>
                </a:ext>
              </a:extLst>
            </p:cNvPr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BAD099EF-D913-EDBE-6F37-2E14382CCFD9}"/>
                </a:ext>
              </a:extLst>
            </p:cNvPr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D1D91598-E922-229B-5296-D5A7D920DCA1}"/>
                </a:ext>
              </a:extLst>
            </p:cNvPr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121BFCB4-9BF6-F7A8-096E-C6C509BB469C}"/>
                </a:ext>
              </a:extLst>
            </p:cNvPr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DA55CBB8-9AE7-8976-6FDE-E7A02961B526}"/>
                </a:ext>
              </a:extLst>
            </p:cNvPr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3D390F-F916-C7B7-5541-70883AAAF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357305773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From Gene Expression to Gene Function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55188" y="1135588"/>
            <a:ext cx="5688412" cy="5693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Optima"/>
                <a:cs typeface="Optima"/>
              </a:rPr>
              <a:t>Upstream regions of many genes in this cluster have the </a:t>
            </a:r>
            <a:r>
              <a:rPr lang="en-US" sz="2600" b="1" dirty="0">
                <a:latin typeface="Optima"/>
                <a:cs typeface="Optima"/>
              </a:rPr>
              <a:t>carbon source response element (CSRE) </a:t>
            </a:r>
            <a:r>
              <a:rPr lang="en-US" sz="2600" dirty="0">
                <a:latin typeface="Optima"/>
                <a:cs typeface="Optima"/>
              </a:rPr>
              <a:t>motif (</a:t>
            </a:r>
            <a:r>
              <a:rPr lang="en-US" sz="2600" dirty="0">
                <a:solidFill>
                  <a:srgbClr val="00B050"/>
                </a:solidFill>
                <a:latin typeface="Courier"/>
                <a:cs typeface="Courier"/>
              </a:rPr>
              <a:t>C</a:t>
            </a:r>
            <a:r>
              <a:rPr lang="en-US" sz="2600" dirty="0">
                <a:solidFill>
                  <a:srgbClr val="FF0000"/>
                </a:solidFill>
                <a:latin typeface="Courier"/>
                <a:cs typeface="Courier"/>
              </a:rPr>
              <a:t>A</a:t>
            </a:r>
            <a:r>
              <a:rPr lang="en-US" sz="2600" dirty="0">
                <a:solidFill>
                  <a:srgbClr val="0000FF"/>
                </a:solidFill>
                <a:latin typeface="Courier"/>
                <a:cs typeface="Courier"/>
              </a:rPr>
              <a:t>TT</a:t>
            </a:r>
            <a:r>
              <a:rPr lang="en-US" sz="2600" dirty="0">
                <a:solidFill>
                  <a:srgbClr val="00B050"/>
                </a:solidFill>
                <a:latin typeface="Courier"/>
                <a:cs typeface="Courier"/>
              </a:rPr>
              <a:t>C</a:t>
            </a:r>
            <a:r>
              <a:rPr lang="en-US" sz="2600" dirty="0">
                <a:solidFill>
                  <a:srgbClr val="FF0000"/>
                </a:solidFill>
                <a:latin typeface="Courier"/>
                <a:cs typeface="Courier"/>
              </a:rPr>
              <a:t>A</a:t>
            </a:r>
            <a:r>
              <a:rPr lang="en-US" sz="2600" dirty="0">
                <a:solidFill>
                  <a:srgbClr val="0000FF"/>
                </a:solidFill>
                <a:latin typeface="Courier"/>
                <a:cs typeface="Courier"/>
              </a:rPr>
              <a:t>T</a:t>
            </a:r>
            <a:r>
              <a:rPr lang="en-US" sz="2600" dirty="0">
                <a:solidFill>
                  <a:srgbClr val="00B050"/>
                </a:solidFill>
                <a:latin typeface="Courier"/>
                <a:cs typeface="Courier"/>
              </a:rPr>
              <a:t>CC</a:t>
            </a:r>
            <a:r>
              <a:rPr lang="en-US" sz="2600" dirty="0">
                <a:solidFill>
                  <a:srgbClr val="7030A0"/>
                </a:solidFill>
                <a:latin typeface="Courier"/>
                <a:cs typeface="Courier"/>
              </a:rPr>
              <a:t>G</a:t>
            </a:r>
            <a:r>
              <a:rPr lang="en-US" sz="2600" dirty="0">
                <a:latin typeface="Optima"/>
                <a:cs typeface="Optima"/>
              </a:rPr>
              <a:t>). 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>
              <a:latin typeface="Optima"/>
              <a:cs typeface="Optim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Optima"/>
                <a:cs typeface="Optima"/>
              </a:rPr>
              <a:t>Since yeast prefers glucose over ethanol as an energy source, genes responsible for metabolizing “less tasty” ethanol are repressed in the presence of glucose.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>
              <a:latin typeface="Optima"/>
              <a:cs typeface="Optim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2"/>
                </a:solidFill>
                <a:latin typeface="Optima"/>
                <a:cs typeface="Optima"/>
              </a:rPr>
              <a:t>CSRE activates these genes                            when the yeast run out of glucose and starts consuming ethanol.</a:t>
            </a:r>
          </a:p>
        </p:txBody>
      </p:sp>
      <p:pic>
        <p:nvPicPr>
          <p:cNvPr id="69634" name="Picture 2" descr="http://www.saywhatyouneedtosayblog.com/wp-content/uploads/2012/11/woman-eating-sugar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140" y="3580605"/>
            <a:ext cx="2392140" cy="1393845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hcluster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1"/>
          <a:stretch/>
        </p:blipFill>
        <p:spPr>
          <a:xfrm>
            <a:off x="6485581" y="1190287"/>
            <a:ext cx="2605499" cy="2276856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6234327" y="1123257"/>
            <a:ext cx="351378" cy="2362161"/>
            <a:chOff x="92919" y="1159461"/>
            <a:chExt cx="351378" cy="2362161"/>
          </a:xfrm>
        </p:grpSpPr>
        <p:sp>
          <p:nvSpPr>
            <p:cNvPr id="15" name="TextBox 14"/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000" y="5257800"/>
            <a:ext cx="1295400" cy="148712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7F2981-558D-F848-A609-908412F71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903184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800" y="1224836"/>
            <a:ext cx="8534400" cy="329320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600" b="1" dirty="0">
                <a:latin typeface="Optima"/>
                <a:cs typeface="Optima"/>
              </a:rPr>
              <a:t>Prospects: 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>
                <a:latin typeface="Optima"/>
                <a:cs typeface="Optima"/>
              </a:rPr>
              <a:t>Gene expression studies revealed that </a:t>
            </a:r>
            <a:r>
              <a:rPr lang="en-US" sz="2600" b="1" dirty="0">
                <a:latin typeface="Optima"/>
                <a:cs typeface="Optima"/>
              </a:rPr>
              <a:t>breast cancer </a:t>
            </a:r>
            <a:r>
              <a:rPr lang="en-US" sz="2600" dirty="0">
                <a:latin typeface="Optima"/>
                <a:cs typeface="Optima"/>
              </a:rPr>
              <a:t>has more grades than previously thought: a possibility to add a </a:t>
            </a:r>
            <a:r>
              <a:rPr lang="en-US" sz="2600" i="1" dirty="0">
                <a:latin typeface="Optima"/>
                <a:cs typeface="Optima"/>
              </a:rPr>
              <a:t>genomic</a:t>
            </a:r>
            <a:r>
              <a:rPr lang="en-US" sz="2600" dirty="0">
                <a:latin typeface="Optima"/>
                <a:cs typeface="Optima"/>
              </a:rPr>
              <a:t> grade to traditional </a:t>
            </a:r>
            <a:r>
              <a:rPr lang="en-US" sz="2600" i="1" dirty="0">
                <a:latin typeface="Optima"/>
                <a:cs typeface="Optima"/>
              </a:rPr>
              <a:t>histological</a:t>
            </a:r>
            <a:r>
              <a:rPr lang="en-US" sz="2600" dirty="0">
                <a:latin typeface="Optima"/>
                <a:cs typeface="Optima"/>
              </a:rPr>
              <a:t> grading of tumors.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>
                <a:latin typeface="Optima"/>
                <a:cs typeface="Optima"/>
              </a:rPr>
              <a:t>Microarrays allow doctors to distinguish between  morphologically identical types of </a:t>
            </a:r>
            <a:r>
              <a:rPr lang="en-US" sz="2600" b="1" dirty="0">
                <a:latin typeface="Optima"/>
                <a:cs typeface="Optima"/>
              </a:rPr>
              <a:t>leukemia</a:t>
            </a:r>
            <a:r>
              <a:rPr lang="en-US" sz="2600" dirty="0">
                <a:latin typeface="Optima"/>
                <a:cs typeface="Optima"/>
              </a:rPr>
              <a:t> and lead to better clinical outcomes.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From Expression Arrays to Clinical Oncology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pic>
        <p:nvPicPr>
          <p:cNvPr id="8" name="Picture 2" descr="http://www.clinicaloncology.com/aimages/2008/con1108_001_graphic_a300.jpg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62" t="-3" r="4262" b="26606"/>
          <a:stretch/>
        </p:blipFill>
        <p:spPr bwMode="auto">
          <a:xfrm>
            <a:off x="2590800" y="4844112"/>
            <a:ext cx="3733800" cy="1799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1BC4A2-7318-C14A-842B-2DAEAB8C4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912249660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From Expression Arrays to Clinical Oncology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pic>
        <p:nvPicPr>
          <p:cNvPr id="6" name="Picture 2" descr="http://www.clinicaloncology.com/aimages/2008/con1108_001_graphic_a300.jpg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62" t="-3" r="4262" b="26606"/>
          <a:stretch/>
        </p:blipFill>
        <p:spPr bwMode="auto">
          <a:xfrm>
            <a:off x="2590800" y="4844112"/>
            <a:ext cx="3733800" cy="1799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304800" y="1224836"/>
            <a:ext cx="8534400" cy="329320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600" b="1" dirty="0">
                <a:latin typeface="Optima"/>
                <a:cs typeface="Optima"/>
              </a:rPr>
              <a:t>Concerns: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>
                <a:latin typeface="Optima"/>
                <a:cs typeface="Optima"/>
              </a:rPr>
              <a:t>Tumor sample preparation is critical for accuracy/reproducibility of microarray data: standard procedures for tumor sampling/storage are still missing.</a:t>
            </a:r>
          </a:p>
          <a:p>
            <a:pPr marL="457200" indent="-457200">
              <a:buFont typeface="Arial"/>
              <a:buChar char="•"/>
            </a:pPr>
            <a:r>
              <a:rPr lang="en-US" sz="2600" dirty="0">
                <a:latin typeface="Optima"/>
                <a:cs typeface="Optima"/>
              </a:rPr>
              <a:t>Bioinformatics models for classifying tumors should have extremely low </a:t>
            </a:r>
            <a:r>
              <a:rPr lang="en-US" sz="2600" b="1" dirty="0">
                <a:solidFill>
                  <a:srgbClr val="176FC1"/>
                </a:solidFill>
                <a:latin typeface="Optima"/>
                <a:cs typeface="Optima"/>
              </a:rPr>
              <a:t>false positive </a:t>
            </a:r>
            <a:r>
              <a:rPr lang="en-US" sz="2600" dirty="0">
                <a:latin typeface="Optima"/>
                <a:cs typeface="Optima"/>
              </a:rPr>
              <a:t>and </a:t>
            </a:r>
            <a:r>
              <a:rPr lang="en-US" sz="2600" b="1" dirty="0">
                <a:solidFill>
                  <a:schemeClr val="tx2"/>
                </a:solidFill>
                <a:latin typeface="Optima"/>
                <a:cs typeface="Optima"/>
              </a:rPr>
              <a:t>false negative </a:t>
            </a:r>
            <a:r>
              <a:rPr lang="en-US" sz="2600" dirty="0">
                <a:latin typeface="Optima"/>
                <a:cs typeface="Optima"/>
              </a:rPr>
              <a:t>rates to avoid </a:t>
            </a:r>
            <a:r>
              <a:rPr lang="en-US" sz="2600" b="1" dirty="0">
                <a:solidFill>
                  <a:srgbClr val="176FC1"/>
                </a:solidFill>
                <a:latin typeface="Optima"/>
                <a:cs typeface="Optima"/>
              </a:rPr>
              <a:t>unnecessary surgeries </a:t>
            </a:r>
            <a:r>
              <a:rPr lang="en-US" sz="2600" dirty="0">
                <a:latin typeface="Optima"/>
                <a:cs typeface="Optima"/>
              </a:rPr>
              <a:t>and</a:t>
            </a:r>
            <a:r>
              <a:rPr lang="en-US" sz="2600" b="1" dirty="0">
                <a:solidFill>
                  <a:srgbClr val="ED1C24"/>
                </a:solidFill>
                <a:latin typeface="Optima"/>
                <a:cs typeface="Optima"/>
              </a:rPr>
              <a:t> missing early stages of cancer</a:t>
            </a:r>
            <a:r>
              <a:rPr lang="en-US" sz="2600" dirty="0">
                <a:latin typeface="Optima"/>
                <a:cs typeface="Optima"/>
              </a:rPr>
              <a:t>.   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461449-7176-6646-A4B3-F65B3F4F5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31862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half" idx="1"/>
          </p:nvPr>
        </p:nvSpPr>
        <p:spPr>
          <a:xfrm>
            <a:off x="5922460" y="1533720"/>
            <a:ext cx="3200400" cy="1524000"/>
          </a:xfrm>
        </p:spPr>
        <p:txBody>
          <a:bodyPr>
            <a:normAutofit/>
          </a:bodyPr>
          <a:lstStyle/>
          <a:p>
            <a:pPr marL="0" indent="0" algn="ctr" eaLnBrk="1" hangingPunct="1">
              <a:buNone/>
            </a:pPr>
            <a:r>
              <a:rPr lang="en-US" altLang="en-US" sz="3000" i="1" dirty="0">
                <a:solidFill>
                  <a:schemeClr val="tx2"/>
                </a:solidFill>
              </a:rPr>
              <a:t>n</a:t>
            </a:r>
            <a:r>
              <a:rPr lang="en-US" altLang="en-US" sz="3000" i="1" dirty="0">
                <a:solidFill>
                  <a:srgbClr val="0000FF"/>
                </a:solidFill>
              </a:rPr>
              <a:t> </a:t>
            </a:r>
            <a:r>
              <a:rPr lang="en-US" altLang="en-US" sz="3000" i="1" dirty="0"/>
              <a:t>x </a:t>
            </a:r>
            <a:r>
              <a:rPr lang="en-US" altLang="en-US" sz="3000" i="1" dirty="0">
                <a:solidFill>
                  <a:schemeClr val="accent1"/>
                </a:solidFill>
              </a:rPr>
              <a:t>m</a:t>
            </a:r>
            <a:r>
              <a:rPr lang="en-US" altLang="en-US" sz="3000" dirty="0"/>
              <a:t>                             gene expression</a:t>
            </a:r>
            <a:br>
              <a:rPr lang="en-US" altLang="en-US" sz="3000" dirty="0"/>
            </a:br>
            <a:r>
              <a:rPr lang="en-US" altLang="en-US" sz="3000" dirty="0"/>
              <a:t>matrix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Genes as Points in Multidimensional Space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7543800" y="3276600"/>
            <a:ext cx="0" cy="1371600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6"/>
          <p:cNvSpPr txBox="1">
            <a:spLocks/>
          </p:cNvSpPr>
          <p:nvPr/>
        </p:nvSpPr>
        <p:spPr>
          <a:xfrm>
            <a:off x="5749889" y="4800600"/>
            <a:ext cx="3419475" cy="14478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en-US" sz="3000" i="1" dirty="0">
                <a:solidFill>
                  <a:schemeClr val="tx2"/>
                </a:solidFill>
                <a:latin typeface="Optima"/>
                <a:cs typeface="Optima"/>
              </a:rPr>
              <a:t>n</a:t>
            </a:r>
            <a:r>
              <a:rPr lang="en-US" altLang="en-US" sz="3000" dirty="0">
                <a:latin typeface="Optima"/>
                <a:cs typeface="Optima"/>
              </a:rPr>
              <a:t> points in                  </a:t>
            </a:r>
            <a:r>
              <a:rPr lang="en-US" altLang="en-US" sz="3000" i="1" dirty="0">
                <a:solidFill>
                  <a:srgbClr val="176FC1"/>
                </a:solidFill>
                <a:latin typeface="Optima"/>
                <a:cs typeface="Optima"/>
              </a:rPr>
              <a:t>m</a:t>
            </a:r>
            <a:r>
              <a:rPr lang="en-US" altLang="en-US" sz="3000" dirty="0">
                <a:latin typeface="Optima"/>
                <a:cs typeface="Optima"/>
              </a:rPr>
              <a:t>-dimensional space 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57200" y="1095910"/>
            <a:ext cx="5181600" cy="2554545"/>
          </a:xfrm>
          <a:prstGeom prst="rect">
            <a:avLst/>
          </a:prstGeom>
          <a:solidFill>
            <a:srgbClr val="FFFFFF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  <a:p>
            <a:endParaRPr lang="en-US" sz="2000" dirty="0">
              <a:solidFill>
                <a:srgbClr val="176FC1"/>
              </a:solidFill>
              <a:latin typeface="Courier" pitchFamily="49" charset="0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2"/>
          <a:srcRect t="11278"/>
          <a:stretch/>
        </p:blipFill>
        <p:spPr>
          <a:xfrm>
            <a:off x="533400" y="1143000"/>
            <a:ext cx="4984312" cy="2438400"/>
          </a:xfrm>
          <a:prstGeom prst="rect">
            <a:avLst/>
          </a:prstGeom>
        </p:spPr>
      </p:pic>
      <p:grpSp>
        <p:nvGrpSpPr>
          <p:cNvPr id="63" name="Group 62"/>
          <p:cNvGrpSpPr/>
          <p:nvPr/>
        </p:nvGrpSpPr>
        <p:grpSpPr>
          <a:xfrm>
            <a:off x="1664909" y="3895920"/>
            <a:ext cx="3083545" cy="2743201"/>
            <a:chOff x="1210003" y="3895920"/>
            <a:chExt cx="3083545" cy="2743201"/>
          </a:xfrm>
        </p:grpSpPr>
        <p:cxnSp>
          <p:nvCxnSpPr>
            <p:cNvPr id="64" name="Straight Connector 63"/>
            <p:cNvCxnSpPr/>
            <p:nvPr/>
          </p:nvCxnSpPr>
          <p:spPr>
            <a:xfrm rot="10800000">
              <a:off x="2047199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10800000">
              <a:off x="1499825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10800000">
              <a:off x="1773512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rot="10800000">
              <a:off x="2320885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rot="10800000">
              <a:off x="2868259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10800000">
              <a:off x="3417026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10800000">
              <a:off x="3963007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5400000">
              <a:off x="2594572" y="2527486"/>
              <a:ext cx="0" cy="2736869"/>
            </a:xfrm>
            <a:prstGeom prst="line">
              <a:avLst/>
            </a:prstGeom>
            <a:ln w="952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5400000">
              <a:off x="2594572" y="4716980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rot="5400000">
              <a:off x="2594572" y="4169607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rot="5400000">
              <a:off x="2594572" y="3622233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5400000">
              <a:off x="2594572" y="3074859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rot="10800000">
              <a:off x="2594572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rot="10800000">
              <a:off x="3141946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rot="10800000">
              <a:off x="3689320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5400000">
              <a:off x="2594572" y="4990667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rot="5400000">
              <a:off x="2594572" y="4443294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5400000">
              <a:off x="2594572" y="3895920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rot="5400000">
              <a:off x="2594572" y="3348546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5400000">
              <a:off x="2594572" y="2799256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226138" y="3895920"/>
              <a:ext cx="0" cy="2736868"/>
            </a:xfrm>
            <a:prstGeom prst="line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5400000">
              <a:off x="2587634" y="5270686"/>
              <a:ext cx="0" cy="2736869"/>
            </a:xfrm>
            <a:prstGeom prst="line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/>
            <p:cNvSpPr>
              <a:spLocks noChangeAspect="1"/>
            </p:cNvSpPr>
            <p:nvPr/>
          </p:nvSpPr>
          <p:spPr>
            <a:xfrm>
              <a:off x="3100893" y="6318049"/>
              <a:ext cx="82106" cy="8210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7" name="Oval 86"/>
            <p:cNvSpPr>
              <a:spLocks noChangeAspect="1"/>
            </p:cNvSpPr>
            <p:nvPr/>
          </p:nvSpPr>
          <p:spPr>
            <a:xfrm>
              <a:off x="3915016" y="5772696"/>
              <a:ext cx="82106" cy="8210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8" name="Oval 87"/>
            <p:cNvSpPr>
              <a:spLocks noChangeAspect="1"/>
            </p:cNvSpPr>
            <p:nvPr/>
          </p:nvSpPr>
          <p:spPr>
            <a:xfrm>
              <a:off x="1460023" y="5772696"/>
              <a:ext cx="82106" cy="8210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9" name="Oval 88"/>
            <p:cNvSpPr>
              <a:spLocks noChangeAspect="1"/>
            </p:cNvSpPr>
            <p:nvPr/>
          </p:nvSpPr>
          <p:spPr>
            <a:xfrm>
              <a:off x="2006145" y="5495341"/>
              <a:ext cx="82106" cy="8210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0" name="Oval 89"/>
            <p:cNvSpPr>
              <a:spLocks noChangeAspect="1"/>
            </p:cNvSpPr>
            <p:nvPr/>
          </p:nvSpPr>
          <p:spPr>
            <a:xfrm>
              <a:off x="1460926" y="4949689"/>
              <a:ext cx="82106" cy="8210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1" name="Oval 90"/>
            <p:cNvSpPr>
              <a:spLocks noChangeAspect="1"/>
            </p:cNvSpPr>
            <p:nvPr/>
          </p:nvSpPr>
          <p:spPr>
            <a:xfrm>
              <a:off x="2553519" y="4951182"/>
              <a:ext cx="82106" cy="8210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2" name="Oval 91"/>
            <p:cNvSpPr>
              <a:spLocks noChangeAspect="1"/>
            </p:cNvSpPr>
            <p:nvPr/>
          </p:nvSpPr>
          <p:spPr>
            <a:xfrm>
              <a:off x="3375972" y="4668299"/>
              <a:ext cx="82106" cy="8210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210003" y="4689111"/>
              <a:ext cx="58395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Optima"/>
                  <a:ea typeface="Lucida Grande"/>
                  <a:cs typeface="Optima"/>
                </a:rPr>
                <a:t>(1, 6)</a:t>
              </a:r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3609771" y="5504133"/>
              <a:ext cx="683777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Optima"/>
                  <a:ea typeface="Lucida Grande"/>
                  <a:cs typeface="Optima"/>
                </a:rPr>
                <a:t>(10, 3)</a:t>
              </a:r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1215187" y="5514990"/>
              <a:ext cx="58395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Optima"/>
                  <a:ea typeface="Lucida Grande"/>
                  <a:cs typeface="Optima"/>
                </a:rPr>
                <a:t>(1, 3)</a:t>
              </a:r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2304578" y="4693001"/>
              <a:ext cx="58395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Optima"/>
                  <a:ea typeface="Lucida Grande"/>
                  <a:cs typeface="Optima"/>
                </a:rPr>
                <a:t>(5, 6)</a:t>
              </a:r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3125049" y="4410705"/>
              <a:ext cx="58395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Optima"/>
                  <a:ea typeface="Lucida Grande"/>
                  <a:cs typeface="Optima"/>
                </a:rPr>
                <a:t>(8, 7)</a:t>
              </a:r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8" name="Oval 97"/>
            <p:cNvSpPr>
              <a:spLocks noChangeAspect="1"/>
            </p:cNvSpPr>
            <p:nvPr/>
          </p:nvSpPr>
          <p:spPr>
            <a:xfrm>
              <a:off x="2553518" y="6044362"/>
              <a:ext cx="82106" cy="8210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2849968" y="6052321"/>
              <a:ext cx="58395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Optima"/>
                  <a:ea typeface="Lucida Grande"/>
                  <a:cs typeface="Optima"/>
                </a:rPr>
                <a:t>(7, 1)</a:t>
              </a:r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1751378" y="5239083"/>
              <a:ext cx="58395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Optima"/>
                  <a:ea typeface="Lucida Grande"/>
                  <a:cs typeface="Optima"/>
                </a:rPr>
                <a:t>(3, 4)</a:t>
              </a:r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2309921" y="5777396"/>
              <a:ext cx="58395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Optima"/>
                  <a:ea typeface="Lucida Grande"/>
                  <a:cs typeface="Optima"/>
                </a:rPr>
                <a:t>(5, 2)</a:t>
              </a:r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FF66D9C-CEA7-5342-9801-A1ED59171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2247428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Gene Expression and Cancer Diagnostics</a:t>
            </a:r>
          </a:p>
        </p:txBody>
      </p:sp>
      <p:pic>
        <p:nvPicPr>
          <p:cNvPr id="53" name="Picture 2" descr="http://www.clinicaloncology.com/aimages/2008/con1108_001_graphic_a300.jpg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62" t="-3" r="4262" b="26606"/>
          <a:stretch/>
        </p:blipFill>
        <p:spPr bwMode="auto">
          <a:xfrm>
            <a:off x="1967688" y="3124200"/>
            <a:ext cx="5181600" cy="2497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3"/>
          <p:cNvSpPr txBox="1">
            <a:spLocks/>
          </p:cNvSpPr>
          <p:nvPr/>
        </p:nvSpPr>
        <p:spPr>
          <a:xfrm>
            <a:off x="609600" y="1416990"/>
            <a:ext cx="8001000" cy="1478610"/>
          </a:xfrm>
          <a:prstGeom prst="rect">
            <a:avLst/>
          </a:prstGeo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dirty="0" err="1">
                <a:latin typeface="Optima"/>
                <a:cs typeface="Optima"/>
              </a:rPr>
              <a:t>MammaPrint</a:t>
            </a:r>
            <a:r>
              <a:rPr lang="en-US" sz="2800" b="1" dirty="0">
                <a:latin typeface="Optima"/>
                <a:cs typeface="Optima"/>
              </a:rPr>
              <a:t>:</a:t>
            </a:r>
            <a:r>
              <a:rPr lang="en-US" sz="2800" dirty="0">
                <a:latin typeface="Optima"/>
                <a:cs typeface="Optima"/>
              </a:rPr>
              <a:t> a test that evaluates the likelihood of breast cancer recurrence based on the expression of just 70 genes.</a:t>
            </a: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264264" y="5880910"/>
            <a:ext cx="8686800" cy="53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ED1C2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rgbClr val="000000"/>
                </a:solidFill>
                <a:latin typeface="Optima"/>
                <a:cs typeface="Optima"/>
              </a:rPr>
              <a:t>But how did scientists discover these 70 human genes?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4BC3EA-221A-E748-BBFD-7B76E7D63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13627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-3482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How Did Yeast Become a Wine Maker? </a:t>
            </a:r>
          </a:p>
        </p:txBody>
      </p:sp>
      <p:sp>
        <p:nvSpPr>
          <p:cNvPr id="19459" name="Rectangle 1027"/>
          <p:cNvSpPr>
            <a:spLocks noGrp="1" noChangeArrowheads="1"/>
          </p:cNvSpPr>
          <p:nvPr>
            <p:ph idx="4294967295"/>
          </p:nvPr>
        </p:nvSpPr>
        <p:spPr>
          <a:xfrm>
            <a:off x="457200" y="1447800"/>
            <a:ext cx="8305800" cy="5105400"/>
          </a:xfrm>
        </p:spPr>
        <p:txBody>
          <a:bodyPr>
            <a:noAutofit/>
          </a:bodyPr>
          <a:lstStyle/>
          <a:p>
            <a:pPr lvl="0"/>
            <a:r>
              <a:rPr lang="en-US" sz="3000" dirty="0">
                <a:solidFill>
                  <a:srgbClr val="A6A6A6"/>
                </a:solidFill>
                <a:latin typeface="Optima"/>
                <a:cs typeface="Optima"/>
              </a:rPr>
              <a:t>Which Yeast Genes Are Responsible for Wine Brewing?</a:t>
            </a:r>
          </a:p>
          <a:p>
            <a:r>
              <a:rPr lang="en-US" sz="3000" dirty="0">
                <a:latin typeface="Optima"/>
                <a:cs typeface="Optima"/>
              </a:rPr>
              <a:t>Clustering as an optimization problem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The Lloyd algorithm for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From Hard to Soft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From Coin Flipping to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Expectation Maximization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Soft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Hierarchical Clustering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b="1" dirty="0"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B95C88B-3964-2D40-99FF-2F7C7C461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311525051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dirty="0"/>
              <a:t>Toward a Computational Problem</a:t>
            </a:r>
          </a:p>
        </p:txBody>
      </p:sp>
      <p:sp>
        <p:nvSpPr>
          <p:cNvPr id="4" name="Text Placeholder 6"/>
          <p:cNvSpPr txBox="1">
            <a:spLocks/>
          </p:cNvSpPr>
          <p:nvPr/>
        </p:nvSpPr>
        <p:spPr>
          <a:xfrm>
            <a:off x="25400" y="3048000"/>
            <a:ext cx="8763000" cy="2189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dirty="0">
              <a:latin typeface="+mj-lt"/>
            </a:endParaRPr>
          </a:p>
          <a:p>
            <a:pPr marL="346075" indent="-346075"/>
            <a:endParaRPr lang="en-US" altLang="en-US" dirty="0">
              <a:latin typeface="Times New Roman" pitchFamily="18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Palatino"/>
                <a:ea typeface="Times New Roman" pitchFamily="18" charset="0"/>
                <a:cs typeface="Gh"/>
              </a:rPr>
              <a:t>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152400" y="22574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Palatino" charset="0"/>
                <a:ea typeface="Times New Roman" pitchFamily="18" charset="0"/>
                <a:cs typeface="Gh" charset="0"/>
              </a:rPr>
              <a:t>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6"/>
          <p:cNvSpPr txBox="1">
            <a:spLocks/>
          </p:cNvSpPr>
          <p:nvPr/>
        </p:nvSpPr>
        <p:spPr>
          <a:xfrm>
            <a:off x="533400" y="1981200"/>
            <a:ext cx="8077200" cy="1523999"/>
          </a:xfrm>
          <a:prstGeom prst="rect">
            <a:avLst/>
          </a:prstGeom>
          <a:solidFill>
            <a:srgbClr val="CAE2F9"/>
          </a:solidFill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3000" b="1" dirty="0"/>
              <a:t>Good Clustering Principle: </a:t>
            </a:r>
            <a:r>
              <a:rPr lang="en-US" altLang="en-US" sz="3000" dirty="0"/>
              <a:t>Elements within the same cluster are closer to each other than elements in different clusters.</a:t>
            </a:r>
          </a:p>
          <a:p>
            <a:endParaRPr lang="en-US" altLang="en-US" dirty="0">
              <a:latin typeface="+mj-lt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C1D55B-2DF5-F84B-B336-AE11F94D1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8615658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dirty="0"/>
              <a:t>Toward a Computational Problem</a:t>
            </a:r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5"/>
          <p:cNvSpPr>
            <a:spLocks noChangeArrowheads="1"/>
          </p:cNvSpPr>
          <p:nvPr/>
        </p:nvSpPr>
        <p:spPr bwMode="auto">
          <a:xfrm>
            <a:off x="0" y="21050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Palatino"/>
                <a:ea typeface="Times New Roman" pitchFamily="18" charset="0"/>
                <a:cs typeface="Gh"/>
              </a:rPr>
              <a:t>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37528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Palatino"/>
                <a:ea typeface="Times New Roman" pitchFamily="18" charset="0"/>
                <a:cs typeface="Gh"/>
              </a:rPr>
              <a:t>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152400" y="22574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Palatino" charset="0"/>
                <a:ea typeface="Times New Roman" pitchFamily="18" charset="0"/>
                <a:cs typeface="Gh" charset="0"/>
              </a:rPr>
              <a:t>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152400" y="39052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B0F0"/>
                </a:solidFill>
                <a:effectLst/>
                <a:latin typeface="Palatino" charset="0"/>
                <a:ea typeface="Times New Roman" pitchFamily="18" charset="0"/>
                <a:cs typeface="Gh" charset="0"/>
              </a:rPr>
              <a:t>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4" name="Picture 2" descr="http://png-5.findicons.com/files/icons/1671/simplicio/128/notification_error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3733799"/>
            <a:ext cx="533400" cy="53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www.gameoxy.com/images/pageelements/tick.pn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3657600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1143000" y="3810000"/>
            <a:ext cx="2743200" cy="2743200"/>
            <a:chOff x="2268552" y="946797"/>
            <a:chExt cx="4572000" cy="457200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2280142" y="946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5400000">
              <a:off x="4554552" y="3232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6236161" y="277559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5882828" y="309620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6144721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6144721" y="241149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5486370" y="25012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5769113" y="22743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5522976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" name="Oval 23"/>
            <p:cNvSpPr/>
            <p:nvPr/>
          </p:nvSpPr>
          <p:spPr>
            <a:xfrm rot="2105827">
              <a:off x="2543822" y="1751530"/>
              <a:ext cx="1409996" cy="771826"/>
            </a:xfrm>
            <a:prstGeom prst="ellipse">
              <a:avLst/>
            </a:prstGeom>
            <a:noFill/>
            <a:ln w="28575" cmpd="sng">
              <a:solidFill>
                <a:srgbClr val="40404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 rot="1244489">
              <a:off x="3054911" y="1712399"/>
              <a:ext cx="3499790" cy="734461"/>
            </a:xfrm>
            <a:prstGeom prst="ellipse">
              <a:avLst/>
            </a:prstGeom>
            <a:noFill/>
            <a:ln w="28575" cmpd="sng">
              <a:solidFill>
                <a:srgbClr val="40404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 rot="17918305">
              <a:off x="4309893" y="3128795"/>
              <a:ext cx="2662277" cy="1452684"/>
            </a:xfrm>
            <a:prstGeom prst="ellipse">
              <a:avLst/>
            </a:prstGeom>
            <a:noFill/>
            <a:ln w="28575" cmpd="sng">
              <a:solidFill>
                <a:srgbClr val="40404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4997196" y="405993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5006728" y="467657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5660136" y="433425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4775887" y="44028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>
              <a:off x="5388774" y="474515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5320194" y="426567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>
              <a:off x="2886052" y="197460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>
              <a:off x="3339518" y="233885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3786421" y="188316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>
              <a:off x="3408098" y="15548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>
              <a:off x="3023212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>
              <a:off x="2956494" y="166698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>
              <a:off x="3682418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5334000" y="3810000"/>
            <a:ext cx="2743200" cy="2743200"/>
            <a:chOff x="2268552" y="946797"/>
            <a:chExt cx="4572000" cy="4572000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2280142" y="946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5400000">
              <a:off x="4554552" y="3232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6236161" y="277559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5882828" y="309620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6144721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>
              <a:off x="6144721" y="241149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>
              <a:off x="5486370" y="25012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>
              <a:off x="5769113" y="22743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>
              <a:off x="5522976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2799267" y="1418961"/>
              <a:ext cx="1202720" cy="1202720"/>
            </a:xfrm>
            <a:prstGeom prst="ellipse">
              <a:avLst/>
            </a:prstGeom>
            <a:noFill/>
            <a:ln w="28575" cmpd="sng">
              <a:solidFill>
                <a:srgbClr val="40404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>
              <a:off x="5281468" y="2174237"/>
              <a:ext cx="1202720" cy="1202720"/>
            </a:xfrm>
            <a:prstGeom prst="ellipse">
              <a:avLst/>
            </a:prstGeom>
            <a:noFill/>
            <a:ln w="28575" cmpd="sng">
              <a:solidFill>
                <a:srgbClr val="40404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4680108" y="3873049"/>
              <a:ext cx="1202720" cy="1202720"/>
            </a:xfrm>
            <a:prstGeom prst="ellipse">
              <a:avLst/>
            </a:prstGeom>
            <a:noFill/>
            <a:ln w="28575" cmpd="sng">
              <a:solidFill>
                <a:srgbClr val="40404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>
              <a:off x="4997196" y="405993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5006728" y="467657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>
              <a:off x="5660136" y="433425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4775887" y="44028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5388774" y="474515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5320194" y="426567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2886052" y="197460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>
              <a:off x="3339518" y="233885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3786421" y="188316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>
              <a:off x="3408098" y="15548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>
              <a:off x="3023212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>
              <a:off x="2956494" y="166698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>
              <a:off x="3682418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66" name="Text Placeholder 6"/>
          <p:cNvSpPr txBox="1">
            <a:spLocks/>
          </p:cNvSpPr>
          <p:nvPr/>
        </p:nvSpPr>
        <p:spPr>
          <a:xfrm>
            <a:off x="421763" y="1981200"/>
            <a:ext cx="8394700" cy="1066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3000" dirty="0"/>
              <a:t>distance between elements in the same cluster &lt; </a:t>
            </a:r>
            <a:r>
              <a:rPr lang="en-US" altLang="en-US" sz="3000" dirty="0">
                <a:solidFill>
                  <a:srgbClr val="0000FF"/>
                </a:solidFill>
              </a:rPr>
              <a:t>∆</a:t>
            </a:r>
            <a:endParaRPr lang="en-US" altLang="en-US" sz="3000" dirty="0"/>
          </a:p>
          <a:p>
            <a:r>
              <a:rPr lang="en-US" altLang="en-US" sz="3000" dirty="0"/>
              <a:t>distance between elements in different clusters &gt; </a:t>
            </a:r>
            <a:r>
              <a:rPr lang="en-US" altLang="en-US" sz="3000" dirty="0">
                <a:solidFill>
                  <a:srgbClr val="0000FF"/>
                </a:solidFill>
              </a:rPr>
              <a:t>∆</a:t>
            </a:r>
            <a:endParaRPr lang="en-US" altLang="en-US" sz="300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439CB90-518A-074D-9F17-95A8E7C04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8337448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-3482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How Did Yeast Become a Wine Maker? </a:t>
            </a:r>
          </a:p>
        </p:txBody>
      </p:sp>
      <p:sp>
        <p:nvSpPr>
          <p:cNvPr id="5" name="Rectangle 1027"/>
          <p:cNvSpPr txBox="1">
            <a:spLocks noChangeArrowheads="1"/>
          </p:cNvSpPr>
          <p:nvPr/>
        </p:nvSpPr>
        <p:spPr>
          <a:xfrm>
            <a:off x="457200" y="1447800"/>
            <a:ext cx="8305800" cy="5105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>
                <a:solidFill>
                  <a:srgbClr val="000000"/>
                </a:solidFill>
              </a:rPr>
              <a:t>Which Yeast Genes Are Responsible for Wine Brewing?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Clustering as an optimization problem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The Lloyd algorithm for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-means clustering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From Hard to Soft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From Coin Flipping to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Expectation Maximization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Soft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</a:rPr>
              <a:t>Hierarchical Clustering</a:t>
            </a:r>
          </a:p>
          <a:p>
            <a:pPr marL="0" indent="0">
              <a:lnSpc>
                <a:spcPct val="120000"/>
              </a:lnSpc>
              <a:buFont typeface="Arial" pitchFamily="34" charset="0"/>
              <a:buNone/>
            </a:pPr>
            <a:endParaRPr lang="en-US" sz="1800" b="1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510A6DF-CB9A-C64B-A72E-31CDD56E4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438357903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Clustering Problem</a:t>
            </a:r>
          </a:p>
        </p:txBody>
      </p:sp>
      <p:sp>
        <p:nvSpPr>
          <p:cNvPr id="18438" name="AutoShape 6" descr="https://mail-attachment.googleusercontent.com/attachment/u/0/?ui=2&amp;ik=4d0a22ef80&amp;view=att&amp;th=13ee8b5447663766&amp;attid=0.1&amp;disp=inline&amp;realattid=f_hh8e9lby0&amp;safe=1&amp;zw&amp;saduie=AG9B_P-TvCVsMB4LpTbVm4rhiFFs&amp;sadet=1369703834734&amp;sads=_wCeiRgpEsR0RDj181DYGRMFxgY&amp;sadssc=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3400" y="1219200"/>
            <a:ext cx="8229600" cy="224676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b="1" dirty="0">
                <a:latin typeface="Optima"/>
                <a:cs typeface="Optima"/>
              </a:rPr>
              <a:t>Clustering Problem</a:t>
            </a:r>
            <a:r>
              <a:rPr lang="en-US" sz="2800" dirty="0">
                <a:latin typeface="Optima"/>
                <a:cs typeface="Optima"/>
              </a:rPr>
              <a:t>: </a:t>
            </a:r>
            <a:r>
              <a:rPr lang="en-US" sz="2800" i="1" dirty="0">
                <a:latin typeface="Optima"/>
                <a:cs typeface="Optima"/>
              </a:rPr>
              <a:t>Partition a set of expression vectors into clusters.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Input</a:t>
            </a:r>
            <a:r>
              <a:rPr lang="en-US" sz="2800" dirty="0">
                <a:latin typeface="Optima"/>
                <a:cs typeface="Optima"/>
              </a:rPr>
              <a:t>: A collection of </a:t>
            </a:r>
            <a:r>
              <a:rPr lang="en-US" sz="2800" i="1" dirty="0">
                <a:latin typeface="Optima"/>
                <a:cs typeface="Optima"/>
              </a:rPr>
              <a:t>n </a:t>
            </a:r>
            <a:r>
              <a:rPr lang="en-US" sz="2800" dirty="0">
                <a:latin typeface="Optima"/>
                <a:cs typeface="Optima"/>
              </a:rPr>
              <a:t>vectors</a:t>
            </a:r>
            <a:r>
              <a:rPr lang="en-US" sz="2800" i="1" dirty="0"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and an intege</a:t>
            </a:r>
            <a:r>
              <a:rPr lang="en-US" sz="2800" i="1" dirty="0">
                <a:latin typeface="Optima"/>
                <a:cs typeface="Optima"/>
              </a:rPr>
              <a:t>r k</a:t>
            </a:r>
            <a:r>
              <a:rPr lang="en-US" sz="2800" dirty="0">
                <a:latin typeface="Optima"/>
                <a:cs typeface="Optima"/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Output</a:t>
            </a:r>
            <a:r>
              <a:rPr lang="en-US" sz="2800" dirty="0">
                <a:latin typeface="Optima"/>
                <a:cs typeface="Optima"/>
              </a:rPr>
              <a:t>: Partition of </a:t>
            </a:r>
            <a:r>
              <a:rPr lang="en-US" sz="2800" i="1" dirty="0">
                <a:latin typeface="Optima"/>
                <a:cs typeface="Optima"/>
              </a:rPr>
              <a:t>n</a:t>
            </a:r>
            <a:r>
              <a:rPr lang="en-US" sz="2800" dirty="0">
                <a:latin typeface="Optima"/>
                <a:cs typeface="Optima"/>
              </a:rPr>
              <a:t> vectors into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disjoint clusters satisfying the Good Clustering Principle.</a:t>
            </a:r>
          </a:p>
        </p:txBody>
      </p:sp>
      <p:grpSp>
        <p:nvGrpSpPr>
          <p:cNvPr id="3" name="Group 2"/>
          <p:cNvGrpSpPr>
            <a:grpSpLocks noChangeAspect="1"/>
          </p:cNvGrpSpPr>
          <p:nvPr/>
        </p:nvGrpSpPr>
        <p:grpSpPr>
          <a:xfrm>
            <a:off x="1905000" y="3886200"/>
            <a:ext cx="2743200" cy="2743200"/>
            <a:chOff x="2514600" y="2286000"/>
            <a:chExt cx="4572000" cy="4572000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2526190" y="2286000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5400000">
              <a:off x="4800600" y="4572000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3499485" y="363288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3812136" y="377774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4180052" y="386156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4347538" y="425256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4034272" y="416089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>
              <a:off x="3531351" y="399872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3198842" y="409231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3728162" y="423717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3918354" y="441966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3575608" y="445815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4002328" y="467913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4875235" y="449225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5195583" y="447445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5031098" y="47209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5422104" y="48733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5482987" y="521676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5195583" y="514818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5330433" y="54826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5022630" y="547498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4760473" y="535392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4897171" y="510270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>
              <a:off x="4719062" y="479705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4581902" y="501872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>
              <a:off x="5752680" y="535392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34" name="Rectangle 33"/>
          <p:cNvSpPr/>
          <p:nvPr/>
        </p:nvSpPr>
        <p:spPr>
          <a:xfrm>
            <a:off x="5410200" y="4403229"/>
            <a:ext cx="3200400" cy="169277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600" dirty="0">
                <a:latin typeface="Optima"/>
                <a:cs typeface="Optima"/>
              </a:rPr>
              <a:t>Any partition into two clusters </a:t>
            </a:r>
            <a:r>
              <a:rPr lang="en-US" sz="2600" b="1" dirty="0">
                <a:latin typeface="Optima"/>
                <a:cs typeface="Optima"/>
              </a:rPr>
              <a:t>does not </a:t>
            </a:r>
            <a:r>
              <a:rPr lang="en-US" sz="2600" dirty="0">
                <a:latin typeface="Optima"/>
                <a:cs typeface="Optima"/>
              </a:rPr>
              <a:t>satisfy the Good Clustering Principle! </a:t>
            </a:r>
            <a:endParaRPr lang="en-US" sz="2600" b="1" dirty="0"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81305A-4194-D049-A81B-6297A947B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835107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>
            <a:grpSpLocks noChangeAspect="1"/>
          </p:cNvGrpSpPr>
          <p:nvPr/>
        </p:nvGrpSpPr>
        <p:grpSpPr>
          <a:xfrm>
            <a:off x="1256168" y="4211079"/>
            <a:ext cx="2426649" cy="2377440"/>
            <a:chOff x="1219199" y="3895920"/>
            <a:chExt cx="2799978" cy="2743201"/>
          </a:xfrm>
        </p:grpSpPr>
        <p:cxnSp>
          <p:nvCxnSpPr>
            <p:cNvPr id="80" name="Straight Connector 79"/>
            <p:cNvCxnSpPr/>
            <p:nvPr/>
          </p:nvCxnSpPr>
          <p:spPr>
            <a:xfrm rot="10800000">
              <a:off x="2047199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10800000">
              <a:off x="1499825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rot="10800000">
              <a:off x="1773512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10800000">
              <a:off x="2320885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rot="10800000">
              <a:off x="2868259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10800000">
              <a:off x="3417026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rot="10800000">
              <a:off x="3963007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rot="5400000">
              <a:off x="2594572" y="2527486"/>
              <a:ext cx="0" cy="2736869"/>
            </a:xfrm>
            <a:prstGeom prst="line">
              <a:avLst/>
            </a:prstGeom>
            <a:ln w="952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2594572" y="4716980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rot="5400000">
              <a:off x="2594572" y="4169607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5400000">
              <a:off x="2594572" y="3622233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rot="5400000">
              <a:off x="2594572" y="3074859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rot="10800000">
              <a:off x="2594572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rot="10800000">
              <a:off x="3141946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rot="10800000">
              <a:off x="3689320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rot="5400000">
              <a:off x="2594572" y="4990667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rot="5400000">
              <a:off x="2594572" y="4443294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 rot="5400000">
              <a:off x="2594572" y="3895920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 rot="5400000">
              <a:off x="2594572" y="3348546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rot="5400000">
              <a:off x="2594572" y="2799256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>
              <a:off x="1226138" y="3895920"/>
              <a:ext cx="0" cy="2736868"/>
            </a:xfrm>
            <a:prstGeom prst="line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rot="5400000">
              <a:off x="2587634" y="5270686"/>
              <a:ext cx="0" cy="2736869"/>
            </a:xfrm>
            <a:prstGeom prst="line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Oval 101"/>
            <p:cNvSpPr>
              <a:spLocks noChangeAspect="1"/>
            </p:cNvSpPr>
            <p:nvPr/>
          </p:nvSpPr>
          <p:spPr>
            <a:xfrm>
              <a:off x="3077229" y="6302272"/>
              <a:ext cx="127825" cy="127824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3" name="Oval 102"/>
            <p:cNvSpPr>
              <a:spLocks noChangeAspect="1"/>
            </p:cNvSpPr>
            <p:nvPr/>
          </p:nvSpPr>
          <p:spPr>
            <a:xfrm>
              <a:off x="3891352" y="5756919"/>
              <a:ext cx="127825" cy="127824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4" name="Oval 103"/>
            <p:cNvSpPr>
              <a:spLocks noChangeAspect="1"/>
            </p:cNvSpPr>
            <p:nvPr/>
          </p:nvSpPr>
          <p:spPr>
            <a:xfrm>
              <a:off x="1436359" y="5756919"/>
              <a:ext cx="127825" cy="127824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5" name="Oval 104"/>
            <p:cNvSpPr>
              <a:spLocks noChangeAspect="1"/>
            </p:cNvSpPr>
            <p:nvPr/>
          </p:nvSpPr>
          <p:spPr>
            <a:xfrm>
              <a:off x="1982481" y="5479564"/>
              <a:ext cx="127825" cy="127824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6" name="Oval 105"/>
            <p:cNvSpPr>
              <a:spLocks noChangeAspect="1"/>
            </p:cNvSpPr>
            <p:nvPr/>
          </p:nvSpPr>
          <p:spPr>
            <a:xfrm>
              <a:off x="1437262" y="4933912"/>
              <a:ext cx="127825" cy="127824"/>
            </a:xfrm>
            <a:prstGeom prst="ellipse">
              <a:avLst/>
            </a:prstGeom>
            <a:solidFill>
              <a:srgbClr val="149B5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7" name="Oval 106"/>
            <p:cNvSpPr>
              <a:spLocks noChangeAspect="1"/>
            </p:cNvSpPr>
            <p:nvPr/>
          </p:nvSpPr>
          <p:spPr>
            <a:xfrm>
              <a:off x="2529855" y="4935405"/>
              <a:ext cx="127825" cy="127824"/>
            </a:xfrm>
            <a:prstGeom prst="ellipse">
              <a:avLst/>
            </a:prstGeom>
            <a:solidFill>
              <a:srgbClr val="176FC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8" name="Oval 107"/>
            <p:cNvSpPr>
              <a:spLocks noChangeAspect="1"/>
            </p:cNvSpPr>
            <p:nvPr/>
          </p:nvSpPr>
          <p:spPr>
            <a:xfrm>
              <a:off x="3352308" y="4652522"/>
              <a:ext cx="127825" cy="127824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4" name="Oval 113"/>
            <p:cNvSpPr>
              <a:spLocks noChangeAspect="1"/>
            </p:cNvSpPr>
            <p:nvPr/>
          </p:nvSpPr>
          <p:spPr>
            <a:xfrm>
              <a:off x="2529854" y="6028585"/>
              <a:ext cx="127825" cy="127824"/>
            </a:xfrm>
            <a:prstGeom prst="ellipse">
              <a:avLst/>
            </a:prstGeom>
            <a:solidFill>
              <a:srgbClr val="176FC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grpSp>
        <p:nvGrpSpPr>
          <p:cNvPr id="268" name="Group 267"/>
          <p:cNvGrpSpPr>
            <a:grpSpLocks noChangeAspect="1"/>
          </p:cNvGrpSpPr>
          <p:nvPr/>
        </p:nvGrpSpPr>
        <p:grpSpPr>
          <a:xfrm>
            <a:off x="5623789" y="1508819"/>
            <a:ext cx="2426649" cy="2377440"/>
            <a:chOff x="1219199" y="3895920"/>
            <a:chExt cx="2799978" cy="2743201"/>
          </a:xfrm>
        </p:grpSpPr>
        <p:cxnSp>
          <p:nvCxnSpPr>
            <p:cNvPr id="269" name="Straight Connector 268"/>
            <p:cNvCxnSpPr/>
            <p:nvPr/>
          </p:nvCxnSpPr>
          <p:spPr>
            <a:xfrm rot="10800000">
              <a:off x="2047199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rot="10800000">
              <a:off x="1499825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/>
          </p:nvCxnSpPr>
          <p:spPr>
            <a:xfrm rot="10800000">
              <a:off x="1773512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/>
          </p:nvCxnSpPr>
          <p:spPr>
            <a:xfrm rot="10800000">
              <a:off x="2320885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/>
          </p:nvCxnSpPr>
          <p:spPr>
            <a:xfrm rot="10800000">
              <a:off x="2868259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/>
          </p:nvCxnSpPr>
          <p:spPr>
            <a:xfrm rot="10800000">
              <a:off x="3417026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/>
          </p:nvCxnSpPr>
          <p:spPr>
            <a:xfrm rot="10800000">
              <a:off x="3963007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/>
            <p:nvPr/>
          </p:nvCxnSpPr>
          <p:spPr>
            <a:xfrm rot="5400000">
              <a:off x="2594572" y="2527486"/>
              <a:ext cx="0" cy="2736869"/>
            </a:xfrm>
            <a:prstGeom prst="line">
              <a:avLst/>
            </a:prstGeom>
            <a:ln w="952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/>
            <p:nvPr/>
          </p:nvCxnSpPr>
          <p:spPr>
            <a:xfrm rot="5400000">
              <a:off x="2594572" y="4716980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/>
          </p:nvCxnSpPr>
          <p:spPr>
            <a:xfrm rot="5400000">
              <a:off x="2594572" y="4169607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/>
          </p:nvCxnSpPr>
          <p:spPr>
            <a:xfrm rot="5400000">
              <a:off x="2594572" y="3622233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/>
          </p:nvCxnSpPr>
          <p:spPr>
            <a:xfrm rot="5400000">
              <a:off x="2594572" y="3074859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/>
            <p:nvPr/>
          </p:nvCxnSpPr>
          <p:spPr>
            <a:xfrm rot="10800000">
              <a:off x="2594572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/>
          </p:nvCxnSpPr>
          <p:spPr>
            <a:xfrm rot="10800000">
              <a:off x="3141946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rot="10800000">
              <a:off x="3689320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/>
          </p:nvCxnSpPr>
          <p:spPr>
            <a:xfrm rot="5400000">
              <a:off x="2594572" y="4990667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/>
            <p:nvPr/>
          </p:nvCxnSpPr>
          <p:spPr>
            <a:xfrm rot="5400000">
              <a:off x="2594572" y="4443294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/>
            <p:nvPr/>
          </p:nvCxnSpPr>
          <p:spPr>
            <a:xfrm rot="5400000">
              <a:off x="2594572" y="3895920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/>
            <p:nvPr/>
          </p:nvCxnSpPr>
          <p:spPr>
            <a:xfrm rot="5400000">
              <a:off x="2594572" y="3348546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/>
            <p:nvPr/>
          </p:nvCxnSpPr>
          <p:spPr>
            <a:xfrm rot="5400000">
              <a:off x="2594572" y="2799256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/>
          </p:nvCxnSpPr>
          <p:spPr>
            <a:xfrm>
              <a:off x="1226138" y="3895920"/>
              <a:ext cx="0" cy="2736868"/>
            </a:xfrm>
            <a:prstGeom prst="line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/>
          </p:nvCxnSpPr>
          <p:spPr>
            <a:xfrm rot="5400000">
              <a:off x="2587634" y="5270686"/>
              <a:ext cx="0" cy="2736869"/>
            </a:xfrm>
            <a:prstGeom prst="line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1" name="Oval 290"/>
            <p:cNvSpPr>
              <a:spLocks noChangeAspect="1"/>
            </p:cNvSpPr>
            <p:nvPr/>
          </p:nvSpPr>
          <p:spPr>
            <a:xfrm>
              <a:off x="3077229" y="6302272"/>
              <a:ext cx="127825" cy="127824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2" name="Oval 291"/>
            <p:cNvSpPr>
              <a:spLocks noChangeAspect="1"/>
            </p:cNvSpPr>
            <p:nvPr/>
          </p:nvSpPr>
          <p:spPr>
            <a:xfrm>
              <a:off x="3891352" y="5756919"/>
              <a:ext cx="127825" cy="127824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3" name="Oval 292"/>
            <p:cNvSpPr>
              <a:spLocks noChangeAspect="1"/>
            </p:cNvSpPr>
            <p:nvPr/>
          </p:nvSpPr>
          <p:spPr>
            <a:xfrm>
              <a:off x="1436359" y="5756919"/>
              <a:ext cx="127825" cy="127824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4" name="Oval 293"/>
            <p:cNvSpPr>
              <a:spLocks noChangeAspect="1"/>
            </p:cNvSpPr>
            <p:nvPr/>
          </p:nvSpPr>
          <p:spPr>
            <a:xfrm>
              <a:off x="1982481" y="5479564"/>
              <a:ext cx="127825" cy="127824"/>
            </a:xfrm>
            <a:prstGeom prst="ellipse">
              <a:avLst/>
            </a:prstGeom>
            <a:solidFill>
              <a:srgbClr val="176FC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5" name="Oval 294"/>
            <p:cNvSpPr>
              <a:spLocks noChangeAspect="1"/>
            </p:cNvSpPr>
            <p:nvPr/>
          </p:nvSpPr>
          <p:spPr>
            <a:xfrm>
              <a:off x="1437262" y="4933912"/>
              <a:ext cx="127825" cy="127824"/>
            </a:xfrm>
            <a:prstGeom prst="ellipse">
              <a:avLst/>
            </a:prstGeom>
            <a:solidFill>
              <a:srgbClr val="149B5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6" name="Oval 295"/>
            <p:cNvSpPr>
              <a:spLocks noChangeAspect="1"/>
            </p:cNvSpPr>
            <p:nvPr/>
          </p:nvSpPr>
          <p:spPr>
            <a:xfrm>
              <a:off x="2529855" y="4935405"/>
              <a:ext cx="127825" cy="127824"/>
            </a:xfrm>
            <a:prstGeom prst="ellipse">
              <a:avLst/>
            </a:prstGeom>
            <a:solidFill>
              <a:srgbClr val="176FC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7" name="Oval 296"/>
            <p:cNvSpPr>
              <a:spLocks noChangeAspect="1"/>
            </p:cNvSpPr>
            <p:nvPr/>
          </p:nvSpPr>
          <p:spPr>
            <a:xfrm>
              <a:off x="3352308" y="4652522"/>
              <a:ext cx="127825" cy="127824"/>
            </a:xfrm>
            <a:prstGeom prst="ellipse">
              <a:avLst/>
            </a:prstGeom>
            <a:solidFill>
              <a:srgbClr val="ED1C24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8" name="Oval 297"/>
            <p:cNvSpPr>
              <a:spLocks noChangeAspect="1"/>
            </p:cNvSpPr>
            <p:nvPr/>
          </p:nvSpPr>
          <p:spPr>
            <a:xfrm>
              <a:off x="2529854" y="6028585"/>
              <a:ext cx="127825" cy="127824"/>
            </a:xfrm>
            <a:prstGeom prst="ellipse">
              <a:avLst/>
            </a:prstGeom>
            <a:solidFill>
              <a:srgbClr val="176FC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grpSp>
        <p:nvGrpSpPr>
          <p:cNvPr id="299" name="Group 298"/>
          <p:cNvGrpSpPr>
            <a:grpSpLocks noChangeAspect="1"/>
          </p:cNvGrpSpPr>
          <p:nvPr/>
        </p:nvGrpSpPr>
        <p:grpSpPr>
          <a:xfrm>
            <a:off x="5623789" y="4211079"/>
            <a:ext cx="2426649" cy="2377440"/>
            <a:chOff x="1219199" y="3895920"/>
            <a:chExt cx="2799978" cy="2743201"/>
          </a:xfrm>
        </p:grpSpPr>
        <p:cxnSp>
          <p:nvCxnSpPr>
            <p:cNvPr id="300" name="Straight Connector 299"/>
            <p:cNvCxnSpPr/>
            <p:nvPr/>
          </p:nvCxnSpPr>
          <p:spPr>
            <a:xfrm rot="10800000">
              <a:off x="2047199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/>
            <p:cNvCxnSpPr/>
            <p:nvPr/>
          </p:nvCxnSpPr>
          <p:spPr>
            <a:xfrm rot="10800000">
              <a:off x="1499825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/>
          </p:nvCxnSpPr>
          <p:spPr>
            <a:xfrm rot="10800000">
              <a:off x="1773512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/>
            <p:cNvCxnSpPr/>
            <p:nvPr/>
          </p:nvCxnSpPr>
          <p:spPr>
            <a:xfrm rot="10800000">
              <a:off x="2320885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/>
          </p:nvCxnSpPr>
          <p:spPr>
            <a:xfrm rot="10800000">
              <a:off x="2868259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/>
            <p:nvPr/>
          </p:nvCxnSpPr>
          <p:spPr>
            <a:xfrm rot="10800000">
              <a:off x="3417026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/>
          </p:nvCxnSpPr>
          <p:spPr>
            <a:xfrm rot="10800000">
              <a:off x="3963007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/>
          </p:nvCxnSpPr>
          <p:spPr>
            <a:xfrm rot="5400000">
              <a:off x="2594572" y="2527486"/>
              <a:ext cx="0" cy="2736869"/>
            </a:xfrm>
            <a:prstGeom prst="line">
              <a:avLst/>
            </a:prstGeom>
            <a:ln w="952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/>
          </p:nvCxnSpPr>
          <p:spPr>
            <a:xfrm rot="5400000">
              <a:off x="2594572" y="4716980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/>
          </p:nvCxnSpPr>
          <p:spPr>
            <a:xfrm rot="5400000">
              <a:off x="2594572" y="4169607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/>
          </p:nvCxnSpPr>
          <p:spPr>
            <a:xfrm rot="5400000">
              <a:off x="2594572" y="3622233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/>
          </p:nvCxnSpPr>
          <p:spPr>
            <a:xfrm rot="5400000">
              <a:off x="2594572" y="3074859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/>
          </p:nvCxnSpPr>
          <p:spPr>
            <a:xfrm rot="10800000">
              <a:off x="2594572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/>
          </p:nvCxnSpPr>
          <p:spPr>
            <a:xfrm rot="10800000">
              <a:off x="3141946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/>
          </p:nvCxnSpPr>
          <p:spPr>
            <a:xfrm rot="10800000">
              <a:off x="3689320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/>
          </p:nvCxnSpPr>
          <p:spPr>
            <a:xfrm rot="5400000">
              <a:off x="2594572" y="4990667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/>
            <p:cNvCxnSpPr/>
            <p:nvPr/>
          </p:nvCxnSpPr>
          <p:spPr>
            <a:xfrm rot="5400000">
              <a:off x="2594572" y="4443294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/>
          </p:nvCxnSpPr>
          <p:spPr>
            <a:xfrm rot="5400000">
              <a:off x="2594572" y="3895920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/>
            <p:nvPr/>
          </p:nvCxnSpPr>
          <p:spPr>
            <a:xfrm rot="5400000">
              <a:off x="2594572" y="3348546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/>
            <p:cNvCxnSpPr/>
            <p:nvPr/>
          </p:nvCxnSpPr>
          <p:spPr>
            <a:xfrm rot="5400000">
              <a:off x="2594572" y="2799256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/>
            <p:cNvCxnSpPr/>
            <p:nvPr/>
          </p:nvCxnSpPr>
          <p:spPr>
            <a:xfrm>
              <a:off x="1226138" y="3895920"/>
              <a:ext cx="0" cy="2736868"/>
            </a:xfrm>
            <a:prstGeom prst="line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/>
          </p:nvCxnSpPr>
          <p:spPr>
            <a:xfrm rot="5400000">
              <a:off x="2587634" y="5270686"/>
              <a:ext cx="0" cy="2736869"/>
            </a:xfrm>
            <a:prstGeom prst="line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2" name="Oval 321"/>
            <p:cNvSpPr>
              <a:spLocks noChangeAspect="1"/>
            </p:cNvSpPr>
            <p:nvPr/>
          </p:nvSpPr>
          <p:spPr>
            <a:xfrm>
              <a:off x="3077229" y="6302272"/>
              <a:ext cx="127825" cy="127824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3" name="Oval 322"/>
            <p:cNvSpPr>
              <a:spLocks noChangeAspect="1"/>
            </p:cNvSpPr>
            <p:nvPr/>
          </p:nvSpPr>
          <p:spPr>
            <a:xfrm>
              <a:off x="3891352" y="5756919"/>
              <a:ext cx="127825" cy="127824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4" name="Oval 323"/>
            <p:cNvSpPr>
              <a:spLocks noChangeAspect="1"/>
            </p:cNvSpPr>
            <p:nvPr/>
          </p:nvSpPr>
          <p:spPr>
            <a:xfrm>
              <a:off x="1436359" y="5756919"/>
              <a:ext cx="127825" cy="127824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5" name="Oval 324"/>
            <p:cNvSpPr>
              <a:spLocks noChangeAspect="1"/>
            </p:cNvSpPr>
            <p:nvPr/>
          </p:nvSpPr>
          <p:spPr>
            <a:xfrm>
              <a:off x="1982481" y="5479564"/>
              <a:ext cx="127825" cy="127824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6" name="Oval 325"/>
            <p:cNvSpPr>
              <a:spLocks noChangeAspect="1"/>
            </p:cNvSpPr>
            <p:nvPr/>
          </p:nvSpPr>
          <p:spPr>
            <a:xfrm>
              <a:off x="1437262" y="4933912"/>
              <a:ext cx="127825" cy="127824"/>
            </a:xfrm>
            <a:prstGeom prst="ellipse">
              <a:avLst/>
            </a:prstGeom>
            <a:solidFill>
              <a:srgbClr val="149B5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7" name="Oval 326"/>
            <p:cNvSpPr>
              <a:spLocks noChangeAspect="1"/>
            </p:cNvSpPr>
            <p:nvPr/>
          </p:nvSpPr>
          <p:spPr>
            <a:xfrm>
              <a:off x="2529855" y="4935405"/>
              <a:ext cx="127825" cy="127824"/>
            </a:xfrm>
            <a:prstGeom prst="ellipse">
              <a:avLst/>
            </a:prstGeom>
            <a:solidFill>
              <a:srgbClr val="176FC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8" name="Oval 327"/>
            <p:cNvSpPr>
              <a:spLocks noChangeAspect="1"/>
            </p:cNvSpPr>
            <p:nvPr/>
          </p:nvSpPr>
          <p:spPr>
            <a:xfrm>
              <a:off x="3352308" y="4652522"/>
              <a:ext cx="127825" cy="127824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9" name="Oval 328"/>
            <p:cNvSpPr>
              <a:spLocks noChangeAspect="1"/>
            </p:cNvSpPr>
            <p:nvPr/>
          </p:nvSpPr>
          <p:spPr>
            <a:xfrm>
              <a:off x="2529854" y="6028585"/>
              <a:ext cx="127825" cy="127824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grpSp>
        <p:nvGrpSpPr>
          <p:cNvPr id="330" name="Group 329"/>
          <p:cNvGrpSpPr>
            <a:grpSpLocks noChangeAspect="1"/>
          </p:cNvGrpSpPr>
          <p:nvPr/>
        </p:nvGrpSpPr>
        <p:grpSpPr>
          <a:xfrm>
            <a:off x="1256168" y="1508819"/>
            <a:ext cx="2426649" cy="2377440"/>
            <a:chOff x="1219199" y="3895920"/>
            <a:chExt cx="2799978" cy="2743201"/>
          </a:xfrm>
        </p:grpSpPr>
        <p:cxnSp>
          <p:nvCxnSpPr>
            <p:cNvPr id="331" name="Straight Connector 330"/>
            <p:cNvCxnSpPr/>
            <p:nvPr/>
          </p:nvCxnSpPr>
          <p:spPr>
            <a:xfrm rot="10800000">
              <a:off x="2047199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/>
            <p:cNvCxnSpPr/>
            <p:nvPr/>
          </p:nvCxnSpPr>
          <p:spPr>
            <a:xfrm rot="10800000">
              <a:off x="1499825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/>
            <p:cNvCxnSpPr/>
            <p:nvPr/>
          </p:nvCxnSpPr>
          <p:spPr>
            <a:xfrm rot="10800000">
              <a:off x="1773512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/>
            <p:cNvCxnSpPr/>
            <p:nvPr/>
          </p:nvCxnSpPr>
          <p:spPr>
            <a:xfrm rot="10800000">
              <a:off x="2320885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/>
            <p:cNvCxnSpPr/>
            <p:nvPr/>
          </p:nvCxnSpPr>
          <p:spPr>
            <a:xfrm rot="10800000">
              <a:off x="2868259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/>
            <p:cNvCxnSpPr/>
            <p:nvPr/>
          </p:nvCxnSpPr>
          <p:spPr>
            <a:xfrm rot="10800000">
              <a:off x="3417026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/>
            <p:nvPr/>
          </p:nvCxnSpPr>
          <p:spPr>
            <a:xfrm rot="10800000">
              <a:off x="3963007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/>
            <p:nvPr/>
          </p:nvCxnSpPr>
          <p:spPr>
            <a:xfrm rot="5400000">
              <a:off x="2594572" y="2527486"/>
              <a:ext cx="0" cy="2736869"/>
            </a:xfrm>
            <a:prstGeom prst="line">
              <a:avLst/>
            </a:prstGeom>
            <a:ln w="952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/>
            <p:nvPr/>
          </p:nvCxnSpPr>
          <p:spPr>
            <a:xfrm rot="5400000">
              <a:off x="2594572" y="4716980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/>
            <p:nvPr/>
          </p:nvCxnSpPr>
          <p:spPr>
            <a:xfrm rot="5400000">
              <a:off x="2594572" y="4169607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/>
            <p:nvPr/>
          </p:nvCxnSpPr>
          <p:spPr>
            <a:xfrm rot="5400000">
              <a:off x="2594572" y="3622233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/>
            <p:nvPr/>
          </p:nvCxnSpPr>
          <p:spPr>
            <a:xfrm rot="5400000">
              <a:off x="2594572" y="3074859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/>
            <p:cNvCxnSpPr/>
            <p:nvPr/>
          </p:nvCxnSpPr>
          <p:spPr>
            <a:xfrm rot="10800000">
              <a:off x="2594572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/>
            <p:cNvCxnSpPr/>
            <p:nvPr/>
          </p:nvCxnSpPr>
          <p:spPr>
            <a:xfrm rot="10800000">
              <a:off x="3141946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/>
            <p:cNvCxnSpPr/>
            <p:nvPr/>
          </p:nvCxnSpPr>
          <p:spPr>
            <a:xfrm rot="10800000">
              <a:off x="3689320" y="3895920"/>
              <a:ext cx="0" cy="2736868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/>
            <p:cNvCxnSpPr/>
            <p:nvPr/>
          </p:nvCxnSpPr>
          <p:spPr>
            <a:xfrm rot="5400000">
              <a:off x="2594572" y="4990667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/>
          </p:nvCxnSpPr>
          <p:spPr>
            <a:xfrm rot="5400000">
              <a:off x="2594572" y="4443294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/>
          </p:nvCxnSpPr>
          <p:spPr>
            <a:xfrm rot="5400000">
              <a:off x="2594572" y="3895920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/>
          </p:nvCxnSpPr>
          <p:spPr>
            <a:xfrm rot="5400000">
              <a:off x="2594572" y="3348546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/>
          </p:nvCxnSpPr>
          <p:spPr>
            <a:xfrm rot="5400000">
              <a:off x="2594572" y="2799256"/>
              <a:ext cx="0" cy="2736869"/>
            </a:xfrm>
            <a:prstGeom prst="line">
              <a:avLst/>
            </a:prstGeom>
            <a:ln w="3175" cmpd="sng">
              <a:solidFill>
                <a:srgbClr val="7F7F7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/>
          </p:nvCxnSpPr>
          <p:spPr>
            <a:xfrm>
              <a:off x="1226138" y="3895920"/>
              <a:ext cx="0" cy="2736868"/>
            </a:xfrm>
            <a:prstGeom prst="line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/>
          </p:nvCxnSpPr>
          <p:spPr>
            <a:xfrm rot="5400000">
              <a:off x="2587634" y="5270686"/>
              <a:ext cx="0" cy="2736869"/>
            </a:xfrm>
            <a:prstGeom prst="line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3" name="Oval 352"/>
            <p:cNvSpPr>
              <a:spLocks noChangeAspect="1"/>
            </p:cNvSpPr>
            <p:nvPr/>
          </p:nvSpPr>
          <p:spPr>
            <a:xfrm>
              <a:off x="3077229" y="6302272"/>
              <a:ext cx="127825" cy="127824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4" name="Oval 353"/>
            <p:cNvSpPr>
              <a:spLocks noChangeAspect="1"/>
            </p:cNvSpPr>
            <p:nvPr/>
          </p:nvSpPr>
          <p:spPr>
            <a:xfrm>
              <a:off x="3891352" y="5756919"/>
              <a:ext cx="127825" cy="127824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5" name="Oval 354"/>
            <p:cNvSpPr>
              <a:spLocks noChangeAspect="1"/>
            </p:cNvSpPr>
            <p:nvPr/>
          </p:nvSpPr>
          <p:spPr>
            <a:xfrm>
              <a:off x="1436359" y="5756919"/>
              <a:ext cx="127825" cy="127824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6" name="Oval 355"/>
            <p:cNvSpPr>
              <a:spLocks noChangeAspect="1"/>
            </p:cNvSpPr>
            <p:nvPr/>
          </p:nvSpPr>
          <p:spPr>
            <a:xfrm>
              <a:off x="1982481" y="5479564"/>
              <a:ext cx="127825" cy="127824"/>
            </a:xfrm>
            <a:prstGeom prst="ellipse">
              <a:avLst/>
            </a:prstGeom>
            <a:solidFill>
              <a:srgbClr val="176FC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7" name="Oval 356"/>
            <p:cNvSpPr>
              <a:spLocks noChangeAspect="1"/>
            </p:cNvSpPr>
            <p:nvPr/>
          </p:nvSpPr>
          <p:spPr>
            <a:xfrm>
              <a:off x="1437262" y="4933912"/>
              <a:ext cx="127825" cy="127824"/>
            </a:xfrm>
            <a:prstGeom prst="ellipse">
              <a:avLst/>
            </a:prstGeom>
            <a:solidFill>
              <a:srgbClr val="149B5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8" name="Oval 357"/>
            <p:cNvSpPr>
              <a:spLocks noChangeAspect="1"/>
            </p:cNvSpPr>
            <p:nvPr/>
          </p:nvSpPr>
          <p:spPr>
            <a:xfrm>
              <a:off x="2529855" y="4935405"/>
              <a:ext cx="127825" cy="127824"/>
            </a:xfrm>
            <a:prstGeom prst="ellipse">
              <a:avLst/>
            </a:prstGeom>
            <a:solidFill>
              <a:srgbClr val="176FC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9" name="Oval 358"/>
            <p:cNvSpPr>
              <a:spLocks noChangeAspect="1"/>
            </p:cNvSpPr>
            <p:nvPr/>
          </p:nvSpPr>
          <p:spPr>
            <a:xfrm>
              <a:off x="3352308" y="4652522"/>
              <a:ext cx="127825" cy="127824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0" name="Oval 359"/>
            <p:cNvSpPr>
              <a:spLocks noChangeAspect="1"/>
            </p:cNvSpPr>
            <p:nvPr/>
          </p:nvSpPr>
          <p:spPr>
            <a:xfrm>
              <a:off x="2529854" y="6028585"/>
              <a:ext cx="127825" cy="127824"/>
            </a:xfrm>
            <a:prstGeom prst="ellipse">
              <a:avLst/>
            </a:prstGeom>
            <a:solidFill>
              <a:srgbClr val="176FC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127" name="TextBox 126"/>
          <p:cNvSpPr txBox="1"/>
          <p:nvPr/>
        </p:nvSpPr>
        <p:spPr>
          <a:xfrm>
            <a:off x="463514" y="293384"/>
            <a:ext cx="8238964" cy="954107"/>
          </a:xfrm>
          <a:prstGeom prst="rect">
            <a:avLst/>
          </a:prstGeom>
          <a:solidFill>
            <a:srgbClr val="FBD2D3"/>
          </a:solidFill>
          <a:ln>
            <a:solidFill>
              <a:srgbClr val="ED1C2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en-US" sz="2800" b="1" dirty="0">
                <a:solidFill>
                  <a:srgbClr val="FF0000"/>
                </a:solidFill>
                <a:latin typeface="Optima"/>
                <a:cs typeface="Optima"/>
              </a:rPr>
              <a:t>STOP and Think: </a:t>
            </a:r>
            <a:r>
              <a:rPr lang="en-US" altLang="en-US" sz="2800" dirty="0">
                <a:latin typeface="Optima"/>
                <a:cs typeface="Optima"/>
              </a:rPr>
              <a:t>What is the “best” partition into three clusters? </a:t>
            </a:r>
            <a:endParaRPr lang="en-US" sz="2800" dirty="0"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DA8FD7B-6743-514F-B3D1-952E76B93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296215260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cs typeface="Arial" pitchFamily="34" charset="0"/>
              </a:rPr>
              <a:t>Clustering as Finding Centers</a:t>
            </a:r>
            <a:endParaRPr lang="en-US" altLang="en-US" i="1" dirty="0">
              <a:cs typeface="Arial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781300" y="5067300"/>
            <a:ext cx="2933700" cy="1638300"/>
            <a:chOff x="2781300" y="5067300"/>
            <a:chExt cx="2933700" cy="1638300"/>
          </a:xfrm>
          <a:solidFill>
            <a:schemeClr val="accent1"/>
          </a:solidFill>
          <a:effectLst/>
        </p:grpSpPr>
        <p:sp>
          <p:nvSpPr>
            <p:cNvPr id="5" name="Oval 4"/>
            <p:cNvSpPr/>
            <p:nvPr/>
          </p:nvSpPr>
          <p:spPr>
            <a:xfrm>
              <a:off x="2781300" y="5181600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819400" y="5981700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3467100" y="5791200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4699000" y="5067300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962400" y="5181600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3810000" y="6172200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5486400" y="6032500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84700" y="6477000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609600" y="1447800"/>
            <a:ext cx="80010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latin typeface="Optima"/>
                <a:cs typeface="Optima"/>
              </a:rPr>
              <a:t>Goal:</a:t>
            </a:r>
            <a:r>
              <a:rPr lang="en-US" sz="2800" dirty="0">
                <a:latin typeface="Optima"/>
                <a:cs typeface="Optima"/>
              </a:rPr>
              <a:t> partition a set 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into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clusters.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287B95-4610-1549-9930-6911BB3C8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530417184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cs typeface="Arial" pitchFamily="34" charset="0"/>
              </a:rPr>
              <a:t>Clustering as Finding Centers</a:t>
            </a:r>
            <a:endParaRPr lang="en-US" altLang="en-US" i="1" dirty="0">
              <a:cs typeface="Arial" pitchFamily="34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2781300" y="5067300"/>
            <a:ext cx="2933700" cy="1638300"/>
            <a:chOff x="2781300" y="5067300"/>
            <a:chExt cx="2933700" cy="1638300"/>
          </a:xfrm>
          <a:effectLst/>
        </p:grpSpPr>
        <p:sp>
          <p:nvSpPr>
            <p:cNvPr id="25" name="Oval 24"/>
            <p:cNvSpPr/>
            <p:nvPr/>
          </p:nvSpPr>
          <p:spPr>
            <a:xfrm>
              <a:off x="3467100" y="57912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810000" y="61722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>
              <a:endCxn id="25" idx="1"/>
            </p:cNvCxnSpPr>
            <p:nvPr/>
          </p:nvCxnSpPr>
          <p:spPr>
            <a:xfrm>
              <a:off x="3165968" y="5668824"/>
              <a:ext cx="334610" cy="155854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39" idx="3"/>
            </p:cNvCxnSpPr>
            <p:nvPr/>
          </p:nvCxnSpPr>
          <p:spPr>
            <a:xfrm flipH="1">
              <a:off x="2892988" y="5746751"/>
              <a:ext cx="189869" cy="377824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endCxn id="31" idx="2"/>
            </p:cNvCxnSpPr>
            <p:nvPr/>
          </p:nvCxnSpPr>
          <p:spPr>
            <a:xfrm flipV="1">
              <a:off x="4036862" y="6146800"/>
              <a:ext cx="1449538" cy="115561"/>
            </a:xfrm>
            <a:prstGeom prst="line">
              <a:avLst/>
            </a:prstGeom>
            <a:ln>
              <a:solidFill>
                <a:srgbClr val="FF0000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4139736" y="5181600"/>
              <a:ext cx="664039" cy="114300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/>
            <p:cNvSpPr/>
            <p:nvPr/>
          </p:nvSpPr>
          <p:spPr>
            <a:xfrm>
              <a:off x="5486400" y="60325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>
              <a:endCxn id="40" idx="6"/>
            </p:cNvCxnSpPr>
            <p:nvPr/>
          </p:nvCxnSpPr>
          <p:spPr>
            <a:xfrm flipV="1">
              <a:off x="4683125" y="6109330"/>
              <a:ext cx="78506" cy="472445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/>
            <p:cNvSpPr/>
            <p:nvPr/>
          </p:nvSpPr>
          <p:spPr>
            <a:xfrm>
              <a:off x="4584700" y="6477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Connector 33"/>
            <p:cNvCxnSpPr>
              <a:stCxn id="38" idx="1"/>
            </p:cNvCxnSpPr>
            <p:nvPr/>
          </p:nvCxnSpPr>
          <p:spPr>
            <a:xfrm>
              <a:off x="2814778" y="5215078"/>
              <a:ext cx="323995" cy="442773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/>
            <p:cNvSpPr/>
            <p:nvPr/>
          </p:nvSpPr>
          <p:spPr>
            <a:xfrm>
              <a:off x="2819400" y="59817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4699000" y="50673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3962400" y="5181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2781300" y="5181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7-Point Star 38"/>
            <p:cNvSpPr/>
            <p:nvPr/>
          </p:nvSpPr>
          <p:spPr>
            <a:xfrm>
              <a:off x="3019425" y="55562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7-Point Star 39"/>
            <p:cNvSpPr/>
            <p:nvPr/>
          </p:nvSpPr>
          <p:spPr>
            <a:xfrm>
              <a:off x="4647331" y="610933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7-Point Star 40"/>
            <p:cNvSpPr/>
            <p:nvPr/>
          </p:nvSpPr>
          <p:spPr>
            <a:xfrm>
              <a:off x="4337050" y="5153025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/>
          <p:cNvSpPr/>
          <p:nvPr/>
        </p:nvSpPr>
        <p:spPr>
          <a:xfrm>
            <a:off x="578244" y="2514600"/>
            <a:ext cx="8001000" cy="9541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latin typeface="Optima"/>
                <a:cs typeface="Optima"/>
              </a:rPr>
              <a:t>Equivalent goal</a:t>
            </a:r>
            <a:r>
              <a:rPr lang="en-US" sz="2800" dirty="0">
                <a:latin typeface="Optima"/>
                <a:cs typeface="Optima"/>
              </a:rPr>
              <a:t>: find a set of </a:t>
            </a:r>
            <a:r>
              <a:rPr lang="en-US" sz="2800" i="1" dirty="0">
                <a:latin typeface="Optima"/>
                <a:cs typeface="Optima"/>
              </a:rPr>
              <a:t>k </a:t>
            </a:r>
            <a:r>
              <a:rPr lang="en-US" sz="2800" dirty="0">
                <a:latin typeface="Optima"/>
                <a:cs typeface="Optima"/>
              </a:rPr>
              <a:t>points 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solidFill>
                  <a:schemeClr val="tx2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that will serve as the “centers” of the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clusters in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latin typeface="Optima"/>
                <a:cs typeface="Optima"/>
              </a:rPr>
              <a:t>. 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09600" y="1447800"/>
            <a:ext cx="80010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latin typeface="Optima"/>
                <a:cs typeface="Optima"/>
              </a:rPr>
              <a:t>Goal:</a:t>
            </a:r>
            <a:r>
              <a:rPr lang="en-US" sz="2800" dirty="0">
                <a:latin typeface="Optima"/>
                <a:cs typeface="Optima"/>
              </a:rPr>
              <a:t> partition a set 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into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clusters.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39BDDE9-5021-254A-BA9F-82AE3B6B7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181151681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cs typeface="Arial" pitchFamily="34" charset="0"/>
              </a:rPr>
              <a:t>Clustering as Finding Centers</a:t>
            </a:r>
            <a:endParaRPr lang="en-US" altLang="en-US" i="1" dirty="0">
              <a:cs typeface="Arial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781300" y="4876800"/>
            <a:ext cx="2933700" cy="1828800"/>
            <a:chOff x="2781300" y="4876800"/>
            <a:chExt cx="2933700" cy="1828800"/>
          </a:xfrm>
          <a:effectLst/>
        </p:grpSpPr>
        <p:sp>
          <p:nvSpPr>
            <p:cNvPr id="5" name="Oval 4"/>
            <p:cNvSpPr/>
            <p:nvPr/>
          </p:nvSpPr>
          <p:spPr>
            <a:xfrm>
              <a:off x="2781300" y="5181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819400" y="59817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3467100" y="57912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4699000" y="50673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962400" y="5181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3810000" y="61722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5486400" y="60325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584700" y="6477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7-Point Star 12"/>
            <p:cNvSpPr/>
            <p:nvPr/>
          </p:nvSpPr>
          <p:spPr>
            <a:xfrm>
              <a:off x="4203700" y="487680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7-Point Star 13"/>
            <p:cNvSpPr/>
            <p:nvPr/>
          </p:nvSpPr>
          <p:spPr>
            <a:xfrm>
              <a:off x="4318000" y="61150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2973034" y="5387975"/>
              <a:ext cx="149932" cy="17462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endCxn id="7" idx="1"/>
            </p:cNvCxnSpPr>
            <p:nvPr/>
          </p:nvCxnSpPr>
          <p:spPr>
            <a:xfrm>
              <a:off x="3198019" y="5649119"/>
              <a:ext cx="302559" cy="17555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stCxn id="19" idx="3"/>
              <a:endCxn id="6" idx="7"/>
            </p:cNvCxnSpPr>
            <p:nvPr/>
          </p:nvCxnSpPr>
          <p:spPr>
            <a:xfrm flipH="1">
              <a:off x="3014522" y="5708651"/>
              <a:ext cx="96910" cy="30652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10" idx="6"/>
            </p:cNvCxnSpPr>
            <p:nvPr/>
          </p:nvCxnSpPr>
          <p:spPr>
            <a:xfrm flipV="1">
              <a:off x="4038600" y="6234112"/>
              <a:ext cx="281694" cy="5238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7-Point Star 18"/>
            <p:cNvSpPr/>
            <p:nvPr/>
          </p:nvSpPr>
          <p:spPr>
            <a:xfrm>
              <a:off x="3048000" y="55181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Connector 19"/>
            <p:cNvCxnSpPr>
              <a:endCxn id="11" idx="2"/>
            </p:cNvCxnSpPr>
            <p:nvPr/>
          </p:nvCxnSpPr>
          <p:spPr>
            <a:xfrm flipV="1">
              <a:off x="4529931" y="6146800"/>
              <a:ext cx="956469" cy="8731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endCxn id="12" idx="1"/>
            </p:cNvCxnSpPr>
            <p:nvPr/>
          </p:nvCxnSpPr>
          <p:spPr>
            <a:xfrm>
              <a:off x="4484247" y="6312694"/>
              <a:ext cx="133931" cy="19778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9" idx="7"/>
            </p:cNvCxnSpPr>
            <p:nvPr/>
          </p:nvCxnSpPr>
          <p:spPr>
            <a:xfrm flipV="1">
              <a:off x="4157522" y="5072856"/>
              <a:ext cx="109678" cy="14222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4425509" y="5005469"/>
              <a:ext cx="300177" cy="10146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/>
          <p:cNvSpPr/>
          <p:nvPr/>
        </p:nvSpPr>
        <p:spPr>
          <a:xfrm>
            <a:off x="578244" y="2175934"/>
            <a:ext cx="8001000" cy="18158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latin typeface="Optima"/>
                <a:cs typeface="Optima"/>
              </a:rPr>
              <a:t>Equivalent goal</a:t>
            </a:r>
            <a:r>
              <a:rPr lang="en-US" sz="2800" dirty="0">
                <a:latin typeface="Optima"/>
                <a:cs typeface="Optima"/>
              </a:rPr>
              <a:t>: find a set of </a:t>
            </a:r>
            <a:r>
              <a:rPr lang="en-US" sz="2800" i="1" dirty="0">
                <a:latin typeface="Optima"/>
                <a:cs typeface="Optima"/>
              </a:rPr>
              <a:t>k </a:t>
            </a:r>
            <a:r>
              <a:rPr lang="en-US" sz="2800" dirty="0">
                <a:latin typeface="Optima"/>
                <a:cs typeface="Optima"/>
              </a:rPr>
              <a:t>points 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solidFill>
                  <a:schemeClr val="tx2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that will serve as the “centers” of the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clusters in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 </a:t>
            </a:r>
            <a:r>
              <a:rPr lang="en-US" sz="2800" dirty="0">
                <a:latin typeface="Optima"/>
                <a:cs typeface="Optima"/>
              </a:rPr>
              <a:t>and will minimize some notion of distance from 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solidFill>
                  <a:schemeClr val="tx2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to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 </a:t>
            </a:r>
            <a:r>
              <a:rPr lang="en-US" sz="2800" dirty="0">
                <a:latin typeface="Optima"/>
                <a:cs typeface="Optima"/>
              </a:rPr>
              <a:t>. 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09600" y="1447800"/>
            <a:ext cx="80010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latin typeface="Optima"/>
                <a:cs typeface="Optima"/>
              </a:rPr>
              <a:t>Goal:</a:t>
            </a:r>
            <a:r>
              <a:rPr lang="en-US" sz="2800" dirty="0">
                <a:latin typeface="Optima"/>
                <a:cs typeface="Optima"/>
              </a:rPr>
              <a:t> partition a set 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into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clusters.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64756" y="4191000"/>
            <a:ext cx="8001000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Optima"/>
                <a:cs typeface="Optima"/>
              </a:rPr>
              <a:t>What is the “distance” from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to 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latin typeface="Optima"/>
                <a:cs typeface="Optima"/>
              </a:rPr>
              <a:t>? 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A8E471-4BAF-664E-B7E2-6B11426D0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8591782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>
                <a:cs typeface="Arial" pitchFamily="34" charset="0"/>
              </a:rPr>
              <a:t>Distance from a </a:t>
            </a:r>
            <a:r>
              <a:rPr lang="en-US" altLang="en-US" i="1" dirty="0">
                <a:cs typeface="Arial" pitchFamily="34" charset="0"/>
              </a:rPr>
              <a:t>Single</a:t>
            </a:r>
            <a:r>
              <a:rPr lang="en-US" altLang="en-US" dirty="0">
                <a:cs typeface="Arial" pitchFamily="34" charset="0"/>
              </a:rPr>
              <a:t> </a:t>
            </a:r>
            <a:r>
              <a:rPr lang="en-US" altLang="en-US" i="1" dirty="0" err="1">
                <a:solidFill>
                  <a:srgbClr val="176FC1"/>
                </a:solidFill>
                <a:cs typeface="Arial" pitchFamily="34" charset="0"/>
              </a:rPr>
              <a:t>DataPoint</a:t>
            </a:r>
            <a:r>
              <a:rPr lang="en-US" altLang="en-US" dirty="0">
                <a:solidFill>
                  <a:srgbClr val="176FC1"/>
                </a:solidFill>
                <a:cs typeface="Arial" pitchFamily="34" charset="0"/>
              </a:rPr>
              <a:t> </a:t>
            </a:r>
            <a:r>
              <a:rPr lang="en-US" altLang="en-US" dirty="0">
                <a:cs typeface="Arial" pitchFamily="34" charset="0"/>
              </a:rPr>
              <a:t>to </a:t>
            </a:r>
            <a:r>
              <a:rPr lang="en-US" altLang="en-US" i="1" dirty="0">
                <a:solidFill>
                  <a:schemeClr val="tx2"/>
                </a:solidFill>
                <a:cs typeface="Arial" pitchFamily="34" charset="0"/>
              </a:rPr>
              <a:t>Centers</a:t>
            </a:r>
          </a:p>
        </p:txBody>
      </p:sp>
      <p:sp>
        <p:nvSpPr>
          <p:cNvPr id="51204" name="Content Placeholder 3"/>
          <p:cNvSpPr>
            <a:spLocks noGrp="1"/>
          </p:cNvSpPr>
          <p:nvPr>
            <p:ph idx="1"/>
          </p:nvPr>
        </p:nvSpPr>
        <p:spPr>
          <a:xfrm>
            <a:off x="228600" y="2776760"/>
            <a:ext cx="8763000" cy="76199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800" i="1" dirty="0"/>
              <a:t>d</a:t>
            </a:r>
            <a:r>
              <a:rPr lang="en-US" sz="2800" dirty="0"/>
              <a:t>(</a:t>
            </a:r>
            <a:r>
              <a:rPr lang="en-US" sz="2800" i="1" dirty="0" err="1">
                <a:solidFill>
                  <a:srgbClr val="176FC1"/>
                </a:solidFill>
              </a:rPr>
              <a:t>DataPoint</a:t>
            </a:r>
            <a:r>
              <a:rPr lang="en-US" sz="2800" i="1" dirty="0"/>
              <a:t>, </a:t>
            </a:r>
            <a:r>
              <a:rPr lang="en-US" sz="2800" i="1" dirty="0">
                <a:solidFill>
                  <a:srgbClr val="ED1C24"/>
                </a:solidFill>
              </a:rPr>
              <a:t>Centers</a:t>
            </a:r>
            <a:r>
              <a:rPr lang="en-US" sz="2800" dirty="0"/>
              <a:t>) = </a:t>
            </a:r>
            <a:r>
              <a:rPr lang="en-US" sz="2800" dirty="0" err="1"/>
              <a:t>min</a:t>
            </a:r>
            <a:r>
              <a:rPr lang="en-US" sz="2800" baseline="-25000" dirty="0" err="1"/>
              <a:t>all</a:t>
            </a:r>
            <a:r>
              <a:rPr lang="en-US" sz="2800" baseline="-25000" dirty="0"/>
              <a:t> points </a:t>
            </a:r>
            <a:r>
              <a:rPr lang="en-US" sz="2800" i="1" baseline="-25000" dirty="0">
                <a:solidFill>
                  <a:srgbClr val="ED1C24"/>
                </a:solidFill>
              </a:rPr>
              <a:t>x</a:t>
            </a:r>
            <a:r>
              <a:rPr lang="en-US" sz="2800" i="1" baseline="-25000" dirty="0"/>
              <a:t> </a:t>
            </a:r>
            <a:r>
              <a:rPr lang="en-US" sz="2800" baseline="-25000" dirty="0"/>
              <a:t>from</a:t>
            </a:r>
            <a:r>
              <a:rPr lang="en-US" sz="2800" i="1" baseline="-25000" dirty="0"/>
              <a:t> </a:t>
            </a:r>
            <a:r>
              <a:rPr lang="en-US" sz="2800" i="1" baseline="-25000" dirty="0">
                <a:solidFill>
                  <a:srgbClr val="ED1C24"/>
                </a:solidFill>
              </a:rPr>
              <a:t>Centers</a:t>
            </a:r>
            <a:r>
              <a:rPr lang="en-US" sz="2800" i="1" dirty="0">
                <a:solidFill>
                  <a:srgbClr val="ED1C24"/>
                </a:solidFill>
              </a:rPr>
              <a:t> </a:t>
            </a:r>
            <a:r>
              <a:rPr lang="en-US" sz="2800" i="1" dirty="0"/>
              <a:t>d</a:t>
            </a:r>
            <a:r>
              <a:rPr lang="en-US" sz="2800" dirty="0"/>
              <a:t>(</a:t>
            </a:r>
            <a:r>
              <a:rPr lang="en-US" sz="2800" i="1" dirty="0" err="1">
                <a:solidFill>
                  <a:srgbClr val="176FC1"/>
                </a:solidFill>
              </a:rPr>
              <a:t>DataPoint</a:t>
            </a:r>
            <a:r>
              <a:rPr lang="en-US" sz="2800" i="1" dirty="0"/>
              <a:t>, </a:t>
            </a:r>
            <a:r>
              <a:rPr lang="en-US" sz="2800" i="1" dirty="0">
                <a:solidFill>
                  <a:srgbClr val="ED1C24"/>
                </a:solidFill>
              </a:rPr>
              <a:t>x</a:t>
            </a:r>
            <a:r>
              <a:rPr lang="en-US" sz="2800" dirty="0"/>
              <a:t>)</a:t>
            </a:r>
          </a:p>
        </p:txBody>
      </p:sp>
      <p:sp>
        <p:nvSpPr>
          <p:cNvPr id="25" name="Oval 24"/>
          <p:cNvSpPr/>
          <p:nvPr/>
        </p:nvSpPr>
        <p:spPr>
          <a:xfrm>
            <a:off x="2781300" y="5181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819400" y="59817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467100" y="5791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699000" y="50673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3962400" y="5181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3810000" y="6172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5486400" y="60325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4584700" y="64770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7-Point Star 32"/>
          <p:cNvSpPr/>
          <p:nvPr/>
        </p:nvSpPr>
        <p:spPr>
          <a:xfrm>
            <a:off x="4203700" y="487680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7-Point Star 33"/>
          <p:cNvSpPr/>
          <p:nvPr/>
        </p:nvSpPr>
        <p:spPr>
          <a:xfrm>
            <a:off x="4318000" y="611505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2973034" y="5387975"/>
            <a:ext cx="149932" cy="174625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endCxn id="27" idx="1"/>
          </p:cNvCxnSpPr>
          <p:nvPr/>
        </p:nvCxnSpPr>
        <p:spPr>
          <a:xfrm>
            <a:off x="3198019" y="5649119"/>
            <a:ext cx="302559" cy="175559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9" idx="3"/>
            <a:endCxn id="26" idx="7"/>
          </p:cNvCxnSpPr>
          <p:nvPr/>
        </p:nvCxnSpPr>
        <p:spPr>
          <a:xfrm flipH="1">
            <a:off x="3014522" y="5708651"/>
            <a:ext cx="96910" cy="306527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0" idx="6"/>
          </p:cNvCxnSpPr>
          <p:nvPr/>
        </p:nvCxnSpPr>
        <p:spPr>
          <a:xfrm flipV="1">
            <a:off x="4038600" y="6234112"/>
            <a:ext cx="281694" cy="52388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7-Point Star 38"/>
          <p:cNvSpPr/>
          <p:nvPr/>
        </p:nvSpPr>
        <p:spPr>
          <a:xfrm>
            <a:off x="3048000" y="551815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/>
          <p:cNvCxnSpPr/>
          <p:nvPr/>
        </p:nvCxnSpPr>
        <p:spPr>
          <a:xfrm flipV="1">
            <a:off x="4529931" y="6146800"/>
            <a:ext cx="956469" cy="87312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endCxn id="32" idx="1"/>
          </p:cNvCxnSpPr>
          <p:nvPr/>
        </p:nvCxnSpPr>
        <p:spPr>
          <a:xfrm>
            <a:off x="4484247" y="6312694"/>
            <a:ext cx="133931" cy="197784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9" idx="7"/>
          </p:cNvCxnSpPr>
          <p:nvPr/>
        </p:nvCxnSpPr>
        <p:spPr>
          <a:xfrm flipV="1">
            <a:off x="4157522" y="5072856"/>
            <a:ext cx="109678" cy="142222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4425509" y="5005469"/>
            <a:ext cx="300177" cy="101466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607410" y="1418640"/>
            <a:ext cx="777240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The distance from </a:t>
            </a:r>
            <a:r>
              <a:rPr lang="en-US" sz="28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in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to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is the distance from </a:t>
            </a:r>
            <a:r>
              <a:rPr lang="en-US" sz="28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to the closest center: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F662AB-192A-6147-BC4F-671DC7DF3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874038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cs typeface="Arial" pitchFamily="34" charset="0"/>
              </a:rPr>
              <a:t>Distance from </a:t>
            </a:r>
            <a:r>
              <a:rPr lang="en-US" altLang="en-US" i="1" dirty="0">
                <a:solidFill>
                  <a:schemeClr val="accent1"/>
                </a:solidFill>
                <a:cs typeface="Arial" pitchFamily="34" charset="0"/>
              </a:rPr>
              <a:t>Data</a:t>
            </a:r>
            <a:r>
              <a:rPr lang="en-US" altLang="en-US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en-US" altLang="en-US" dirty="0">
                <a:cs typeface="Arial" pitchFamily="34" charset="0"/>
              </a:rPr>
              <a:t>to </a:t>
            </a:r>
            <a:r>
              <a:rPr lang="en-US" altLang="en-US" i="1" dirty="0">
                <a:solidFill>
                  <a:schemeClr val="tx2"/>
                </a:solidFill>
                <a:cs typeface="Arial" pitchFamily="34" charset="0"/>
              </a:rPr>
              <a:t>Centers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781300" y="4876800"/>
            <a:ext cx="2933700" cy="1828800"/>
            <a:chOff x="2781300" y="4876800"/>
            <a:chExt cx="2933700" cy="1828800"/>
          </a:xfrm>
          <a:effectLst/>
        </p:grpSpPr>
        <p:sp>
          <p:nvSpPr>
            <p:cNvPr id="27" name="Oval 26"/>
            <p:cNvSpPr/>
            <p:nvPr/>
          </p:nvSpPr>
          <p:spPr>
            <a:xfrm>
              <a:off x="2781300" y="5181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2819400" y="59817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467100" y="57912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699000" y="50673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3962400" y="5181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3810000" y="61722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584700" y="6477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7-Point Star 34"/>
            <p:cNvSpPr/>
            <p:nvPr/>
          </p:nvSpPr>
          <p:spPr>
            <a:xfrm>
              <a:off x="4203700" y="487680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7-Point Star 35"/>
            <p:cNvSpPr/>
            <p:nvPr/>
          </p:nvSpPr>
          <p:spPr>
            <a:xfrm>
              <a:off x="4318000" y="61150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/>
            <p:cNvCxnSpPr/>
            <p:nvPr/>
          </p:nvCxnSpPr>
          <p:spPr>
            <a:xfrm>
              <a:off x="2973034" y="5387975"/>
              <a:ext cx="149932" cy="174625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endCxn id="29" idx="1"/>
            </p:cNvCxnSpPr>
            <p:nvPr/>
          </p:nvCxnSpPr>
          <p:spPr>
            <a:xfrm>
              <a:off x="3198019" y="5649119"/>
              <a:ext cx="302559" cy="175559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41" idx="3"/>
              <a:endCxn id="28" idx="7"/>
            </p:cNvCxnSpPr>
            <p:nvPr/>
          </p:nvCxnSpPr>
          <p:spPr>
            <a:xfrm flipH="1">
              <a:off x="3014522" y="5708651"/>
              <a:ext cx="96910" cy="306527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2" idx="6"/>
            </p:cNvCxnSpPr>
            <p:nvPr/>
          </p:nvCxnSpPr>
          <p:spPr>
            <a:xfrm flipV="1">
              <a:off x="4038600" y="6234112"/>
              <a:ext cx="281694" cy="52388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7-Point Star 40"/>
            <p:cNvSpPr/>
            <p:nvPr/>
          </p:nvSpPr>
          <p:spPr>
            <a:xfrm>
              <a:off x="3048000" y="55181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 flipV="1">
              <a:off x="4529931" y="6146800"/>
              <a:ext cx="956469" cy="87312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endCxn id="34" idx="1"/>
            </p:cNvCxnSpPr>
            <p:nvPr/>
          </p:nvCxnSpPr>
          <p:spPr>
            <a:xfrm>
              <a:off x="4484247" y="6312694"/>
              <a:ext cx="133931" cy="197784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31" idx="7"/>
            </p:cNvCxnSpPr>
            <p:nvPr/>
          </p:nvCxnSpPr>
          <p:spPr>
            <a:xfrm flipV="1">
              <a:off x="4157522" y="5072856"/>
              <a:ext cx="109678" cy="142222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4425509" y="5005469"/>
              <a:ext cx="300177" cy="101466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4546600" y="6146800"/>
              <a:ext cx="956469" cy="87312"/>
            </a:xfrm>
            <a:prstGeom prst="line">
              <a:avLst/>
            </a:prstGeom>
            <a:ln w="381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/>
            <p:cNvSpPr/>
            <p:nvPr/>
          </p:nvSpPr>
          <p:spPr>
            <a:xfrm>
              <a:off x="5486400" y="60325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Rectangle 1"/>
          <p:cNvSpPr/>
          <p:nvPr/>
        </p:nvSpPr>
        <p:spPr>
          <a:xfrm>
            <a:off x="533400" y="2667000"/>
            <a:ext cx="85344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i="1" dirty="0">
                <a:latin typeface="Optima"/>
                <a:cs typeface="Optima"/>
              </a:rPr>
              <a:t> </a:t>
            </a:r>
            <a:r>
              <a:rPr lang="en-US" sz="2800" i="1" dirty="0" err="1">
                <a:latin typeface="Optima"/>
                <a:cs typeface="Optima"/>
              </a:rPr>
              <a:t>MaxDistance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i="1" dirty="0">
                <a:latin typeface="Optima"/>
                <a:cs typeface="Optima"/>
              </a:rPr>
              <a:t>,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latin typeface="Optima"/>
                <a:cs typeface="Optima"/>
              </a:rPr>
              <a:t>) = </a:t>
            </a:r>
          </a:p>
          <a:p>
            <a:pPr algn="ctr"/>
            <a:r>
              <a:rPr lang="en-US" sz="2800" dirty="0">
                <a:latin typeface="Optima"/>
                <a:cs typeface="Optima"/>
              </a:rPr>
              <a:t>max </a:t>
            </a:r>
            <a:r>
              <a:rPr lang="en-US" sz="2800" baseline="-25000" dirty="0">
                <a:latin typeface="Optima"/>
                <a:cs typeface="Optima"/>
              </a:rPr>
              <a:t>all points </a:t>
            </a:r>
            <a:r>
              <a:rPr lang="en-US" sz="28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800" i="1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800" baseline="-25000" dirty="0">
                <a:latin typeface="Optima"/>
                <a:cs typeface="Optima"/>
              </a:rPr>
              <a:t>from </a:t>
            </a:r>
            <a:r>
              <a:rPr lang="en-US" sz="2800" i="1" baseline="-25000" dirty="0">
                <a:solidFill>
                  <a:srgbClr val="176FC1"/>
                </a:solidFill>
                <a:latin typeface="Optima"/>
                <a:cs typeface="Optima"/>
              </a:rPr>
              <a:t>Dat</a:t>
            </a:r>
            <a:r>
              <a:rPr lang="en-US" sz="2800" baseline="-25000" dirty="0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800" dirty="0">
                <a:latin typeface="Optima"/>
                <a:cs typeface="Optima"/>
              </a:rPr>
              <a:t>  </a:t>
            </a:r>
            <a:r>
              <a:rPr lang="en-US" sz="2800" i="1" dirty="0">
                <a:latin typeface="Optima"/>
                <a:cs typeface="Optima"/>
              </a:rPr>
              <a:t>d(</a:t>
            </a:r>
            <a:r>
              <a:rPr lang="en-US" sz="28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800" i="1" dirty="0">
                <a:latin typeface="Optima"/>
                <a:cs typeface="Optima"/>
              </a:rPr>
              <a:t>,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latin typeface="Optima"/>
                <a:cs typeface="Optima"/>
              </a:rPr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CA93F0-0833-F746-98BF-BC28EBFA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551052948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i="1" dirty="0"/>
              <a:t>k</a:t>
            </a:r>
            <a:r>
              <a:rPr lang="en-US" dirty="0"/>
              <a:t>-Center Clustering Problem</a:t>
            </a:r>
            <a:endParaRPr lang="en-US" altLang="en-US" i="1" dirty="0">
              <a:cs typeface="Arial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2781300" y="5181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819400" y="59817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3467100" y="5791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699000" y="50673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962400" y="5181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810000" y="6172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584700" y="64770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7-Point Star 34"/>
          <p:cNvSpPr/>
          <p:nvPr/>
        </p:nvSpPr>
        <p:spPr>
          <a:xfrm>
            <a:off x="4203700" y="487680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7-Point Star 35"/>
          <p:cNvSpPr/>
          <p:nvPr/>
        </p:nvSpPr>
        <p:spPr>
          <a:xfrm>
            <a:off x="4318000" y="611505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/>
          <p:nvPr/>
        </p:nvCxnSpPr>
        <p:spPr>
          <a:xfrm>
            <a:off x="2973034" y="5387975"/>
            <a:ext cx="149932" cy="174625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endCxn id="30" idx="1"/>
          </p:cNvCxnSpPr>
          <p:nvPr/>
        </p:nvCxnSpPr>
        <p:spPr>
          <a:xfrm>
            <a:off x="3198019" y="5649119"/>
            <a:ext cx="302559" cy="175559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41" idx="3"/>
            <a:endCxn id="29" idx="7"/>
          </p:cNvCxnSpPr>
          <p:nvPr/>
        </p:nvCxnSpPr>
        <p:spPr>
          <a:xfrm flipH="1">
            <a:off x="3014522" y="5708651"/>
            <a:ext cx="96910" cy="306527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6"/>
          </p:cNvCxnSpPr>
          <p:nvPr/>
        </p:nvCxnSpPr>
        <p:spPr>
          <a:xfrm flipV="1">
            <a:off x="4038600" y="6234112"/>
            <a:ext cx="281694" cy="52388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7-Point Star 40"/>
          <p:cNvSpPr/>
          <p:nvPr/>
        </p:nvSpPr>
        <p:spPr>
          <a:xfrm>
            <a:off x="3048000" y="551815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/>
          <p:cNvCxnSpPr>
            <a:endCxn id="34" idx="1"/>
          </p:cNvCxnSpPr>
          <p:nvPr/>
        </p:nvCxnSpPr>
        <p:spPr>
          <a:xfrm>
            <a:off x="4484247" y="6312694"/>
            <a:ext cx="133931" cy="197784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32" idx="7"/>
          </p:cNvCxnSpPr>
          <p:nvPr/>
        </p:nvCxnSpPr>
        <p:spPr>
          <a:xfrm flipV="1">
            <a:off x="4157522" y="5072856"/>
            <a:ext cx="109678" cy="142222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4425509" y="5005469"/>
            <a:ext cx="300177" cy="101466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5486400" y="60325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 flipV="1">
            <a:off x="4546600" y="6146800"/>
            <a:ext cx="956469" cy="87312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609600" y="1275774"/>
            <a:ext cx="8229600" cy="31085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b="1" i="1" dirty="0">
                <a:latin typeface="Optima"/>
                <a:cs typeface="Optima"/>
              </a:rPr>
              <a:t>k</a:t>
            </a:r>
            <a:r>
              <a:rPr lang="en-US" sz="2800" b="1" dirty="0">
                <a:latin typeface="Optima"/>
                <a:cs typeface="Optima"/>
              </a:rPr>
              <a:t>-Center Clustering Problem.</a:t>
            </a:r>
            <a:r>
              <a:rPr lang="en-US" sz="2800" dirty="0">
                <a:latin typeface="Optima"/>
                <a:cs typeface="Optima"/>
              </a:rPr>
              <a:t> Given a set of points 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latin typeface="Optima"/>
                <a:cs typeface="Optima"/>
              </a:rPr>
              <a:t>, find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centers minimizing </a:t>
            </a:r>
            <a:r>
              <a:rPr lang="en-US" sz="2800" i="1" dirty="0" err="1">
                <a:latin typeface="Optima"/>
                <a:cs typeface="Optima"/>
              </a:rPr>
              <a:t>MaxDistance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i="1" dirty="0">
                <a:latin typeface="Optima"/>
                <a:cs typeface="Optima"/>
              </a:rPr>
              <a:t>, 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latin typeface="Optima"/>
                <a:cs typeface="Optima"/>
              </a:rPr>
              <a:t>). 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Input:</a:t>
            </a:r>
            <a:r>
              <a:rPr lang="en-US" sz="2800" dirty="0">
                <a:latin typeface="Optima"/>
                <a:cs typeface="Optima"/>
              </a:rPr>
              <a:t> A set of points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and an integer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Output:</a:t>
            </a:r>
            <a:r>
              <a:rPr lang="en-US" sz="2800" dirty="0">
                <a:latin typeface="Optima"/>
                <a:cs typeface="Optima"/>
              </a:rPr>
              <a:t> A set of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points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that minimizes </a:t>
            </a:r>
            <a:r>
              <a:rPr lang="en-US" sz="2800" i="1" dirty="0" err="1">
                <a:latin typeface="Optima"/>
                <a:cs typeface="Optima"/>
              </a:rPr>
              <a:t>MaxDistance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i="1" dirty="0" err="1">
                <a:solidFill>
                  <a:srgbClr val="176FC1"/>
                </a:solidFill>
                <a:latin typeface="Optima"/>
                <a:cs typeface="Optima"/>
              </a:rPr>
              <a:t>DataPoints</a:t>
            </a:r>
            <a:r>
              <a:rPr lang="en-US" sz="2800" i="1" dirty="0">
                <a:latin typeface="Optima"/>
                <a:cs typeface="Optima"/>
              </a:rPr>
              <a:t>,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latin typeface="Optima"/>
                <a:cs typeface="Optima"/>
              </a:rPr>
              <a:t>) over all possible choices of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latin typeface="Optima"/>
                <a:cs typeface="Optima"/>
              </a:rPr>
              <a:t>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823EE3-7951-2E47-808D-F49D37AF7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47584075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i="1" dirty="0"/>
              <a:t>k</a:t>
            </a:r>
            <a:r>
              <a:rPr lang="en-US" dirty="0"/>
              <a:t>-Center Clustering Problem</a:t>
            </a:r>
            <a:endParaRPr lang="en-US" altLang="en-US" i="1" dirty="0">
              <a:cs typeface="Arial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781300" y="5067300"/>
            <a:ext cx="2933700" cy="1638300"/>
            <a:chOff x="2781300" y="5067300"/>
            <a:chExt cx="2933700" cy="1638300"/>
          </a:xfrm>
          <a:effectLst/>
        </p:grpSpPr>
        <p:sp>
          <p:nvSpPr>
            <p:cNvPr id="30" name="Oval 29"/>
            <p:cNvSpPr/>
            <p:nvPr/>
          </p:nvSpPr>
          <p:spPr>
            <a:xfrm>
              <a:off x="3467100" y="57912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3810000" y="61722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endCxn id="30" idx="1"/>
            </p:cNvCxnSpPr>
            <p:nvPr/>
          </p:nvCxnSpPr>
          <p:spPr>
            <a:xfrm>
              <a:off x="3165968" y="5668824"/>
              <a:ext cx="334610" cy="155854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41" idx="3"/>
            </p:cNvCxnSpPr>
            <p:nvPr/>
          </p:nvCxnSpPr>
          <p:spPr>
            <a:xfrm flipH="1">
              <a:off x="2892988" y="5746751"/>
              <a:ext cx="189869" cy="377824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endCxn id="45" idx="2"/>
            </p:cNvCxnSpPr>
            <p:nvPr/>
          </p:nvCxnSpPr>
          <p:spPr>
            <a:xfrm flipV="1">
              <a:off x="4036862" y="6146800"/>
              <a:ext cx="1449538" cy="115561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V="1">
              <a:off x="4139736" y="5181600"/>
              <a:ext cx="664039" cy="114300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/>
            <p:cNvSpPr/>
            <p:nvPr/>
          </p:nvSpPr>
          <p:spPr>
            <a:xfrm>
              <a:off x="5486400" y="60325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/>
            <p:cNvCxnSpPr>
              <a:endCxn id="36" idx="6"/>
            </p:cNvCxnSpPr>
            <p:nvPr/>
          </p:nvCxnSpPr>
          <p:spPr>
            <a:xfrm flipV="1">
              <a:off x="4683125" y="6109330"/>
              <a:ext cx="78506" cy="472445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/>
            <p:cNvSpPr/>
            <p:nvPr/>
          </p:nvSpPr>
          <p:spPr>
            <a:xfrm>
              <a:off x="4584700" y="6477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/>
            <p:cNvCxnSpPr>
              <a:stCxn id="28" idx="1"/>
            </p:cNvCxnSpPr>
            <p:nvPr/>
          </p:nvCxnSpPr>
          <p:spPr>
            <a:xfrm>
              <a:off x="2814778" y="5215078"/>
              <a:ext cx="323995" cy="442773"/>
            </a:xfrm>
            <a:prstGeom prst="line">
              <a:avLst/>
            </a:prstGeom>
            <a:ln>
              <a:solidFill>
                <a:srgbClr val="FF0000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/>
            <p:cNvSpPr/>
            <p:nvPr/>
          </p:nvSpPr>
          <p:spPr>
            <a:xfrm>
              <a:off x="2819400" y="59817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4699000" y="50673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3962400" y="5181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2781300" y="5181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7-Point Star 40"/>
            <p:cNvSpPr/>
            <p:nvPr/>
          </p:nvSpPr>
          <p:spPr>
            <a:xfrm>
              <a:off x="3019425" y="55562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7-Point Star 35"/>
            <p:cNvSpPr/>
            <p:nvPr/>
          </p:nvSpPr>
          <p:spPr>
            <a:xfrm>
              <a:off x="4647331" y="610933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7-Point Star 34"/>
            <p:cNvSpPr/>
            <p:nvPr/>
          </p:nvSpPr>
          <p:spPr>
            <a:xfrm>
              <a:off x="4337050" y="5153025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/>
          <p:cNvSpPr/>
          <p:nvPr/>
        </p:nvSpPr>
        <p:spPr>
          <a:xfrm>
            <a:off x="609600" y="1275774"/>
            <a:ext cx="8229600" cy="31085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b="1" i="1" dirty="0">
                <a:latin typeface="Optima"/>
                <a:cs typeface="Optima"/>
              </a:rPr>
              <a:t>k</a:t>
            </a:r>
            <a:r>
              <a:rPr lang="en-US" sz="2800" b="1" dirty="0">
                <a:latin typeface="Optima"/>
                <a:cs typeface="Optima"/>
              </a:rPr>
              <a:t>-Center Clustering Problem.</a:t>
            </a:r>
            <a:r>
              <a:rPr lang="en-US" sz="2800" dirty="0">
                <a:latin typeface="Optima"/>
                <a:cs typeface="Optima"/>
              </a:rPr>
              <a:t> Given a set of points 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latin typeface="Optima"/>
                <a:cs typeface="Optima"/>
              </a:rPr>
              <a:t>, find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centers minimizing </a:t>
            </a:r>
            <a:r>
              <a:rPr lang="en-US" sz="2800" i="1" dirty="0" err="1">
                <a:latin typeface="Optima"/>
                <a:cs typeface="Optima"/>
              </a:rPr>
              <a:t>MaxDistance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i="1" dirty="0">
                <a:latin typeface="Optima"/>
                <a:cs typeface="Optima"/>
              </a:rPr>
              <a:t>, 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latin typeface="Optima"/>
                <a:cs typeface="Optima"/>
              </a:rPr>
              <a:t>). 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Input:</a:t>
            </a:r>
            <a:r>
              <a:rPr lang="en-US" sz="2800" dirty="0">
                <a:latin typeface="Optima"/>
                <a:cs typeface="Optima"/>
              </a:rPr>
              <a:t> A set of points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and an integer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Output:</a:t>
            </a:r>
            <a:r>
              <a:rPr lang="en-US" sz="2800" dirty="0">
                <a:latin typeface="Optima"/>
                <a:cs typeface="Optima"/>
              </a:rPr>
              <a:t> A set of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points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that minimizes </a:t>
            </a:r>
            <a:r>
              <a:rPr lang="en-US" sz="2800" i="1" dirty="0" err="1">
                <a:latin typeface="Optima"/>
                <a:cs typeface="Optima"/>
              </a:rPr>
              <a:t>MaxDistance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i="1" dirty="0" err="1">
                <a:solidFill>
                  <a:srgbClr val="176FC1"/>
                </a:solidFill>
                <a:latin typeface="Optima"/>
                <a:cs typeface="Optima"/>
              </a:rPr>
              <a:t>DataPoints</a:t>
            </a:r>
            <a:r>
              <a:rPr lang="en-US" sz="2800" i="1" dirty="0">
                <a:latin typeface="Optima"/>
                <a:cs typeface="Optima"/>
              </a:rPr>
              <a:t>,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latin typeface="Optima"/>
                <a:cs typeface="Optima"/>
              </a:rPr>
              <a:t>) over all possible choices of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latin typeface="Optima"/>
                <a:cs typeface="Optima"/>
              </a:rPr>
              <a:t>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0A7F3-A110-F645-8083-5D1AED4A9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91898050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609600" y="1275774"/>
            <a:ext cx="8229600" cy="31085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b="1" i="1" dirty="0">
                <a:latin typeface="Optima"/>
                <a:cs typeface="Optima"/>
              </a:rPr>
              <a:t>k</a:t>
            </a:r>
            <a:r>
              <a:rPr lang="en-US" sz="2800" b="1" dirty="0">
                <a:latin typeface="Optima"/>
                <a:cs typeface="Optima"/>
              </a:rPr>
              <a:t>-Center Clustering Problem.</a:t>
            </a:r>
            <a:r>
              <a:rPr lang="en-US" sz="2800" dirty="0">
                <a:latin typeface="Optima"/>
                <a:cs typeface="Optima"/>
              </a:rPr>
              <a:t> Given a set of points </a:t>
            </a:r>
            <a:r>
              <a:rPr lang="en-US" sz="28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latin typeface="Optima"/>
                <a:cs typeface="Optima"/>
              </a:rPr>
              <a:t>, find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centers minimizing </a:t>
            </a:r>
            <a:r>
              <a:rPr lang="en-US" sz="2800" i="1" dirty="0" err="1">
                <a:latin typeface="Optima"/>
                <a:cs typeface="Optima"/>
              </a:rPr>
              <a:t>MaxDistance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i="1" dirty="0">
                <a:latin typeface="Optima"/>
                <a:cs typeface="Optima"/>
              </a:rPr>
              <a:t>, 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latin typeface="Optima"/>
                <a:cs typeface="Optima"/>
              </a:rPr>
              <a:t>). 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Input:</a:t>
            </a:r>
            <a:r>
              <a:rPr lang="en-US" sz="2800" dirty="0">
                <a:latin typeface="Optima"/>
                <a:cs typeface="Optima"/>
              </a:rPr>
              <a:t> A set of points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and an integer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Output:</a:t>
            </a:r>
            <a:r>
              <a:rPr lang="en-US" sz="2800" dirty="0">
                <a:latin typeface="Optima"/>
                <a:cs typeface="Optima"/>
              </a:rPr>
              <a:t> A set of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points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that minimizes </a:t>
            </a:r>
            <a:r>
              <a:rPr lang="en-US" sz="2800" i="1" dirty="0" err="1">
                <a:latin typeface="Optima"/>
                <a:cs typeface="Optima"/>
              </a:rPr>
              <a:t>MaxDistance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i="1" dirty="0" err="1">
                <a:solidFill>
                  <a:srgbClr val="176FC1"/>
                </a:solidFill>
                <a:latin typeface="Optima"/>
                <a:cs typeface="Optima"/>
              </a:rPr>
              <a:t>DataPoints</a:t>
            </a:r>
            <a:r>
              <a:rPr lang="en-US" sz="2800" i="1" dirty="0">
                <a:latin typeface="Optima"/>
                <a:cs typeface="Optima"/>
              </a:rPr>
              <a:t>,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latin typeface="Optima"/>
                <a:cs typeface="Optima"/>
              </a:rPr>
              <a:t>) over all possible choices of </a:t>
            </a:r>
            <a:r>
              <a:rPr lang="en-US" sz="28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latin typeface="Optima"/>
                <a:cs typeface="Optima"/>
              </a:rPr>
              <a:t>.</a:t>
            </a:r>
          </a:p>
        </p:txBody>
      </p:sp>
      <p:cxnSp>
        <p:nvCxnSpPr>
          <p:cNvPr id="38" name="Straight Connector 37"/>
          <p:cNvCxnSpPr/>
          <p:nvPr/>
        </p:nvCxnSpPr>
        <p:spPr>
          <a:xfrm>
            <a:off x="3492288" y="5681434"/>
            <a:ext cx="70062" cy="289065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endCxn id="41" idx="5"/>
          </p:cNvCxnSpPr>
          <p:nvPr/>
        </p:nvCxnSpPr>
        <p:spPr>
          <a:xfrm>
            <a:off x="2886147" y="5284928"/>
            <a:ext cx="494194" cy="319937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2887592" y="5651501"/>
            <a:ext cx="609599" cy="461822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i="1" dirty="0"/>
              <a:t>k</a:t>
            </a:r>
            <a:r>
              <a:rPr lang="en-US" dirty="0"/>
              <a:t>-Center Clustering Problem</a:t>
            </a:r>
            <a:endParaRPr lang="en-US" altLang="en-US" i="1" dirty="0">
              <a:cs typeface="Arial" pitchFamily="34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3467100" y="5791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810000" y="6172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/>
          <p:cNvCxnSpPr>
            <a:stCxn id="32" idx="3"/>
          </p:cNvCxnSpPr>
          <p:nvPr/>
        </p:nvCxnSpPr>
        <p:spPr>
          <a:xfrm flipH="1">
            <a:off x="3504885" y="5376722"/>
            <a:ext cx="490993" cy="274779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4785125" y="5163822"/>
            <a:ext cx="886872" cy="1054275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5486400" y="60325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584700" y="64770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819400" y="59817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699000" y="50673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962400" y="5181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2781300" y="5181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7-Point Star 40"/>
          <p:cNvSpPr/>
          <p:nvPr/>
        </p:nvSpPr>
        <p:spPr>
          <a:xfrm>
            <a:off x="3357703" y="5567134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7-Point Star 35"/>
          <p:cNvSpPr/>
          <p:nvPr/>
        </p:nvSpPr>
        <p:spPr>
          <a:xfrm>
            <a:off x="5076161" y="5565776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7-Point Star 34"/>
          <p:cNvSpPr/>
          <p:nvPr/>
        </p:nvSpPr>
        <p:spPr>
          <a:xfrm>
            <a:off x="4187825" y="6367322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/>
          <p:cNvCxnSpPr/>
          <p:nvPr/>
        </p:nvCxnSpPr>
        <p:spPr>
          <a:xfrm>
            <a:off x="4005122" y="6338747"/>
            <a:ext cx="579578" cy="223978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6172200" y="5257800"/>
            <a:ext cx="2507618" cy="9541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ED1C24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An even better set of centers! </a:t>
            </a:r>
          </a:p>
        </p:txBody>
      </p:sp>
      <p:pic>
        <p:nvPicPr>
          <p:cNvPr id="9218" name="Picture 2" descr="http://www.metal-archives.com/images/3/5/4/0/3540307569_logo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3534" y="4876800"/>
            <a:ext cx="3255602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C110A8C-84FA-E24E-8743-7209739AE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2084565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dirty="0"/>
              <a:t>Which Domesticated Animal Is Next? 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338270" y="1587086"/>
            <a:ext cx="2328730" cy="4813713"/>
          </a:xfrm>
        </p:spPr>
        <p:txBody>
          <a:bodyPr>
            <a:no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dirty="0"/>
              <a:t>30,000 BC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10,000 BC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 8,000 BC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 8,000 BC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 4,000 BC</a:t>
            </a:r>
          </a:p>
          <a:p>
            <a:pPr>
              <a:lnSpc>
                <a:spcPct val="120000"/>
              </a:lnSpc>
            </a:pPr>
            <a:endParaRPr lang="en-US" b="1" dirty="0"/>
          </a:p>
        </p:txBody>
      </p:sp>
      <p:pic>
        <p:nvPicPr>
          <p:cNvPr id="22" name="Picture 16" descr="http://upload.wikimedia.org/wikipedia/commons/thumb/3/30/Cowicon.svg/511px-Cowicon.svg.pn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971800" y="4381499"/>
            <a:ext cx="1139106" cy="1047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0" descr="http://upload.wikimedia.org/wikipedia/commons/b/bb/Icon_dog.gif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43200" y="1638299"/>
            <a:ext cx="1314179" cy="94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6" descr="http://www.icondig.com/data/icons/nounproject/512/319.png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6752" y="3333847"/>
            <a:ext cx="1150628" cy="1150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6" descr="http://performanceprobiotics.com/Media/Icons/IconSheep.png">
            <a:hlinkClick r:id="rId8"/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2466" y="2552699"/>
            <a:ext cx="1219200" cy="101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factsanddetails.com/media/2/20120207-livestock%20702px-Fetekti3.jpg">
            <a:hlinkClick r:id="rId10"/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905000"/>
            <a:ext cx="4572000" cy="1543683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251F65-B633-A04C-B658-3F65CCB92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5423126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/>
          <p:nvPr/>
        </p:nvCxnSpPr>
        <p:spPr>
          <a:xfrm>
            <a:off x="2962275" y="5324475"/>
            <a:ext cx="2619375" cy="838200"/>
          </a:xfrm>
          <a:prstGeom prst="line">
            <a:avLst/>
          </a:prstGeom>
          <a:ln w="38100"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2781300" y="5181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19400" y="59817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467100" y="5791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699000" y="50673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962400" y="5181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810000" y="6172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486400" y="60325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584700" y="64770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7-Point Star 17"/>
          <p:cNvSpPr/>
          <p:nvPr/>
        </p:nvSpPr>
        <p:spPr>
          <a:xfrm>
            <a:off x="5486400" y="605155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7-Point Star 22"/>
          <p:cNvSpPr/>
          <p:nvPr/>
        </p:nvSpPr>
        <p:spPr>
          <a:xfrm>
            <a:off x="2781300" y="5191125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k</a:t>
            </a:r>
            <a:r>
              <a:rPr lang="en-US" dirty="0"/>
              <a:t>-Center Clustering Heuristic</a:t>
            </a:r>
            <a:endParaRPr lang="en-US" altLang="en-US" dirty="0">
              <a:cs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9600" y="1828800"/>
            <a:ext cx="8229600" cy="21236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dirty="0" err="1">
                <a:latin typeface="Optima"/>
                <a:cs typeface="Optima"/>
              </a:rPr>
              <a:t>FarthestFirstTraversal</a:t>
            </a:r>
            <a:r>
              <a:rPr lang="en-US" sz="2200" dirty="0">
                <a:latin typeface="Optima"/>
                <a:cs typeface="Optima"/>
              </a:rPr>
              <a:t>(</a:t>
            </a:r>
            <a:r>
              <a:rPr lang="en-US" sz="22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200" i="1" dirty="0">
                <a:latin typeface="Optima"/>
                <a:cs typeface="Optima"/>
              </a:rPr>
              <a:t>, k</a:t>
            </a:r>
            <a:r>
              <a:rPr lang="en-US" sz="2200" dirty="0">
                <a:latin typeface="Optima"/>
                <a:cs typeface="Optima"/>
              </a:rPr>
              <a:t>)</a:t>
            </a:r>
          </a:p>
          <a:p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   </a:t>
            </a:r>
            <a:r>
              <a:rPr lang="en-US" sz="2200" i="1" dirty="0">
                <a:solidFill>
                  <a:schemeClr val="tx2"/>
                </a:solidFill>
                <a:latin typeface="Optima"/>
                <a:cs typeface="Optima"/>
              </a:rPr>
              <a:t>Centers </a:t>
            </a:r>
            <a:r>
              <a:rPr lang="en-US" sz="2200" i="1" dirty="0">
                <a:latin typeface="Optima"/>
                <a:cs typeface="Optima"/>
              </a:rPr>
              <a:t>← </a:t>
            </a:r>
            <a:r>
              <a:rPr lang="en-US" sz="2200" dirty="0">
                <a:latin typeface="Optima"/>
                <a:cs typeface="Optima"/>
              </a:rPr>
              <a:t>the set consisting of a single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from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endParaRPr lang="en-US" sz="2200" dirty="0">
              <a:solidFill>
                <a:srgbClr val="176FC1"/>
              </a:solidFill>
              <a:latin typeface="Optima"/>
              <a:cs typeface="Optima"/>
            </a:endParaRPr>
          </a:p>
          <a:p>
            <a:r>
              <a:rPr lang="en-US" sz="2200" dirty="0">
                <a:latin typeface="Optima"/>
                <a:cs typeface="Optima"/>
              </a:rPr>
              <a:t>   </a:t>
            </a:r>
            <a:r>
              <a:rPr lang="en-US" sz="2200" b="1" dirty="0">
                <a:latin typeface="Optima"/>
                <a:cs typeface="Optima"/>
              </a:rPr>
              <a:t>while</a:t>
            </a:r>
            <a:r>
              <a:rPr lang="en-US" sz="2200" dirty="0">
                <a:latin typeface="Optima"/>
                <a:cs typeface="Optima"/>
              </a:rPr>
              <a:t> </a:t>
            </a:r>
            <a:r>
              <a:rPr lang="en-US" sz="22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have fewer than </a:t>
            </a:r>
            <a:r>
              <a:rPr lang="en-US" sz="2200" i="1" dirty="0">
                <a:latin typeface="Optima"/>
                <a:cs typeface="Optima"/>
              </a:rPr>
              <a:t>k </a:t>
            </a:r>
            <a:r>
              <a:rPr lang="en-US" sz="2200" dirty="0">
                <a:latin typeface="Optima"/>
                <a:cs typeface="Optima"/>
              </a:rPr>
              <a:t>points</a:t>
            </a:r>
          </a:p>
          <a:p>
            <a:r>
              <a:rPr lang="en-US" sz="2200" dirty="0">
                <a:latin typeface="Optima"/>
                <a:cs typeface="Optima"/>
              </a:rPr>
              <a:t>     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i="1" dirty="0">
                <a:latin typeface="Optima"/>
                <a:cs typeface="Optima"/>
              </a:rPr>
              <a:t>← </a:t>
            </a:r>
            <a:r>
              <a:rPr lang="en-US" sz="2200" dirty="0">
                <a:latin typeface="Optima"/>
                <a:cs typeface="Optima"/>
              </a:rPr>
              <a:t>a point in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Data </a:t>
            </a:r>
            <a:r>
              <a:rPr lang="en-US" sz="2200" dirty="0">
                <a:latin typeface="Optima"/>
                <a:cs typeface="Optima"/>
              </a:rPr>
              <a:t>maximizing</a:t>
            </a:r>
            <a:r>
              <a:rPr lang="en-US" sz="2200" i="1" dirty="0">
                <a:latin typeface="Optima"/>
                <a:cs typeface="Optima"/>
              </a:rPr>
              <a:t> d</a:t>
            </a:r>
            <a:r>
              <a:rPr lang="en-US" sz="2200" dirty="0">
                <a:latin typeface="Optima"/>
                <a:cs typeface="Optima"/>
              </a:rPr>
              <a:t>(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i="1" dirty="0">
                <a:latin typeface="Optima"/>
                <a:cs typeface="Optima"/>
              </a:rPr>
              <a:t>, </a:t>
            </a:r>
            <a:r>
              <a:rPr lang="en-US" sz="22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)</a:t>
            </a:r>
            <a:r>
              <a:rPr lang="en-US" sz="2200" i="1" dirty="0">
                <a:latin typeface="Optima"/>
                <a:cs typeface="Optima"/>
              </a:rPr>
              <a:t>  		    </a:t>
            </a:r>
            <a:r>
              <a:rPr lang="en-US" sz="2200" dirty="0">
                <a:latin typeface="Optima"/>
                <a:cs typeface="Optima"/>
              </a:rPr>
              <a:t>among all data points</a:t>
            </a:r>
          </a:p>
          <a:p>
            <a:r>
              <a:rPr lang="en-US" sz="2200" dirty="0">
                <a:latin typeface="Optima"/>
                <a:cs typeface="Optima"/>
              </a:rPr>
              <a:t>      add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to </a:t>
            </a:r>
            <a:r>
              <a:rPr lang="en-US" sz="22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endParaRPr lang="en-US" sz="2200" dirty="0">
              <a:solidFill>
                <a:srgbClr val="ED1C24"/>
              </a:solidFill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5D5C7F4-D3C9-3E43-A743-87A1687AB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9900456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/>
          <p:cNvCxnSpPr/>
          <p:nvPr/>
        </p:nvCxnSpPr>
        <p:spPr>
          <a:xfrm>
            <a:off x="2872975" y="5245308"/>
            <a:ext cx="708425" cy="60960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4813300" y="6189522"/>
            <a:ext cx="711200" cy="373203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785125" y="5163822"/>
            <a:ext cx="886872" cy="1054275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3" idx="1"/>
            <a:endCxn id="13" idx="2"/>
          </p:cNvCxnSpPr>
          <p:nvPr/>
        </p:nvCxnSpPr>
        <p:spPr>
          <a:xfrm flipV="1">
            <a:off x="3009901" y="5295900"/>
            <a:ext cx="952499" cy="17737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895600" y="5305425"/>
            <a:ext cx="38100" cy="790575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2781300" y="5181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19400" y="59817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467100" y="5791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699000" y="50673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962400" y="5181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810000" y="6172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486400" y="60325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584700" y="64770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7-Point Star 17"/>
          <p:cNvSpPr/>
          <p:nvPr/>
        </p:nvSpPr>
        <p:spPr>
          <a:xfrm>
            <a:off x="5486400" y="605155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7-Point Star 22"/>
          <p:cNvSpPr/>
          <p:nvPr/>
        </p:nvSpPr>
        <p:spPr>
          <a:xfrm>
            <a:off x="2781300" y="5191125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/>
          <p:nvPr/>
        </p:nvCxnSpPr>
        <p:spPr>
          <a:xfrm>
            <a:off x="2905125" y="5295900"/>
            <a:ext cx="909778" cy="939384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2919272" y="5309016"/>
            <a:ext cx="909778" cy="939384"/>
          </a:xfrm>
          <a:prstGeom prst="line">
            <a:avLst/>
          </a:prstGeom>
          <a:ln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7-Point Star 36"/>
          <p:cNvSpPr/>
          <p:nvPr/>
        </p:nvSpPr>
        <p:spPr>
          <a:xfrm>
            <a:off x="3813175" y="6181725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09600" y="1828800"/>
            <a:ext cx="8229600" cy="21236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dirty="0" err="1">
                <a:latin typeface="Optima"/>
                <a:cs typeface="Optima"/>
              </a:rPr>
              <a:t>FarthestFirstTraversal</a:t>
            </a:r>
            <a:r>
              <a:rPr lang="en-US" sz="2200" dirty="0">
                <a:latin typeface="Optima"/>
                <a:cs typeface="Optima"/>
              </a:rPr>
              <a:t>(</a:t>
            </a:r>
            <a:r>
              <a:rPr lang="en-US" sz="22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200" i="1" dirty="0">
                <a:latin typeface="Optima"/>
                <a:cs typeface="Optima"/>
              </a:rPr>
              <a:t>, k</a:t>
            </a:r>
            <a:r>
              <a:rPr lang="en-US" sz="2200" dirty="0">
                <a:latin typeface="Optima"/>
                <a:cs typeface="Optima"/>
              </a:rPr>
              <a:t>)</a:t>
            </a:r>
          </a:p>
          <a:p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   </a:t>
            </a:r>
            <a:r>
              <a:rPr lang="en-US" sz="2200" i="1" dirty="0">
                <a:solidFill>
                  <a:schemeClr val="tx2"/>
                </a:solidFill>
                <a:latin typeface="Optima"/>
                <a:cs typeface="Optima"/>
              </a:rPr>
              <a:t>Centers </a:t>
            </a:r>
            <a:r>
              <a:rPr lang="en-US" sz="2200" i="1" dirty="0">
                <a:latin typeface="Optima"/>
                <a:cs typeface="Optima"/>
              </a:rPr>
              <a:t>← </a:t>
            </a:r>
            <a:r>
              <a:rPr lang="en-US" sz="2200" dirty="0">
                <a:latin typeface="Optima"/>
                <a:cs typeface="Optima"/>
              </a:rPr>
              <a:t>the set consisting of a single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from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endParaRPr lang="en-US" sz="2200" dirty="0">
              <a:solidFill>
                <a:srgbClr val="176FC1"/>
              </a:solidFill>
              <a:latin typeface="Optima"/>
              <a:cs typeface="Optima"/>
            </a:endParaRPr>
          </a:p>
          <a:p>
            <a:r>
              <a:rPr lang="en-US" sz="2200" dirty="0">
                <a:latin typeface="Optima"/>
                <a:cs typeface="Optima"/>
              </a:rPr>
              <a:t>   </a:t>
            </a:r>
            <a:r>
              <a:rPr lang="en-US" sz="2200" b="1" dirty="0">
                <a:latin typeface="Optima"/>
                <a:cs typeface="Optima"/>
              </a:rPr>
              <a:t>while</a:t>
            </a:r>
            <a:r>
              <a:rPr lang="en-US" sz="2200" dirty="0">
                <a:latin typeface="Optima"/>
                <a:cs typeface="Optima"/>
              </a:rPr>
              <a:t> </a:t>
            </a:r>
            <a:r>
              <a:rPr lang="en-US" sz="22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have fewer than </a:t>
            </a:r>
            <a:r>
              <a:rPr lang="en-US" sz="2200" i="1" dirty="0">
                <a:latin typeface="Optima"/>
                <a:cs typeface="Optima"/>
              </a:rPr>
              <a:t>k </a:t>
            </a:r>
            <a:r>
              <a:rPr lang="en-US" sz="2200" dirty="0">
                <a:latin typeface="Optima"/>
                <a:cs typeface="Optima"/>
              </a:rPr>
              <a:t>points</a:t>
            </a:r>
          </a:p>
          <a:p>
            <a:r>
              <a:rPr lang="en-US" sz="2200" dirty="0">
                <a:latin typeface="Optima"/>
                <a:cs typeface="Optima"/>
              </a:rPr>
              <a:t>     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i="1" dirty="0">
                <a:latin typeface="Optima"/>
                <a:cs typeface="Optima"/>
              </a:rPr>
              <a:t>← </a:t>
            </a:r>
            <a:r>
              <a:rPr lang="en-US" sz="2200" dirty="0">
                <a:latin typeface="Optima"/>
                <a:cs typeface="Optima"/>
              </a:rPr>
              <a:t>a point in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Data </a:t>
            </a:r>
            <a:r>
              <a:rPr lang="en-US" sz="2200" dirty="0">
                <a:latin typeface="Optima"/>
                <a:cs typeface="Optima"/>
              </a:rPr>
              <a:t>maximizing</a:t>
            </a:r>
            <a:r>
              <a:rPr lang="en-US" sz="2200" i="1" dirty="0">
                <a:latin typeface="Optima"/>
                <a:cs typeface="Optima"/>
              </a:rPr>
              <a:t> d</a:t>
            </a:r>
            <a:r>
              <a:rPr lang="en-US" sz="2200" dirty="0">
                <a:latin typeface="Optima"/>
                <a:cs typeface="Optima"/>
              </a:rPr>
              <a:t>(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i="1" dirty="0">
                <a:latin typeface="Optima"/>
                <a:cs typeface="Optima"/>
              </a:rPr>
              <a:t>, </a:t>
            </a:r>
            <a:r>
              <a:rPr lang="en-US" sz="22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)</a:t>
            </a:r>
            <a:r>
              <a:rPr lang="en-US" sz="2200" i="1" dirty="0">
                <a:latin typeface="Optima"/>
                <a:cs typeface="Optima"/>
              </a:rPr>
              <a:t>  		    </a:t>
            </a:r>
            <a:r>
              <a:rPr lang="en-US" sz="2200" dirty="0">
                <a:latin typeface="Optima"/>
                <a:cs typeface="Optima"/>
              </a:rPr>
              <a:t>among all data points</a:t>
            </a:r>
          </a:p>
          <a:p>
            <a:r>
              <a:rPr lang="en-US" sz="2200" dirty="0">
                <a:latin typeface="Optima"/>
                <a:cs typeface="Optima"/>
              </a:rPr>
              <a:t>      add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to </a:t>
            </a:r>
            <a:r>
              <a:rPr lang="en-US" sz="22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endParaRPr lang="en-US" sz="2200" dirty="0">
              <a:solidFill>
                <a:srgbClr val="ED1C24"/>
              </a:solidFill>
              <a:latin typeface="Optima"/>
              <a:cs typeface="Optima"/>
            </a:endParaRPr>
          </a:p>
        </p:txBody>
      </p:sp>
      <p:sp>
        <p:nvSpPr>
          <p:cNvPr id="3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k</a:t>
            </a:r>
            <a:r>
              <a:rPr lang="en-US" dirty="0"/>
              <a:t>-Center Clustering Heuristic</a:t>
            </a:r>
            <a:endParaRPr lang="en-US" altLang="en-US" dirty="0">
              <a:cs typeface="Arial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B4898E1-4A6A-844A-AEA7-A7A001A62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3689444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>
            <a:off x="3873500" y="6254958"/>
            <a:ext cx="825500" cy="363745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535317" y="5886450"/>
            <a:ext cx="388983" cy="41910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785125" y="5163822"/>
            <a:ext cx="886872" cy="1054275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3" idx="1"/>
            <a:endCxn id="13" idx="2"/>
          </p:cNvCxnSpPr>
          <p:nvPr/>
        </p:nvCxnSpPr>
        <p:spPr>
          <a:xfrm flipV="1">
            <a:off x="3009901" y="5295900"/>
            <a:ext cx="952499" cy="17737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895600" y="5305425"/>
            <a:ext cx="38100" cy="790575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2781300" y="5181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19400" y="59817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467100" y="5791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699000" y="50673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962400" y="5181600"/>
            <a:ext cx="228600" cy="2286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810000" y="61722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486400" y="60325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584700" y="64770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7-Point Star 17"/>
          <p:cNvSpPr/>
          <p:nvPr/>
        </p:nvSpPr>
        <p:spPr>
          <a:xfrm>
            <a:off x="5486400" y="605155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7-Point Star 22"/>
          <p:cNvSpPr/>
          <p:nvPr/>
        </p:nvSpPr>
        <p:spPr>
          <a:xfrm>
            <a:off x="2781300" y="5191125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7-Point Star 36"/>
          <p:cNvSpPr/>
          <p:nvPr/>
        </p:nvSpPr>
        <p:spPr>
          <a:xfrm>
            <a:off x="3813175" y="6181725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k</a:t>
            </a:r>
            <a:r>
              <a:rPr lang="en-US" dirty="0"/>
              <a:t>-Center Clustering Heuristic</a:t>
            </a:r>
            <a:endParaRPr lang="en-US" altLang="en-US" dirty="0">
              <a:cs typeface="Arial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09600" y="1828800"/>
            <a:ext cx="8229600" cy="21236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dirty="0" err="1">
                <a:latin typeface="Optima"/>
                <a:cs typeface="Optima"/>
              </a:rPr>
              <a:t>FarthestFirstTraversal</a:t>
            </a:r>
            <a:r>
              <a:rPr lang="en-US" sz="2200" dirty="0">
                <a:latin typeface="Optima"/>
                <a:cs typeface="Optima"/>
              </a:rPr>
              <a:t>(</a:t>
            </a:r>
            <a:r>
              <a:rPr lang="en-US" sz="22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200" i="1" dirty="0">
                <a:latin typeface="Optima"/>
                <a:cs typeface="Optima"/>
              </a:rPr>
              <a:t>, k</a:t>
            </a:r>
            <a:r>
              <a:rPr lang="en-US" sz="2200" dirty="0">
                <a:latin typeface="Optima"/>
                <a:cs typeface="Optima"/>
              </a:rPr>
              <a:t>)</a:t>
            </a:r>
          </a:p>
          <a:p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   </a:t>
            </a:r>
            <a:r>
              <a:rPr lang="en-US" sz="2200" i="1" dirty="0">
                <a:solidFill>
                  <a:schemeClr val="tx2"/>
                </a:solidFill>
                <a:latin typeface="Optima"/>
                <a:cs typeface="Optima"/>
              </a:rPr>
              <a:t>Centers </a:t>
            </a:r>
            <a:r>
              <a:rPr lang="en-US" sz="2200" i="1" dirty="0">
                <a:latin typeface="Optima"/>
                <a:cs typeface="Optima"/>
              </a:rPr>
              <a:t>← </a:t>
            </a:r>
            <a:r>
              <a:rPr lang="en-US" sz="2200" dirty="0">
                <a:latin typeface="Optima"/>
                <a:cs typeface="Optima"/>
              </a:rPr>
              <a:t>the set consisting of a single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from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endParaRPr lang="en-US" sz="2200" dirty="0">
              <a:solidFill>
                <a:srgbClr val="176FC1"/>
              </a:solidFill>
              <a:latin typeface="Optima"/>
              <a:cs typeface="Optima"/>
            </a:endParaRPr>
          </a:p>
          <a:p>
            <a:r>
              <a:rPr lang="en-US" sz="2200" dirty="0">
                <a:latin typeface="Optima"/>
                <a:cs typeface="Optima"/>
              </a:rPr>
              <a:t>   </a:t>
            </a:r>
            <a:r>
              <a:rPr lang="en-US" sz="2200" b="1" dirty="0">
                <a:latin typeface="Optima"/>
                <a:cs typeface="Optima"/>
              </a:rPr>
              <a:t>while</a:t>
            </a:r>
            <a:r>
              <a:rPr lang="en-US" sz="2200" dirty="0">
                <a:latin typeface="Optima"/>
                <a:cs typeface="Optima"/>
              </a:rPr>
              <a:t> </a:t>
            </a:r>
            <a:r>
              <a:rPr lang="en-US" sz="22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have fewer than </a:t>
            </a:r>
            <a:r>
              <a:rPr lang="en-US" sz="2200" i="1" dirty="0">
                <a:latin typeface="Optima"/>
                <a:cs typeface="Optima"/>
              </a:rPr>
              <a:t>k </a:t>
            </a:r>
            <a:r>
              <a:rPr lang="en-US" sz="2200" dirty="0">
                <a:latin typeface="Optima"/>
                <a:cs typeface="Optima"/>
              </a:rPr>
              <a:t>points</a:t>
            </a:r>
          </a:p>
          <a:p>
            <a:r>
              <a:rPr lang="en-US" sz="2200" dirty="0">
                <a:latin typeface="Optima"/>
                <a:cs typeface="Optima"/>
              </a:rPr>
              <a:t>     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i="1" dirty="0">
                <a:latin typeface="Optima"/>
                <a:cs typeface="Optima"/>
              </a:rPr>
              <a:t>← </a:t>
            </a:r>
            <a:r>
              <a:rPr lang="en-US" sz="2200" dirty="0">
                <a:latin typeface="Optima"/>
                <a:cs typeface="Optima"/>
              </a:rPr>
              <a:t>a point in</a:t>
            </a:r>
            <a:r>
              <a:rPr lang="en-US" sz="2200" i="1" dirty="0">
                <a:latin typeface="Optima"/>
                <a:cs typeface="Optima"/>
              </a:rPr>
              <a:t>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Data </a:t>
            </a:r>
            <a:r>
              <a:rPr lang="en-US" sz="2200" dirty="0">
                <a:latin typeface="Optima"/>
                <a:cs typeface="Optima"/>
              </a:rPr>
              <a:t>maximizing</a:t>
            </a:r>
            <a:r>
              <a:rPr lang="en-US" sz="2200" i="1" dirty="0">
                <a:latin typeface="Optima"/>
                <a:cs typeface="Optima"/>
              </a:rPr>
              <a:t> d</a:t>
            </a:r>
            <a:r>
              <a:rPr lang="en-US" sz="2200" dirty="0">
                <a:latin typeface="Optima"/>
                <a:cs typeface="Optima"/>
              </a:rPr>
              <a:t>(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i="1" dirty="0">
                <a:latin typeface="Optima"/>
                <a:cs typeface="Optima"/>
              </a:rPr>
              <a:t>, </a:t>
            </a:r>
            <a:r>
              <a:rPr lang="en-US" sz="22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)</a:t>
            </a:r>
            <a:r>
              <a:rPr lang="en-US" sz="2200" i="1" dirty="0">
                <a:latin typeface="Optima"/>
                <a:cs typeface="Optima"/>
              </a:rPr>
              <a:t>  		    </a:t>
            </a:r>
            <a:r>
              <a:rPr lang="en-US" sz="2200" dirty="0">
                <a:latin typeface="Optima"/>
                <a:cs typeface="Optima"/>
              </a:rPr>
              <a:t>among all data points</a:t>
            </a:r>
          </a:p>
          <a:p>
            <a:r>
              <a:rPr lang="en-US" sz="2200" dirty="0">
                <a:latin typeface="Optima"/>
                <a:cs typeface="Optima"/>
              </a:rPr>
              <a:t>      add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to </a:t>
            </a:r>
            <a:r>
              <a:rPr lang="en-US" sz="22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endParaRPr lang="en-US" sz="2200" dirty="0">
              <a:solidFill>
                <a:srgbClr val="ED1C24"/>
              </a:solidFill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38A03C9-95EB-2544-9E9E-68215CB9C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414720215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Wrong with </a:t>
            </a:r>
            <a:r>
              <a:rPr lang="en-US" b="1" dirty="0" err="1"/>
              <a:t>FarthestFirstTraversal</a:t>
            </a:r>
            <a:r>
              <a:rPr lang="en-US" dirty="0"/>
              <a:t>?</a:t>
            </a:r>
            <a:endParaRPr lang="en-US" altLang="en-US" dirty="0">
              <a:cs typeface="Arial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59728" y="1306575"/>
            <a:ext cx="7857743" cy="892552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b="1" dirty="0" err="1">
                <a:latin typeface="Optima"/>
                <a:cs typeface="Optima"/>
              </a:rPr>
              <a:t>FarthestFirstTraversal</a:t>
            </a:r>
            <a:r>
              <a:rPr lang="en-US" sz="2600" b="1" dirty="0">
                <a:latin typeface="Optima"/>
                <a:cs typeface="Optima"/>
              </a:rPr>
              <a:t> </a:t>
            </a:r>
            <a:r>
              <a:rPr lang="en-US" sz="2600" dirty="0">
                <a:latin typeface="Optima"/>
                <a:cs typeface="Optima"/>
              </a:rPr>
              <a:t>selects </a:t>
            </a:r>
            <a:r>
              <a:rPr lang="en-US" sz="26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600" i="1" dirty="0">
                <a:solidFill>
                  <a:srgbClr val="FF0000"/>
                </a:solidFill>
                <a:latin typeface="Optima"/>
                <a:cs typeface="Optima"/>
              </a:rPr>
              <a:t> </a:t>
            </a:r>
            <a:r>
              <a:rPr lang="en-US" sz="2600" dirty="0">
                <a:latin typeface="Optima"/>
                <a:cs typeface="Optima"/>
              </a:rPr>
              <a:t>that minimize </a:t>
            </a:r>
            <a:r>
              <a:rPr lang="en-US" sz="2600" i="1" dirty="0" err="1">
                <a:latin typeface="Optima"/>
                <a:cs typeface="Optima"/>
              </a:rPr>
              <a:t>MaxDistance</a:t>
            </a:r>
            <a:r>
              <a:rPr lang="en-US" sz="2600" dirty="0">
                <a:latin typeface="Optima"/>
                <a:cs typeface="Optima"/>
              </a:rPr>
              <a:t>(</a:t>
            </a:r>
            <a:r>
              <a:rPr lang="en-US" sz="26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600" i="1" dirty="0">
                <a:latin typeface="Optima"/>
                <a:cs typeface="Optima"/>
              </a:rPr>
              <a:t>, </a:t>
            </a:r>
            <a:r>
              <a:rPr lang="en-US" sz="26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2600" dirty="0">
                <a:latin typeface="Optima"/>
                <a:cs typeface="Optima"/>
              </a:rPr>
              <a:t>).</a:t>
            </a:r>
          </a:p>
        </p:txBody>
      </p:sp>
      <p:grpSp>
        <p:nvGrpSpPr>
          <p:cNvPr id="60" name="Group 59"/>
          <p:cNvGrpSpPr/>
          <p:nvPr/>
        </p:nvGrpSpPr>
        <p:grpSpPr>
          <a:xfrm rot="9171959" flipV="1">
            <a:off x="7166608" y="4923026"/>
            <a:ext cx="395021" cy="345643"/>
            <a:chOff x="4928616" y="4197096"/>
            <a:chExt cx="731520" cy="640079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5111496" y="419709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>
              <a:off x="5248656" y="437997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>
              <a:off x="5157216" y="470001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>
              <a:off x="5522976" y="433425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>
              <a:off x="5431536" y="456285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>
              <a:off x="4928616" y="447141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 rot="3771959">
            <a:off x="6468558" y="4989434"/>
            <a:ext cx="320954" cy="395940"/>
            <a:chOff x="5710381" y="2408133"/>
            <a:chExt cx="594360" cy="733223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68" name="Oval 67"/>
            <p:cNvSpPr>
              <a:spLocks noChangeAspect="1"/>
            </p:cNvSpPr>
            <p:nvPr/>
          </p:nvSpPr>
          <p:spPr>
            <a:xfrm>
              <a:off x="5921701" y="279287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>
              <a:off x="6167581" y="277559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>
              <a:off x="5893261" y="300419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>
              <a:off x="6076141" y="300419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2" name="Oval 71"/>
            <p:cNvSpPr>
              <a:spLocks noChangeAspect="1"/>
            </p:cNvSpPr>
            <p:nvPr/>
          </p:nvSpPr>
          <p:spPr>
            <a:xfrm>
              <a:off x="6076141" y="250127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3" name="Oval 72"/>
            <p:cNvSpPr>
              <a:spLocks noChangeAspect="1"/>
            </p:cNvSpPr>
            <p:nvPr/>
          </p:nvSpPr>
          <p:spPr>
            <a:xfrm>
              <a:off x="5710381" y="259271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4" name="Oval 73"/>
            <p:cNvSpPr>
              <a:spLocks noChangeAspect="1"/>
            </p:cNvSpPr>
            <p:nvPr/>
          </p:nvSpPr>
          <p:spPr>
            <a:xfrm>
              <a:off x="5801821" y="2408133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 rot="14571959">
            <a:off x="6671788" y="5633549"/>
            <a:ext cx="347170" cy="369519"/>
            <a:chOff x="2918633" y="1541157"/>
            <a:chExt cx="642908" cy="68429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76" name="Oval 75"/>
            <p:cNvSpPr>
              <a:spLocks noChangeAspect="1"/>
            </p:cNvSpPr>
            <p:nvPr/>
          </p:nvSpPr>
          <p:spPr>
            <a:xfrm>
              <a:off x="3195781" y="186119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7" name="Oval 76"/>
            <p:cNvSpPr>
              <a:spLocks noChangeAspect="1"/>
            </p:cNvSpPr>
            <p:nvPr/>
          </p:nvSpPr>
          <p:spPr>
            <a:xfrm>
              <a:off x="3150061" y="2088293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8" name="Oval 77"/>
            <p:cNvSpPr>
              <a:spLocks noChangeAspect="1"/>
            </p:cNvSpPr>
            <p:nvPr/>
          </p:nvSpPr>
          <p:spPr>
            <a:xfrm>
              <a:off x="3424381" y="176975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9" name="Oval 78"/>
            <p:cNvSpPr>
              <a:spLocks noChangeAspect="1"/>
            </p:cNvSpPr>
            <p:nvPr/>
          </p:nvSpPr>
          <p:spPr>
            <a:xfrm>
              <a:off x="3198773" y="154115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0" name="Oval 79"/>
            <p:cNvSpPr>
              <a:spLocks noChangeAspect="1"/>
            </p:cNvSpPr>
            <p:nvPr/>
          </p:nvSpPr>
          <p:spPr>
            <a:xfrm>
              <a:off x="2918633" y="204407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1" name="Oval 80"/>
            <p:cNvSpPr>
              <a:spLocks noChangeAspect="1"/>
            </p:cNvSpPr>
            <p:nvPr/>
          </p:nvSpPr>
          <p:spPr>
            <a:xfrm>
              <a:off x="2918633" y="162215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2" name="Oval 81"/>
            <p:cNvSpPr>
              <a:spLocks noChangeAspect="1"/>
            </p:cNvSpPr>
            <p:nvPr/>
          </p:nvSpPr>
          <p:spPr>
            <a:xfrm>
              <a:off x="3377109" y="201842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83" name="Oval 82"/>
          <p:cNvSpPr>
            <a:spLocks noChangeAspect="1"/>
          </p:cNvSpPr>
          <p:nvPr/>
        </p:nvSpPr>
        <p:spPr>
          <a:xfrm>
            <a:off x="5763575" y="6331283"/>
            <a:ext cx="74066" cy="740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84" name="Oval 83"/>
          <p:cNvSpPr>
            <a:spLocks noChangeAspect="1"/>
          </p:cNvSpPr>
          <p:nvPr/>
        </p:nvSpPr>
        <p:spPr>
          <a:xfrm>
            <a:off x="5475564" y="4625698"/>
            <a:ext cx="74066" cy="740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5264059" y="4122160"/>
            <a:ext cx="0" cy="2468880"/>
          </a:xfrm>
          <a:prstGeom prst="line">
            <a:avLst/>
          </a:prstGeom>
          <a:ln w="38100" cmpd="sng">
            <a:solidFill>
              <a:srgbClr val="40404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rot="5400000">
            <a:off x="6492240" y="5356600"/>
            <a:ext cx="0" cy="2468880"/>
          </a:xfrm>
          <a:prstGeom prst="line">
            <a:avLst/>
          </a:prstGeom>
          <a:ln w="38100" cmpd="sng">
            <a:solidFill>
              <a:srgbClr val="40404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Oval 86"/>
          <p:cNvSpPr>
            <a:spLocks noChangeAspect="1"/>
          </p:cNvSpPr>
          <p:nvPr/>
        </p:nvSpPr>
        <p:spPr>
          <a:xfrm>
            <a:off x="6311734" y="4696019"/>
            <a:ext cx="1437595" cy="1437595"/>
          </a:xfrm>
          <a:prstGeom prst="ellipse">
            <a:avLst/>
          </a:prstGeom>
          <a:noFill/>
          <a:ln w="28575" cmpd="sng">
            <a:solidFill>
              <a:schemeClr val="bg2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8" name="Oval 87"/>
          <p:cNvSpPr>
            <a:spLocks noChangeAspect="1"/>
          </p:cNvSpPr>
          <p:nvPr/>
        </p:nvSpPr>
        <p:spPr>
          <a:xfrm>
            <a:off x="5394398" y="4545945"/>
            <a:ext cx="234526" cy="234526"/>
          </a:xfrm>
          <a:prstGeom prst="ellipse">
            <a:avLst/>
          </a:prstGeom>
          <a:noFill/>
          <a:ln w="28575" cmpd="sng">
            <a:solidFill>
              <a:schemeClr val="accent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9" name="Oval 88"/>
          <p:cNvSpPr>
            <a:spLocks noChangeAspect="1"/>
          </p:cNvSpPr>
          <p:nvPr/>
        </p:nvSpPr>
        <p:spPr>
          <a:xfrm>
            <a:off x="5684837" y="6247655"/>
            <a:ext cx="234526" cy="234526"/>
          </a:xfrm>
          <a:prstGeom prst="ellipse">
            <a:avLst/>
          </a:prstGeom>
          <a:noFill/>
          <a:ln w="28575" cmpd="sng">
            <a:solidFill>
              <a:srgbClr val="ED1C24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90" name="Group 89"/>
          <p:cNvGrpSpPr/>
          <p:nvPr/>
        </p:nvGrpSpPr>
        <p:grpSpPr>
          <a:xfrm rot="9171959" flipV="1">
            <a:off x="3222935" y="4923026"/>
            <a:ext cx="395021" cy="345642"/>
            <a:chOff x="4928616" y="4197096"/>
            <a:chExt cx="731520" cy="640079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91" name="Oval 90"/>
            <p:cNvSpPr>
              <a:spLocks noChangeAspect="1"/>
            </p:cNvSpPr>
            <p:nvPr/>
          </p:nvSpPr>
          <p:spPr>
            <a:xfrm>
              <a:off x="5111496" y="419709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2" name="Oval 91"/>
            <p:cNvSpPr>
              <a:spLocks noChangeAspect="1"/>
            </p:cNvSpPr>
            <p:nvPr/>
          </p:nvSpPr>
          <p:spPr>
            <a:xfrm>
              <a:off x="5248656" y="437997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3" name="Oval 92"/>
            <p:cNvSpPr>
              <a:spLocks noChangeAspect="1"/>
            </p:cNvSpPr>
            <p:nvPr/>
          </p:nvSpPr>
          <p:spPr>
            <a:xfrm>
              <a:off x="5157216" y="470001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4" name="Oval 93"/>
            <p:cNvSpPr>
              <a:spLocks noChangeAspect="1"/>
            </p:cNvSpPr>
            <p:nvPr/>
          </p:nvSpPr>
          <p:spPr>
            <a:xfrm>
              <a:off x="5522976" y="433425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5" name="Oval 94"/>
            <p:cNvSpPr>
              <a:spLocks noChangeAspect="1"/>
            </p:cNvSpPr>
            <p:nvPr/>
          </p:nvSpPr>
          <p:spPr>
            <a:xfrm>
              <a:off x="5431536" y="456285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6" name="Oval 95"/>
            <p:cNvSpPr>
              <a:spLocks noChangeAspect="1"/>
            </p:cNvSpPr>
            <p:nvPr/>
          </p:nvSpPr>
          <p:spPr>
            <a:xfrm>
              <a:off x="4928616" y="4471416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 rot="3771959">
            <a:off x="2524885" y="4989434"/>
            <a:ext cx="320954" cy="395941"/>
            <a:chOff x="5710381" y="2408133"/>
            <a:chExt cx="594360" cy="733223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98" name="Oval 97"/>
            <p:cNvSpPr>
              <a:spLocks noChangeAspect="1"/>
            </p:cNvSpPr>
            <p:nvPr/>
          </p:nvSpPr>
          <p:spPr>
            <a:xfrm>
              <a:off x="5921701" y="279287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9" name="Oval 98"/>
            <p:cNvSpPr>
              <a:spLocks noChangeAspect="1"/>
            </p:cNvSpPr>
            <p:nvPr/>
          </p:nvSpPr>
          <p:spPr>
            <a:xfrm>
              <a:off x="6167581" y="277559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0" name="Oval 99"/>
            <p:cNvSpPr>
              <a:spLocks noChangeAspect="1"/>
            </p:cNvSpPr>
            <p:nvPr/>
          </p:nvSpPr>
          <p:spPr>
            <a:xfrm>
              <a:off x="5893261" y="300419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1" name="Oval 100"/>
            <p:cNvSpPr>
              <a:spLocks noChangeAspect="1"/>
            </p:cNvSpPr>
            <p:nvPr/>
          </p:nvSpPr>
          <p:spPr>
            <a:xfrm>
              <a:off x="6076141" y="300419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2" name="Oval 101"/>
            <p:cNvSpPr>
              <a:spLocks noChangeAspect="1"/>
            </p:cNvSpPr>
            <p:nvPr/>
          </p:nvSpPr>
          <p:spPr>
            <a:xfrm>
              <a:off x="6076141" y="250127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3" name="Oval 102"/>
            <p:cNvSpPr>
              <a:spLocks noChangeAspect="1"/>
            </p:cNvSpPr>
            <p:nvPr/>
          </p:nvSpPr>
          <p:spPr>
            <a:xfrm>
              <a:off x="5710381" y="2592717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4" name="Oval 103"/>
            <p:cNvSpPr>
              <a:spLocks noChangeAspect="1"/>
            </p:cNvSpPr>
            <p:nvPr/>
          </p:nvSpPr>
          <p:spPr>
            <a:xfrm>
              <a:off x="5801821" y="2408133"/>
              <a:ext cx="137160" cy="137159"/>
            </a:xfrm>
            <a:prstGeom prst="ellipse">
              <a:avLst/>
            </a:prstGeom>
            <a:grpFill/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105" name="Oval 104"/>
          <p:cNvSpPr>
            <a:spLocks noChangeAspect="1"/>
          </p:cNvSpPr>
          <p:nvPr/>
        </p:nvSpPr>
        <p:spPr>
          <a:xfrm rot="14571959">
            <a:off x="2881023" y="5758165"/>
            <a:ext cx="74066" cy="740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06" name="Oval 105"/>
          <p:cNvSpPr>
            <a:spLocks noChangeAspect="1"/>
          </p:cNvSpPr>
          <p:nvPr/>
        </p:nvSpPr>
        <p:spPr>
          <a:xfrm rot="14571959">
            <a:off x="3001418" y="5724208"/>
            <a:ext cx="74066" cy="740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07" name="Oval 106"/>
          <p:cNvSpPr>
            <a:spLocks noChangeAspect="1"/>
          </p:cNvSpPr>
          <p:nvPr/>
        </p:nvSpPr>
        <p:spPr>
          <a:xfrm rot="14571959">
            <a:off x="2780780" y="5670827"/>
            <a:ext cx="74066" cy="740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08" name="Oval 107"/>
          <p:cNvSpPr>
            <a:spLocks noChangeAspect="1"/>
          </p:cNvSpPr>
          <p:nvPr/>
        </p:nvSpPr>
        <p:spPr>
          <a:xfrm rot="14571959">
            <a:off x="2726484" y="5835547"/>
            <a:ext cx="74066" cy="740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09" name="Oval 108"/>
          <p:cNvSpPr>
            <a:spLocks noChangeAspect="1"/>
          </p:cNvSpPr>
          <p:nvPr/>
        </p:nvSpPr>
        <p:spPr>
          <a:xfrm rot="14571959">
            <a:off x="3037164" y="5846314"/>
            <a:ext cx="74066" cy="740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10" name="Oval 109"/>
          <p:cNvSpPr>
            <a:spLocks noChangeAspect="1"/>
          </p:cNvSpPr>
          <p:nvPr/>
        </p:nvSpPr>
        <p:spPr>
          <a:xfrm rot="14571959">
            <a:off x="2834403" y="5950224"/>
            <a:ext cx="74066" cy="740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11" name="Oval 110"/>
          <p:cNvSpPr>
            <a:spLocks noChangeAspect="1"/>
          </p:cNvSpPr>
          <p:nvPr/>
        </p:nvSpPr>
        <p:spPr>
          <a:xfrm rot="14571959">
            <a:off x="2911925" y="5632302"/>
            <a:ext cx="74066" cy="740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12" name="Oval 111"/>
          <p:cNvSpPr>
            <a:spLocks noChangeAspect="1"/>
          </p:cNvSpPr>
          <p:nvPr/>
        </p:nvSpPr>
        <p:spPr>
          <a:xfrm>
            <a:off x="1819904" y="6331283"/>
            <a:ext cx="74066" cy="740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13" name="Oval 112"/>
          <p:cNvSpPr>
            <a:spLocks noChangeAspect="1"/>
          </p:cNvSpPr>
          <p:nvPr/>
        </p:nvSpPr>
        <p:spPr>
          <a:xfrm>
            <a:off x="1531892" y="4625698"/>
            <a:ext cx="74066" cy="740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114" name="Oval 113"/>
          <p:cNvSpPr>
            <a:spLocks noChangeAspect="1"/>
          </p:cNvSpPr>
          <p:nvPr/>
        </p:nvSpPr>
        <p:spPr>
          <a:xfrm>
            <a:off x="2648765" y="5559759"/>
            <a:ext cx="533039" cy="533039"/>
          </a:xfrm>
          <a:prstGeom prst="ellipse">
            <a:avLst/>
          </a:prstGeom>
          <a:noFill/>
          <a:ln w="28575" cmpd="sng">
            <a:solidFill>
              <a:schemeClr val="bg2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5" name="Oval 114"/>
          <p:cNvSpPr>
            <a:spLocks noChangeAspect="1"/>
          </p:cNvSpPr>
          <p:nvPr/>
        </p:nvSpPr>
        <p:spPr>
          <a:xfrm>
            <a:off x="3148307" y="4820913"/>
            <a:ext cx="533039" cy="533039"/>
          </a:xfrm>
          <a:prstGeom prst="ellipse">
            <a:avLst/>
          </a:prstGeom>
          <a:noFill/>
          <a:ln w="28575" cmpd="sng">
            <a:solidFill>
              <a:schemeClr val="accent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6" name="Oval 115"/>
          <p:cNvSpPr>
            <a:spLocks noChangeAspect="1"/>
          </p:cNvSpPr>
          <p:nvPr/>
        </p:nvSpPr>
        <p:spPr>
          <a:xfrm>
            <a:off x="2426981" y="4928746"/>
            <a:ext cx="533039" cy="533039"/>
          </a:xfrm>
          <a:prstGeom prst="ellipse">
            <a:avLst/>
          </a:prstGeom>
          <a:noFill/>
          <a:ln w="28575" cmpd="sng">
            <a:solidFill>
              <a:schemeClr val="tx2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17" name="Straight Connector 116"/>
          <p:cNvCxnSpPr/>
          <p:nvPr/>
        </p:nvCxnSpPr>
        <p:spPr>
          <a:xfrm>
            <a:off x="1320387" y="4122160"/>
            <a:ext cx="0" cy="2468880"/>
          </a:xfrm>
          <a:prstGeom prst="line">
            <a:avLst/>
          </a:prstGeom>
          <a:ln w="38100" cmpd="sng">
            <a:solidFill>
              <a:srgbClr val="40404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 rot="5400000">
            <a:off x="2548568" y="5356600"/>
            <a:ext cx="0" cy="2468880"/>
          </a:xfrm>
          <a:prstGeom prst="line">
            <a:avLst/>
          </a:prstGeom>
          <a:ln w="38100" cmpd="sng">
            <a:solidFill>
              <a:srgbClr val="40404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600200" y="3925296"/>
            <a:ext cx="2031327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Optima"/>
                <a:cs typeface="Optima"/>
              </a:rPr>
              <a:t>human eye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5374763" y="3925296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latin typeface="Optima"/>
                <a:cs typeface="Optima"/>
              </a:rPr>
              <a:t>FarthestFirstTraversal</a:t>
            </a:r>
            <a:endParaRPr lang="en-US" sz="2400" b="1" dirty="0">
              <a:latin typeface="Optima"/>
              <a:cs typeface="Optim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61746" y="2447752"/>
            <a:ext cx="7863510" cy="128351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600" dirty="0">
                <a:latin typeface="Optima"/>
                <a:cs typeface="Optima"/>
              </a:rPr>
              <a:t>But biologists are interested in </a:t>
            </a:r>
            <a:r>
              <a:rPr lang="en-US" sz="2600" b="1" dirty="0">
                <a:solidFill>
                  <a:srgbClr val="00B050"/>
                </a:solidFill>
                <a:latin typeface="Optima"/>
                <a:cs typeface="Optima"/>
              </a:rPr>
              <a:t>typical</a:t>
            </a:r>
            <a:r>
              <a:rPr lang="en-US" sz="2600" dirty="0">
                <a:solidFill>
                  <a:srgbClr val="00B050"/>
                </a:solidFill>
                <a:latin typeface="Optima"/>
                <a:cs typeface="Optima"/>
              </a:rPr>
              <a:t> </a:t>
            </a:r>
            <a:r>
              <a:rPr lang="en-US" sz="2600" dirty="0">
                <a:latin typeface="Optima"/>
                <a:cs typeface="Optima"/>
              </a:rPr>
              <a:t>rather than </a:t>
            </a:r>
            <a:r>
              <a:rPr lang="en-US" sz="2600" b="1" dirty="0">
                <a:solidFill>
                  <a:srgbClr val="00B050"/>
                </a:solidFill>
                <a:latin typeface="Optima"/>
                <a:cs typeface="Optima"/>
              </a:rPr>
              <a:t>maximum </a:t>
            </a:r>
            <a:r>
              <a:rPr lang="en-US" sz="2600" dirty="0">
                <a:latin typeface="Optima"/>
                <a:cs typeface="Optima"/>
              </a:rPr>
              <a:t>deviations, since maximum deviations may represent </a:t>
            </a:r>
            <a:r>
              <a:rPr lang="en-US" sz="2600" b="1" dirty="0">
                <a:latin typeface="Optima"/>
                <a:cs typeface="Optima"/>
              </a:rPr>
              <a:t>outliers </a:t>
            </a:r>
            <a:r>
              <a:rPr lang="en-US" sz="2600" dirty="0">
                <a:latin typeface="Optima"/>
                <a:cs typeface="Optima"/>
              </a:rPr>
              <a:t>(experimental errors).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05683B-02E3-1A44-8029-C5CEBD8E5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7915400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animBg="1"/>
      <p:bldP spid="88" grpId="0" animBg="1"/>
      <p:bldP spid="89" grpId="0" animBg="1"/>
      <p:bldP spid="114" grpId="0" animBg="1"/>
      <p:bldP spid="115" grpId="0" animBg="1"/>
      <p:bldP spid="116" grpId="0" animBg="1"/>
      <p:bldP spid="3" grpId="0"/>
      <p:bldP spid="120" grpId="0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Content Placeholder 3"/>
          <p:cNvSpPr>
            <a:spLocks noGrp="1"/>
          </p:cNvSpPr>
          <p:nvPr>
            <p:ph idx="1"/>
          </p:nvPr>
        </p:nvSpPr>
        <p:spPr>
          <a:xfrm>
            <a:off x="76200" y="1219200"/>
            <a:ext cx="4419600" cy="175260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The </a:t>
            </a:r>
            <a:r>
              <a:rPr lang="en-US" sz="2200" b="1" dirty="0">
                <a:solidFill>
                  <a:srgbClr val="95319E"/>
                </a:solidFill>
              </a:rPr>
              <a:t>maximal distance </a:t>
            </a:r>
            <a:r>
              <a:rPr lang="en-US" sz="2200" dirty="0"/>
              <a:t>between </a:t>
            </a:r>
            <a:r>
              <a:rPr lang="en-US" sz="2200" i="1" dirty="0">
                <a:solidFill>
                  <a:srgbClr val="176FC1"/>
                </a:solidFill>
              </a:rPr>
              <a:t>Data</a:t>
            </a:r>
            <a:r>
              <a:rPr lang="en-US" sz="2200" dirty="0">
                <a:solidFill>
                  <a:srgbClr val="176FC1"/>
                </a:solidFill>
              </a:rPr>
              <a:t> </a:t>
            </a:r>
            <a:r>
              <a:rPr lang="en-US" sz="2200" dirty="0"/>
              <a:t>and </a:t>
            </a:r>
            <a:r>
              <a:rPr lang="en-US" sz="2200" i="1" dirty="0">
                <a:solidFill>
                  <a:srgbClr val="ED1C24"/>
                </a:solidFill>
              </a:rPr>
              <a:t>Centers</a:t>
            </a:r>
            <a:r>
              <a:rPr lang="en-US" sz="2200" dirty="0"/>
              <a:t>:  </a:t>
            </a:r>
            <a:r>
              <a:rPr lang="en-US" sz="2800" dirty="0"/>
              <a:t> </a:t>
            </a:r>
          </a:p>
          <a:p>
            <a:pPr marL="0" indent="0" algn="ctr">
              <a:buNone/>
            </a:pPr>
            <a:r>
              <a:rPr lang="en-US" sz="1900" i="1" dirty="0"/>
              <a:t>  </a:t>
            </a:r>
            <a:r>
              <a:rPr lang="en-US" sz="1900" i="1" dirty="0" err="1"/>
              <a:t>MaxDistance</a:t>
            </a:r>
            <a:r>
              <a:rPr lang="en-US" sz="1900" dirty="0"/>
              <a:t>(</a:t>
            </a:r>
            <a:r>
              <a:rPr lang="en-US" sz="1900" i="1" dirty="0">
                <a:solidFill>
                  <a:srgbClr val="176FC1"/>
                </a:solidFill>
              </a:rPr>
              <a:t>Data</a:t>
            </a:r>
            <a:r>
              <a:rPr lang="en-US" sz="1900" i="1" dirty="0"/>
              <a:t>, </a:t>
            </a:r>
            <a:r>
              <a:rPr lang="en-US" sz="1900" i="1" dirty="0">
                <a:solidFill>
                  <a:srgbClr val="ED1C24"/>
                </a:solidFill>
              </a:rPr>
              <a:t>Centers</a:t>
            </a:r>
            <a:r>
              <a:rPr lang="en-US" sz="1900" dirty="0"/>
              <a:t>)=  </a:t>
            </a:r>
          </a:p>
          <a:p>
            <a:pPr marL="0" indent="0" algn="ctr">
              <a:buNone/>
            </a:pPr>
            <a:r>
              <a:rPr lang="en-US" sz="1900" b="1" dirty="0"/>
              <a:t>max</a:t>
            </a:r>
            <a:r>
              <a:rPr lang="en-US" sz="1900" dirty="0"/>
              <a:t> </a:t>
            </a:r>
            <a:r>
              <a:rPr lang="en-US" sz="1900" i="1" baseline="-25000" dirty="0" err="1">
                <a:solidFill>
                  <a:srgbClr val="176FC1"/>
                </a:solidFill>
              </a:rPr>
              <a:t>DataPoint</a:t>
            </a:r>
            <a:r>
              <a:rPr lang="en-US" sz="1900" i="1" baseline="-25000" dirty="0">
                <a:solidFill>
                  <a:srgbClr val="176FC1"/>
                </a:solidFill>
              </a:rPr>
              <a:t> </a:t>
            </a:r>
            <a:r>
              <a:rPr lang="en-US" sz="1900" baseline="-25000" dirty="0"/>
              <a:t>from </a:t>
            </a:r>
            <a:r>
              <a:rPr lang="en-US" sz="1900" i="1" baseline="-25000" dirty="0">
                <a:solidFill>
                  <a:srgbClr val="176FC1"/>
                </a:solidFill>
              </a:rPr>
              <a:t>Dat</a:t>
            </a:r>
            <a:r>
              <a:rPr lang="en-US" sz="1900" baseline="-25000" dirty="0">
                <a:solidFill>
                  <a:srgbClr val="176FC1"/>
                </a:solidFill>
              </a:rPr>
              <a:t>a</a:t>
            </a:r>
            <a:r>
              <a:rPr lang="en-US" sz="1900" baseline="-25000" dirty="0">
                <a:solidFill>
                  <a:srgbClr val="0000FF"/>
                </a:solidFill>
              </a:rPr>
              <a:t> </a:t>
            </a:r>
            <a:r>
              <a:rPr lang="en-US" sz="1900" i="1" dirty="0"/>
              <a:t>d</a:t>
            </a:r>
            <a:r>
              <a:rPr lang="en-US" sz="1900" dirty="0"/>
              <a:t>(</a:t>
            </a:r>
            <a:r>
              <a:rPr lang="en-US" sz="1900" i="1" dirty="0" err="1">
                <a:solidFill>
                  <a:srgbClr val="176FC1"/>
                </a:solidFill>
              </a:rPr>
              <a:t>DataPoint</a:t>
            </a:r>
            <a:r>
              <a:rPr lang="en-US" sz="1900" i="1" dirty="0"/>
              <a:t>, </a:t>
            </a:r>
            <a:r>
              <a:rPr lang="en-US" sz="1900" i="1" dirty="0">
                <a:solidFill>
                  <a:srgbClr val="ED1C24"/>
                </a:solidFill>
              </a:rPr>
              <a:t>Centers</a:t>
            </a:r>
            <a:r>
              <a:rPr lang="en-US" sz="1900" dirty="0"/>
              <a:t>)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4572000" y="1219201"/>
            <a:ext cx="4495800" cy="175259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Optima"/>
                <a:cs typeface="Optima"/>
              </a:rPr>
              <a:t>The </a:t>
            </a:r>
            <a:r>
              <a:rPr lang="en-US" sz="2200" b="1" dirty="0">
                <a:solidFill>
                  <a:schemeClr val="bg2"/>
                </a:solidFill>
                <a:latin typeface="Optima"/>
                <a:cs typeface="Optima"/>
              </a:rPr>
              <a:t>squared error distortion </a:t>
            </a:r>
            <a:r>
              <a:rPr lang="en-US" sz="2200" dirty="0">
                <a:latin typeface="Optima"/>
                <a:cs typeface="Optima"/>
              </a:rPr>
              <a:t>between </a:t>
            </a:r>
            <a:r>
              <a:rPr lang="en-US" sz="22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2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and </a:t>
            </a:r>
            <a:r>
              <a:rPr lang="en-US" sz="2200" i="1" dirty="0">
                <a:solidFill>
                  <a:schemeClr val="tx2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:  </a:t>
            </a:r>
            <a:r>
              <a:rPr lang="en-US" sz="2200" dirty="0"/>
              <a:t> </a:t>
            </a:r>
            <a:r>
              <a:rPr lang="en-US" sz="2200" i="1" dirty="0"/>
              <a:t>       </a:t>
            </a:r>
            <a:endParaRPr lang="en-US" sz="2200" dirty="0"/>
          </a:p>
          <a:p>
            <a:pPr marL="0" indent="0" algn="ctr">
              <a:buFont typeface="Arial" pitchFamily="34" charset="0"/>
              <a:buNone/>
            </a:pPr>
            <a:r>
              <a:rPr lang="en-US" sz="1900" i="1" dirty="0">
                <a:latin typeface="Optima"/>
                <a:cs typeface="Optima"/>
              </a:rPr>
              <a:t> Distortion</a:t>
            </a:r>
            <a:r>
              <a:rPr lang="en-US" sz="1900" dirty="0">
                <a:latin typeface="Optima"/>
                <a:cs typeface="Optima"/>
              </a:rPr>
              <a:t>(</a:t>
            </a:r>
            <a:r>
              <a:rPr lang="en-US" sz="19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1900" i="1" dirty="0">
                <a:latin typeface="Optima"/>
                <a:cs typeface="Optima"/>
              </a:rPr>
              <a:t>, </a:t>
            </a:r>
            <a:r>
              <a:rPr lang="en-US" sz="19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1900" dirty="0">
                <a:latin typeface="Optima"/>
                <a:cs typeface="Optima"/>
              </a:rPr>
              <a:t>) =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2200" b="1" dirty="0">
                <a:latin typeface="Optima"/>
                <a:cs typeface="Optima"/>
              </a:rPr>
              <a:t>∑</a:t>
            </a:r>
            <a:r>
              <a:rPr lang="en-US" sz="1900" baseline="-25000" dirty="0">
                <a:latin typeface="Optima"/>
                <a:cs typeface="Optima"/>
              </a:rPr>
              <a:t> </a:t>
            </a:r>
            <a:r>
              <a:rPr lang="en-US" sz="19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1900" i="1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1900" baseline="-25000" dirty="0">
                <a:latin typeface="Optima"/>
                <a:cs typeface="Optima"/>
              </a:rPr>
              <a:t>from </a:t>
            </a:r>
            <a:r>
              <a:rPr lang="en-US" sz="1900" i="1" baseline="-25000" dirty="0">
                <a:solidFill>
                  <a:srgbClr val="176FC1"/>
                </a:solidFill>
                <a:latin typeface="Optima"/>
                <a:cs typeface="Optima"/>
              </a:rPr>
              <a:t>Dat</a:t>
            </a:r>
            <a:r>
              <a:rPr lang="en-US" sz="1900" baseline="-25000" dirty="0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1900" dirty="0">
                <a:latin typeface="Optima"/>
                <a:cs typeface="Optima"/>
              </a:rPr>
              <a:t> </a:t>
            </a:r>
            <a:r>
              <a:rPr lang="en-US" sz="1900" i="1" dirty="0">
                <a:latin typeface="Optima"/>
                <a:cs typeface="Optima"/>
              </a:rPr>
              <a:t>d(</a:t>
            </a:r>
            <a:r>
              <a:rPr lang="en-US" sz="19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1900" i="1" dirty="0">
                <a:latin typeface="Optima"/>
                <a:cs typeface="Optima"/>
              </a:rPr>
              <a:t>, </a:t>
            </a:r>
            <a:r>
              <a:rPr lang="en-US" sz="1900" i="1" dirty="0">
                <a:solidFill>
                  <a:srgbClr val="ED1C24"/>
                </a:solidFill>
                <a:latin typeface="Optima"/>
                <a:cs typeface="Optima"/>
              </a:rPr>
              <a:t>Centers</a:t>
            </a:r>
            <a:r>
              <a:rPr lang="en-US" sz="1900" dirty="0">
                <a:latin typeface="Optima"/>
                <a:cs typeface="Optima"/>
              </a:rPr>
              <a:t>)</a:t>
            </a:r>
            <a:r>
              <a:rPr lang="en-US" sz="1900" baseline="30000" dirty="0">
                <a:latin typeface="Optima"/>
                <a:cs typeface="Optima"/>
              </a:rPr>
              <a:t>2</a:t>
            </a:r>
            <a:r>
              <a:rPr lang="en-US" sz="1900" i="1" dirty="0">
                <a:latin typeface="Optima"/>
                <a:cs typeface="Optima"/>
              </a:rPr>
              <a:t>/n</a:t>
            </a:r>
            <a:endParaRPr lang="en-US" sz="1900" dirty="0">
              <a:latin typeface="Optima"/>
              <a:cs typeface="Optima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800100" y="4648200"/>
            <a:ext cx="2933700" cy="1828800"/>
            <a:chOff x="800100" y="4648200"/>
            <a:chExt cx="2933700" cy="1828800"/>
          </a:xfrm>
          <a:effectLst/>
        </p:grpSpPr>
        <p:sp>
          <p:nvSpPr>
            <p:cNvPr id="39" name="Oval 38"/>
            <p:cNvSpPr/>
            <p:nvPr/>
          </p:nvSpPr>
          <p:spPr>
            <a:xfrm>
              <a:off x="800100" y="4953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838200" y="57531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1485900" y="5562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2717800" y="48387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981200" y="4953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1828800" y="5943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2603500" y="62484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7-Point Star 45"/>
            <p:cNvSpPr/>
            <p:nvPr/>
          </p:nvSpPr>
          <p:spPr>
            <a:xfrm>
              <a:off x="2222500" y="464820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7-Point Star 46"/>
            <p:cNvSpPr/>
            <p:nvPr/>
          </p:nvSpPr>
          <p:spPr>
            <a:xfrm>
              <a:off x="2336800" y="58864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/>
            <p:cNvCxnSpPr/>
            <p:nvPr/>
          </p:nvCxnSpPr>
          <p:spPr>
            <a:xfrm>
              <a:off x="991834" y="5159375"/>
              <a:ext cx="149932" cy="17462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endCxn id="41" idx="1"/>
            </p:cNvCxnSpPr>
            <p:nvPr/>
          </p:nvCxnSpPr>
          <p:spPr>
            <a:xfrm>
              <a:off x="1216819" y="5420519"/>
              <a:ext cx="302559" cy="17555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73" idx="3"/>
              <a:endCxn id="40" idx="7"/>
            </p:cNvCxnSpPr>
            <p:nvPr/>
          </p:nvCxnSpPr>
          <p:spPr>
            <a:xfrm flipH="1">
              <a:off x="1033322" y="5480051"/>
              <a:ext cx="96910" cy="3065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44" idx="6"/>
            </p:cNvCxnSpPr>
            <p:nvPr/>
          </p:nvCxnSpPr>
          <p:spPr>
            <a:xfrm flipV="1">
              <a:off x="2057400" y="6005512"/>
              <a:ext cx="281694" cy="5238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7-Point Star 72"/>
            <p:cNvSpPr/>
            <p:nvPr/>
          </p:nvSpPr>
          <p:spPr>
            <a:xfrm>
              <a:off x="1066800" y="52895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5" name="Straight Connector 74"/>
            <p:cNvCxnSpPr>
              <a:endCxn id="45" idx="1"/>
            </p:cNvCxnSpPr>
            <p:nvPr/>
          </p:nvCxnSpPr>
          <p:spPr>
            <a:xfrm>
              <a:off x="2503047" y="6084094"/>
              <a:ext cx="133931" cy="19778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stCxn id="43" idx="7"/>
            </p:cNvCxnSpPr>
            <p:nvPr/>
          </p:nvCxnSpPr>
          <p:spPr>
            <a:xfrm flipV="1">
              <a:off x="2176322" y="4844256"/>
              <a:ext cx="109678" cy="14222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2444309" y="4776869"/>
              <a:ext cx="300177" cy="10146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2546350" y="5913438"/>
              <a:ext cx="956469" cy="87312"/>
            </a:xfrm>
            <a:prstGeom prst="line">
              <a:avLst/>
            </a:prstGeom>
            <a:ln w="28575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Oval 78"/>
            <p:cNvSpPr/>
            <p:nvPr/>
          </p:nvSpPr>
          <p:spPr>
            <a:xfrm>
              <a:off x="3505200" y="58039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5448300" y="4657725"/>
            <a:ext cx="2933700" cy="1828800"/>
            <a:chOff x="800100" y="4648200"/>
            <a:chExt cx="2933700" cy="1828800"/>
          </a:xfrm>
          <a:effectLst/>
        </p:grpSpPr>
        <p:sp>
          <p:nvSpPr>
            <p:cNvPr id="102" name="Oval 101"/>
            <p:cNvSpPr/>
            <p:nvPr/>
          </p:nvSpPr>
          <p:spPr>
            <a:xfrm>
              <a:off x="800100" y="4953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838200" y="57531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>
              <a:off x="1485900" y="5562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2717800" y="48387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1981200" y="4953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/>
            <p:cNvSpPr/>
            <p:nvPr/>
          </p:nvSpPr>
          <p:spPr>
            <a:xfrm>
              <a:off x="1828800" y="5943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/>
            <p:cNvSpPr/>
            <p:nvPr/>
          </p:nvSpPr>
          <p:spPr>
            <a:xfrm>
              <a:off x="2603500" y="62484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7-Point Star 108"/>
            <p:cNvSpPr/>
            <p:nvPr/>
          </p:nvSpPr>
          <p:spPr>
            <a:xfrm>
              <a:off x="2222500" y="464820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7-Point Star 109"/>
            <p:cNvSpPr/>
            <p:nvPr/>
          </p:nvSpPr>
          <p:spPr>
            <a:xfrm>
              <a:off x="2336800" y="58864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/>
            <p:nvPr/>
          </p:nvCxnSpPr>
          <p:spPr>
            <a:xfrm>
              <a:off x="991834" y="5159375"/>
              <a:ext cx="149932" cy="174625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>
              <a:endCxn id="104" idx="1"/>
            </p:cNvCxnSpPr>
            <p:nvPr/>
          </p:nvCxnSpPr>
          <p:spPr>
            <a:xfrm>
              <a:off x="1216819" y="5420519"/>
              <a:ext cx="302559" cy="175559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>
              <a:stCxn id="115" idx="3"/>
              <a:endCxn id="103" idx="7"/>
            </p:cNvCxnSpPr>
            <p:nvPr/>
          </p:nvCxnSpPr>
          <p:spPr>
            <a:xfrm flipH="1">
              <a:off x="1033322" y="5480051"/>
              <a:ext cx="96910" cy="306527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>
              <a:stCxn id="107" idx="6"/>
            </p:cNvCxnSpPr>
            <p:nvPr/>
          </p:nvCxnSpPr>
          <p:spPr>
            <a:xfrm flipV="1">
              <a:off x="2057400" y="6005512"/>
              <a:ext cx="281694" cy="52388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7-Point Star 114"/>
            <p:cNvSpPr/>
            <p:nvPr/>
          </p:nvSpPr>
          <p:spPr>
            <a:xfrm>
              <a:off x="1066800" y="52895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6" name="Straight Connector 115"/>
            <p:cNvCxnSpPr>
              <a:endCxn id="108" idx="1"/>
            </p:cNvCxnSpPr>
            <p:nvPr/>
          </p:nvCxnSpPr>
          <p:spPr>
            <a:xfrm>
              <a:off x="2503047" y="6084094"/>
              <a:ext cx="133931" cy="197784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06" idx="7"/>
            </p:cNvCxnSpPr>
            <p:nvPr/>
          </p:nvCxnSpPr>
          <p:spPr>
            <a:xfrm flipV="1">
              <a:off x="2176322" y="4844256"/>
              <a:ext cx="109678" cy="142222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>
              <a:off x="2444309" y="4776869"/>
              <a:ext cx="300177" cy="101466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V="1">
              <a:off x="2546350" y="5913438"/>
              <a:ext cx="956469" cy="87312"/>
            </a:xfrm>
            <a:prstGeom prst="line">
              <a:avLst/>
            </a:prstGeom>
            <a:ln w="28575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Oval 119"/>
            <p:cNvSpPr/>
            <p:nvPr/>
          </p:nvSpPr>
          <p:spPr>
            <a:xfrm>
              <a:off x="3505200" y="58039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-76200"/>
            <a:ext cx="9067800" cy="1143000"/>
          </a:xfrm>
        </p:spPr>
        <p:txBody>
          <a:bodyPr>
            <a:normAutofit/>
          </a:bodyPr>
          <a:lstStyle/>
          <a:p>
            <a:r>
              <a:rPr lang="en-US" altLang="en-US" dirty="0"/>
              <a:t>Modifying the Objective Function</a:t>
            </a:r>
            <a:endParaRPr lang="en-US" altLang="en-US" dirty="0">
              <a:cs typeface="Arial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6200" y="3360160"/>
            <a:ext cx="441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Optima"/>
                <a:cs typeface="Optima"/>
              </a:rPr>
              <a:t>A single </a:t>
            </a:r>
            <a:r>
              <a:rPr lang="en-US" sz="2400" dirty="0">
                <a:latin typeface="Optima"/>
                <a:cs typeface="Optima"/>
              </a:rPr>
              <a:t>data point contributes to </a:t>
            </a:r>
            <a:r>
              <a:rPr lang="en-US" sz="2400" i="1" dirty="0" err="1">
                <a:latin typeface="Optima"/>
                <a:cs typeface="Optima"/>
              </a:rPr>
              <a:t>MaxDistance</a:t>
            </a:r>
            <a:endParaRPr lang="en-US" sz="2400" i="1" dirty="0">
              <a:latin typeface="Optima"/>
              <a:cs typeface="Optima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572000" y="3360160"/>
            <a:ext cx="441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latin typeface="Optima"/>
                <a:cs typeface="Optima"/>
              </a:rPr>
              <a:t>All</a:t>
            </a:r>
            <a:r>
              <a:rPr lang="en-US" sz="2400" b="1" dirty="0">
                <a:solidFill>
                  <a:schemeClr val="accent4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latin typeface="Optima"/>
                <a:cs typeface="Optima"/>
              </a:rPr>
              <a:t>data points contribute to </a:t>
            </a:r>
            <a:r>
              <a:rPr lang="en-US" sz="2400" i="1" dirty="0">
                <a:latin typeface="Optima"/>
                <a:cs typeface="Optima"/>
              </a:rPr>
              <a:t>Distortion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996BA0-2D11-464D-9FDE-92CB81672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7265064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2" grpId="0"/>
      <p:bldP spid="5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/>
          <p:cNvGrpSpPr/>
          <p:nvPr/>
        </p:nvGrpSpPr>
        <p:grpSpPr>
          <a:xfrm>
            <a:off x="5448300" y="4657725"/>
            <a:ext cx="2933700" cy="1828800"/>
            <a:chOff x="800100" y="4648200"/>
            <a:chExt cx="2933700" cy="1828800"/>
          </a:xfrm>
          <a:effectLst/>
        </p:grpSpPr>
        <p:sp>
          <p:nvSpPr>
            <p:cNvPr id="102" name="Oval 101"/>
            <p:cNvSpPr/>
            <p:nvPr/>
          </p:nvSpPr>
          <p:spPr>
            <a:xfrm>
              <a:off x="800100" y="4953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838200" y="57531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>
              <a:off x="1485900" y="5562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2717800" y="48387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1981200" y="4953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/>
            <p:cNvSpPr/>
            <p:nvPr/>
          </p:nvSpPr>
          <p:spPr>
            <a:xfrm>
              <a:off x="1828800" y="5943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/>
            <p:cNvSpPr/>
            <p:nvPr/>
          </p:nvSpPr>
          <p:spPr>
            <a:xfrm>
              <a:off x="2603500" y="62484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7-Point Star 108"/>
            <p:cNvSpPr/>
            <p:nvPr/>
          </p:nvSpPr>
          <p:spPr>
            <a:xfrm>
              <a:off x="2222500" y="464820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7-Point Star 109"/>
            <p:cNvSpPr/>
            <p:nvPr/>
          </p:nvSpPr>
          <p:spPr>
            <a:xfrm>
              <a:off x="2336800" y="58864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/>
            <p:nvPr/>
          </p:nvCxnSpPr>
          <p:spPr>
            <a:xfrm>
              <a:off x="991834" y="5159375"/>
              <a:ext cx="149932" cy="174625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>
              <a:endCxn id="104" idx="1"/>
            </p:cNvCxnSpPr>
            <p:nvPr/>
          </p:nvCxnSpPr>
          <p:spPr>
            <a:xfrm>
              <a:off x="1216819" y="5420519"/>
              <a:ext cx="302559" cy="175559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>
              <a:stCxn id="115" idx="3"/>
              <a:endCxn id="103" idx="7"/>
            </p:cNvCxnSpPr>
            <p:nvPr/>
          </p:nvCxnSpPr>
          <p:spPr>
            <a:xfrm flipH="1">
              <a:off x="1033322" y="5480051"/>
              <a:ext cx="96910" cy="306527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>
              <a:stCxn id="107" idx="6"/>
            </p:cNvCxnSpPr>
            <p:nvPr/>
          </p:nvCxnSpPr>
          <p:spPr>
            <a:xfrm flipV="1">
              <a:off x="2057400" y="6005512"/>
              <a:ext cx="281694" cy="52388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7-Point Star 114"/>
            <p:cNvSpPr/>
            <p:nvPr/>
          </p:nvSpPr>
          <p:spPr>
            <a:xfrm>
              <a:off x="1066800" y="52895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6" name="Straight Connector 115"/>
            <p:cNvCxnSpPr>
              <a:endCxn id="108" idx="1"/>
            </p:cNvCxnSpPr>
            <p:nvPr/>
          </p:nvCxnSpPr>
          <p:spPr>
            <a:xfrm>
              <a:off x="2503047" y="6084094"/>
              <a:ext cx="133931" cy="197784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06" idx="7"/>
            </p:cNvCxnSpPr>
            <p:nvPr/>
          </p:nvCxnSpPr>
          <p:spPr>
            <a:xfrm flipV="1">
              <a:off x="2176322" y="4844256"/>
              <a:ext cx="109678" cy="142222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>
              <a:off x="2444309" y="4776869"/>
              <a:ext cx="300177" cy="101466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V="1">
              <a:off x="2546350" y="5913438"/>
              <a:ext cx="956469" cy="87312"/>
            </a:xfrm>
            <a:prstGeom prst="line">
              <a:avLst/>
            </a:prstGeom>
            <a:ln w="28575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Oval 119"/>
            <p:cNvSpPr/>
            <p:nvPr/>
          </p:nvSpPr>
          <p:spPr>
            <a:xfrm>
              <a:off x="3505200" y="58039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Rectangle 48"/>
          <p:cNvSpPr/>
          <p:nvPr/>
        </p:nvSpPr>
        <p:spPr>
          <a:xfrm>
            <a:off x="47625" y="1219200"/>
            <a:ext cx="4495800" cy="2648417"/>
          </a:xfrm>
          <a:prstGeom prst="rect">
            <a:avLst/>
          </a:prstGeom>
          <a:solidFill>
            <a:srgbClr val="EED1F1"/>
          </a:solidFill>
          <a:ln>
            <a:solidFill>
              <a:srgbClr val="95319E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accent4"/>
                </a:solidFill>
                <a:latin typeface="Optima"/>
                <a:cs typeface="Optima"/>
              </a:rPr>
              <a:t>k</a:t>
            </a:r>
            <a:r>
              <a:rPr lang="en-US" sz="2200" b="1" dirty="0">
                <a:solidFill>
                  <a:schemeClr val="accent4"/>
                </a:solidFill>
                <a:latin typeface="Optima"/>
                <a:cs typeface="Optima"/>
              </a:rPr>
              <a:t>-Center </a:t>
            </a:r>
            <a:r>
              <a:rPr lang="en-US" sz="2200" b="1" dirty="0">
                <a:latin typeface="Optima"/>
                <a:cs typeface="Optima"/>
              </a:rPr>
              <a:t>Clustering Problem:</a:t>
            </a:r>
            <a:r>
              <a:rPr lang="en-US" sz="2200" dirty="0">
                <a:latin typeface="Optima"/>
                <a:cs typeface="Optima"/>
              </a:rPr>
              <a:t> </a:t>
            </a:r>
          </a:p>
          <a:p>
            <a:r>
              <a:rPr lang="en-US" sz="2200" b="1" dirty="0">
                <a:latin typeface="Optima"/>
                <a:cs typeface="Optima"/>
              </a:rPr>
              <a:t>   Input:</a:t>
            </a:r>
            <a:r>
              <a:rPr lang="en-US" sz="2200" dirty="0">
                <a:latin typeface="Optima"/>
                <a:cs typeface="Optima"/>
              </a:rPr>
              <a:t> A set of points </a:t>
            </a:r>
            <a:r>
              <a:rPr lang="en-US" sz="2200" i="1" dirty="0">
                <a:solidFill>
                  <a:srgbClr val="0000FF"/>
                </a:solidFill>
                <a:latin typeface="Optima"/>
                <a:cs typeface="Optima"/>
              </a:rPr>
              <a:t>Data</a:t>
            </a:r>
            <a:r>
              <a:rPr lang="en-US" sz="2200" dirty="0">
                <a:latin typeface="Optima"/>
                <a:cs typeface="Optima"/>
              </a:rPr>
              <a:t> and an</a:t>
            </a:r>
            <a:br>
              <a:rPr lang="en-US" sz="2200" dirty="0">
                <a:latin typeface="Optima"/>
                <a:cs typeface="Optima"/>
              </a:rPr>
            </a:br>
            <a:r>
              <a:rPr lang="en-US" sz="2200" dirty="0">
                <a:latin typeface="Optima"/>
                <a:cs typeface="Optima"/>
              </a:rPr>
              <a:t>   integer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.</a:t>
            </a:r>
          </a:p>
          <a:p>
            <a:r>
              <a:rPr lang="en-US" sz="2200" b="1" dirty="0">
                <a:latin typeface="Optima"/>
                <a:cs typeface="Optima"/>
              </a:rPr>
              <a:t>   Output:</a:t>
            </a:r>
            <a:r>
              <a:rPr lang="en-US" sz="2200" dirty="0">
                <a:latin typeface="Optima"/>
                <a:cs typeface="Optima"/>
              </a:rPr>
              <a:t> A set of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 points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br>
              <a:rPr lang="en-US" sz="2200" dirty="0">
                <a:latin typeface="Optima"/>
                <a:cs typeface="Optima"/>
              </a:rPr>
            </a:br>
            <a:r>
              <a:rPr lang="en-US" sz="2200" dirty="0">
                <a:latin typeface="Optima"/>
                <a:cs typeface="Optima"/>
              </a:rPr>
              <a:t>   that minimizes</a:t>
            </a:r>
            <a:endParaRPr lang="en-US" sz="2200" i="1" dirty="0">
              <a:solidFill>
                <a:srgbClr val="00B050"/>
              </a:solidFill>
              <a:latin typeface="Optima"/>
              <a:cs typeface="Optima"/>
            </a:endParaRPr>
          </a:p>
          <a:p>
            <a:pPr algn="ctr">
              <a:lnSpc>
                <a:spcPct val="130000"/>
              </a:lnSpc>
            </a:pPr>
            <a:r>
              <a:rPr lang="en-US" sz="2200" b="1" i="1" dirty="0" err="1">
                <a:solidFill>
                  <a:srgbClr val="95319E"/>
                </a:solidFill>
                <a:latin typeface="Optima"/>
                <a:cs typeface="Optima"/>
              </a:rPr>
              <a:t>MaxDistance</a:t>
            </a:r>
            <a:r>
              <a:rPr lang="en-US" sz="2200" i="1" dirty="0">
                <a:latin typeface="Optima"/>
                <a:cs typeface="Optima"/>
              </a:rPr>
              <a:t>(</a:t>
            </a:r>
            <a:r>
              <a:rPr lang="en-US" sz="2200" i="1" dirty="0" err="1">
                <a:solidFill>
                  <a:srgbClr val="0000FF"/>
                </a:solidFill>
                <a:latin typeface="Optima"/>
                <a:cs typeface="Optima"/>
              </a:rPr>
              <a:t>DataPoints</a:t>
            </a:r>
            <a:r>
              <a:rPr lang="en-US" sz="2200" i="1" dirty="0" err="1">
                <a:latin typeface="Optima"/>
                <a:cs typeface="Optima"/>
              </a:rPr>
              <a:t>,</a:t>
            </a:r>
            <a:r>
              <a:rPr lang="en-US" sz="2200" i="1" dirty="0" err="1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i="1" dirty="0">
                <a:latin typeface="Optima"/>
                <a:cs typeface="Optima"/>
              </a:rPr>
              <a:t>)</a:t>
            </a:r>
            <a:r>
              <a:rPr lang="en-US" sz="2200" dirty="0">
                <a:latin typeface="Optima"/>
                <a:cs typeface="Optima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en-US" sz="2200" dirty="0">
                <a:latin typeface="Optima"/>
                <a:cs typeface="Optima"/>
              </a:rPr>
              <a:t>over all choices of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.</a:t>
            </a:r>
          </a:p>
        </p:txBody>
      </p:sp>
      <p:sp>
        <p:nvSpPr>
          <p:cNvPr id="51" name="Rectangle 50"/>
          <p:cNvSpPr/>
          <p:nvPr/>
        </p:nvSpPr>
        <p:spPr>
          <a:xfrm>
            <a:off x="4600575" y="1219200"/>
            <a:ext cx="4495800" cy="2648417"/>
          </a:xfrm>
          <a:prstGeom prst="rect">
            <a:avLst/>
          </a:prstGeom>
          <a:solidFill>
            <a:srgbClr val="C4F7DB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rgbClr val="00B050"/>
                </a:solidFill>
                <a:latin typeface="Optima"/>
                <a:cs typeface="Optima"/>
              </a:rPr>
              <a:t>k</a:t>
            </a:r>
            <a:r>
              <a:rPr lang="en-US" sz="2200" b="1" dirty="0">
                <a:solidFill>
                  <a:srgbClr val="00B050"/>
                </a:solidFill>
                <a:latin typeface="Optima"/>
                <a:cs typeface="Optima"/>
              </a:rPr>
              <a:t>-Means</a:t>
            </a:r>
            <a:r>
              <a:rPr lang="en-US" sz="2200" b="1" dirty="0">
                <a:latin typeface="Optima"/>
                <a:cs typeface="Optima"/>
              </a:rPr>
              <a:t> Clustering Problem:</a:t>
            </a:r>
            <a:r>
              <a:rPr lang="en-US" sz="2200" dirty="0">
                <a:latin typeface="Optima"/>
                <a:cs typeface="Optima"/>
              </a:rPr>
              <a:t>  </a:t>
            </a:r>
          </a:p>
          <a:p>
            <a:r>
              <a:rPr lang="en-US" sz="2200" b="1" dirty="0">
                <a:latin typeface="Optima"/>
                <a:cs typeface="Optima"/>
              </a:rPr>
              <a:t>   Input:</a:t>
            </a:r>
            <a:r>
              <a:rPr lang="en-US" sz="2200" dirty="0">
                <a:latin typeface="Optima"/>
                <a:cs typeface="Optima"/>
              </a:rPr>
              <a:t> A set of points </a:t>
            </a:r>
            <a:r>
              <a:rPr lang="en-US" sz="2200" i="1" dirty="0">
                <a:solidFill>
                  <a:srgbClr val="0000FF"/>
                </a:solidFill>
                <a:latin typeface="Optima"/>
                <a:cs typeface="Optima"/>
              </a:rPr>
              <a:t>Data</a:t>
            </a:r>
            <a:r>
              <a:rPr lang="en-US" sz="2200" dirty="0">
                <a:latin typeface="Optima"/>
                <a:cs typeface="Optima"/>
              </a:rPr>
              <a:t> and an</a:t>
            </a:r>
            <a:br>
              <a:rPr lang="en-US" sz="2200" dirty="0">
                <a:latin typeface="Optima"/>
                <a:cs typeface="Optima"/>
              </a:rPr>
            </a:br>
            <a:r>
              <a:rPr lang="en-US" sz="2200" dirty="0">
                <a:latin typeface="Optima"/>
                <a:cs typeface="Optima"/>
              </a:rPr>
              <a:t>   integer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.  </a:t>
            </a:r>
          </a:p>
          <a:p>
            <a:r>
              <a:rPr lang="en-US" sz="2200" b="1" dirty="0">
                <a:latin typeface="Optima"/>
                <a:cs typeface="Optima"/>
              </a:rPr>
              <a:t>   Output:</a:t>
            </a:r>
            <a:r>
              <a:rPr lang="en-US" sz="2200" dirty="0">
                <a:latin typeface="Optima"/>
                <a:cs typeface="Optima"/>
              </a:rPr>
              <a:t> A set of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 points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b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</a:b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   </a:t>
            </a:r>
            <a:r>
              <a:rPr lang="en-US" sz="2200" dirty="0">
                <a:latin typeface="Optima"/>
                <a:cs typeface="Optima"/>
              </a:rPr>
              <a:t>that minimizes </a:t>
            </a:r>
            <a:endParaRPr lang="en-US" sz="2200" i="1" dirty="0">
              <a:solidFill>
                <a:srgbClr val="00B050"/>
              </a:solidFill>
              <a:latin typeface="Optima"/>
              <a:cs typeface="Optima"/>
            </a:endParaRPr>
          </a:p>
          <a:p>
            <a:pPr algn="ctr">
              <a:lnSpc>
                <a:spcPct val="130000"/>
              </a:lnSpc>
            </a:pPr>
            <a:r>
              <a:rPr lang="en-US" sz="2200" b="1" i="1" dirty="0">
                <a:solidFill>
                  <a:srgbClr val="00B050"/>
                </a:solidFill>
                <a:latin typeface="Optima"/>
                <a:cs typeface="Optima"/>
              </a:rPr>
              <a:t>Distortion</a:t>
            </a:r>
            <a:r>
              <a:rPr lang="en-US" sz="2200" dirty="0">
                <a:latin typeface="Optima"/>
                <a:cs typeface="Optima"/>
              </a:rPr>
              <a:t>(</a:t>
            </a:r>
            <a:r>
              <a:rPr lang="en-US" sz="2200" i="1" dirty="0" err="1">
                <a:solidFill>
                  <a:srgbClr val="0000FF"/>
                </a:solidFill>
                <a:latin typeface="Optima"/>
                <a:cs typeface="Optima"/>
              </a:rPr>
              <a:t>Data</a:t>
            </a:r>
            <a:r>
              <a:rPr lang="en-US" sz="2200" i="1" dirty="0" err="1">
                <a:latin typeface="Optima"/>
                <a:cs typeface="Optima"/>
              </a:rPr>
              <a:t>,</a:t>
            </a:r>
            <a:r>
              <a:rPr lang="en-US" sz="2200" i="1" dirty="0" err="1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sz="2200" dirty="0">
                <a:latin typeface="Optima"/>
                <a:cs typeface="Optima"/>
              </a:rPr>
              <a:t>over all choices of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.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800100" y="4648200"/>
            <a:ext cx="2933700" cy="1828800"/>
            <a:chOff x="800100" y="4648200"/>
            <a:chExt cx="2933700" cy="1828800"/>
          </a:xfrm>
          <a:effectLst/>
        </p:grpSpPr>
        <p:sp>
          <p:nvSpPr>
            <p:cNvPr id="53" name="Oval 52"/>
            <p:cNvSpPr/>
            <p:nvPr/>
          </p:nvSpPr>
          <p:spPr>
            <a:xfrm>
              <a:off x="800100" y="4953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838200" y="57531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1485900" y="5562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2717800" y="48387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1981200" y="4953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1828800" y="5943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2603500" y="62484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7-Point Star 59"/>
            <p:cNvSpPr/>
            <p:nvPr/>
          </p:nvSpPr>
          <p:spPr>
            <a:xfrm>
              <a:off x="2222500" y="464820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7-Point Star 60"/>
            <p:cNvSpPr/>
            <p:nvPr/>
          </p:nvSpPr>
          <p:spPr>
            <a:xfrm>
              <a:off x="2336800" y="58864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Connector 61"/>
            <p:cNvCxnSpPr/>
            <p:nvPr/>
          </p:nvCxnSpPr>
          <p:spPr>
            <a:xfrm>
              <a:off x="991834" y="5159375"/>
              <a:ext cx="149932" cy="17462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endCxn id="55" idx="1"/>
            </p:cNvCxnSpPr>
            <p:nvPr/>
          </p:nvCxnSpPr>
          <p:spPr>
            <a:xfrm>
              <a:off x="1216819" y="5420519"/>
              <a:ext cx="302559" cy="175559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66" idx="3"/>
              <a:endCxn id="54" idx="7"/>
            </p:cNvCxnSpPr>
            <p:nvPr/>
          </p:nvCxnSpPr>
          <p:spPr>
            <a:xfrm flipH="1">
              <a:off x="1033322" y="5480051"/>
              <a:ext cx="96910" cy="3065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58" idx="6"/>
            </p:cNvCxnSpPr>
            <p:nvPr/>
          </p:nvCxnSpPr>
          <p:spPr>
            <a:xfrm flipV="1">
              <a:off x="2057400" y="6005512"/>
              <a:ext cx="281694" cy="5238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7-Point Star 65"/>
            <p:cNvSpPr/>
            <p:nvPr/>
          </p:nvSpPr>
          <p:spPr>
            <a:xfrm>
              <a:off x="1066800" y="52895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7" name="Straight Connector 66"/>
            <p:cNvCxnSpPr>
              <a:endCxn id="59" idx="1"/>
            </p:cNvCxnSpPr>
            <p:nvPr/>
          </p:nvCxnSpPr>
          <p:spPr>
            <a:xfrm>
              <a:off x="2503047" y="6084094"/>
              <a:ext cx="133931" cy="19778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57" idx="7"/>
            </p:cNvCxnSpPr>
            <p:nvPr/>
          </p:nvCxnSpPr>
          <p:spPr>
            <a:xfrm flipV="1">
              <a:off x="2176322" y="4844256"/>
              <a:ext cx="109678" cy="14222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>
              <a:off x="2444309" y="4776869"/>
              <a:ext cx="300177" cy="101466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V="1">
              <a:off x="2546350" y="5913438"/>
              <a:ext cx="956469" cy="87312"/>
            </a:xfrm>
            <a:prstGeom prst="line">
              <a:avLst/>
            </a:prstGeom>
            <a:ln w="28575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Oval 79"/>
            <p:cNvSpPr/>
            <p:nvPr/>
          </p:nvSpPr>
          <p:spPr>
            <a:xfrm>
              <a:off x="3505200" y="58039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 Problem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7DAA289-E257-6340-9F09-C9C673446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53306996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Straight Connector 77"/>
          <p:cNvCxnSpPr/>
          <p:nvPr/>
        </p:nvCxnSpPr>
        <p:spPr>
          <a:xfrm flipV="1">
            <a:off x="2000250" y="5981700"/>
            <a:ext cx="774700" cy="55889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2779853" y="5905500"/>
            <a:ext cx="789641" cy="72231"/>
          </a:xfrm>
          <a:prstGeom prst="line">
            <a:avLst/>
          </a:prstGeom>
          <a:ln w="28575"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2100403" y="4953000"/>
            <a:ext cx="617397" cy="1143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1485900" y="5562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1828800" y="5943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7-Point Star 45"/>
          <p:cNvSpPr/>
          <p:nvPr/>
        </p:nvSpPr>
        <p:spPr>
          <a:xfrm>
            <a:off x="2355850" y="491490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Connector 69"/>
          <p:cNvCxnSpPr>
            <a:endCxn id="41" idx="1"/>
          </p:cNvCxnSpPr>
          <p:nvPr/>
        </p:nvCxnSpPr>
        <p:spPr>
          <a:xfrm>
            <a:off x="1216819" y="5420519"/>
            <a:ext cx="302559" cy="1755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931272" y="5495202"/>
            <a:ext cx="188370" cy="380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747724" y="6041875"/>
            <a:ext cx="0" cy="3909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Oval 78"/>
          <p:cNvSpPr/>
          <p:nvPr/>
        </p:nvSpPr>
        <p:spPr>
          <a:xfrm>
            <a:off x="3505200" y="58039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/>
          <p:cNvGrpSpPr/>
          <p:nvPr/>
        </p:nvGrpSpPr>
        <p:grpSpPr>
          <a:xfrm>
            <a:off x="5448300" y="4657725"/>
            <a:ext cx="2933700" cy="1828800"/>
            <a:chOff x="800100" y="4648200"/>
            <a:chExt cx="2933700" cy="1828800"/>
          </a:xfrm>
          <a:effectLst/>
        </p:grpSpPr>
        <p:sp>
          <p:nvSpPr>
            <p:cNvPr id="102" name="Oval 101"/>
            <p:cNvSpPr/>
            <p:nvPr/>
          </p:nvSpPr>
          <p:spPr>
            <a:xfrm>
              <a:off x="800100" y="4953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838200" y="57531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>
              <a:off x="1485900" y="5562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2717800" y="48387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1981200" y="49530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/>
            <p:cNvSpPr/>
            <p:nvPr/>
          </p:nvSpPr>
          <p:spPr>
            <a:xfrm>
              <a:off x="1828800" y="59436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/>
            <p:cNvSpPr/>
            <p:nvPr/>
          </p:nvSpPr>
          <p:spPr>
            <a:xfrm>
              <a:off x="2603500" y="62484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7-Point Star 108"/>
            <p:cNvSpPr/>
            <p:nvPr/>
          </p:nvSpPr>
          <p:spPr>
            <a:xfrm>
              <a:off x="2222500" y="464820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7-Point Star 109"/>
            <p:cNvSpPr/>
            <p:nvPr/>
          </p:nvSpPr>
          <p:spPr>
            <a:xfrm>
              <a:off x="2336800" y="58864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/>
            <p:nvPr/>
          </p:nvCxnSpPr>
          <p:spPr>
            <a:xfrm>
              <a:off x="991834" y="5159375"/>
              <a:ext cx="149932" cy="174625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>
              <a:endCxn id="104" idx="1"/>
            </p:cNvCxnSpPr>
            <p:nvPr/>
          </p:nvCxnSpPr>
          <p:spPr>
            <a:xfrm>
              <a:off x="1216819" y="5420519"/>
              <a:ext cx="302559" cy="175559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>
              <a:stCxn id="115" idx="3"/>
              <a:endCxn id="103" idx="7"/>
            </p:cNvCxnSpPr>
            <p:nvPr/>
          </p:nvCxnSpPr>
          <p:spPr>
            <a:xfrm flipH="1">
              <a:off x="1033322" y="5480051"/>
              <a:ext cx="96910" cy="306527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>
              <a:stCxn id="107" idx="6"/>
            </p:cNvCxnSpPr>
            <p:nvPr/>
          </p:nvCxnSpPr>
          <p:spPr>
            <a:xfrm flipV="1">
              <a:off x="2057400" y="6005512"/>
              <a:ext cx="281694" cy="52388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7-Point Star 114"/>
            <p:cNvSpPr/>
            <p:nvPr/>
          </p:nvSpPr>
          <p:spPr>
            <a:xfrm>
              <a:off x="1066800" y="5289550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6" name="Straight Connector 115"/>
            <p:cNvCxnSpPr>
              <a:endCxn id="108" idx="1"/>
            </p:cNvCxnSpPr>
            <p:nvPr/>
          </p:nvCxnSpPr>
          <p:spPr>
            <a:xfrm>
              <a:off x="2503047" y="6084094"/>
              <a:ext cx="133931" cy="197784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06" idx="7"/>
            </p:cNvCxnSpPr>
            <p:nvPr/>
          </p:nvCxnSpPr>
          <p:spPr>
            <a:xfrm flipV="1">
              <a:off x="2176322" y="4844256"/>
              <a:ext cx="109678" cy="142222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>
              <a:off x="2444309" y="4776869"/>
              <a:ext cx="300177" cy="101466"/>
            </a:xfrm>
            <a:prstGeom prst="line">
              <a:avLst/>
            </a:prstGeom>
            <a:ln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V="1">
              <a:off x="2546350" y="5913438"/>
              <a:ext cx="956469" cy="87312"/>
            </a:xfrm>
            <a:prstGeom prst="line">
              <a:avLst/>
            </a:prstGeom>
            <a:ln w="28575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Oval 119"/>
            <p:cNvSpPr/>
            <p:nvPr/>
          </p:nvSpPr>
          <p:spPr>
            <a:xfrm>
              <a:off x="3505200" y="5803900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6" name="Straight Connector 55"/>
          <p:cNvCxnSpPr/>
          <p:nvPr/>
        </p:nvCxnSpPr>
        <p:spPr>
          <a:xfrm>
            <a:off x="949257" y="5081728"/>
            <a:ext cx="217696" cy="33510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800100" y="49530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1981200" y="49530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717800" y="48387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838200" y="57531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603500" y="62484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7-Point Star 46"/>
          <p:cNvSpPr/>
          <p:nvPr/>
        </p:nvSpPr>
        <p:spPr>
          <a:xfrm>
            <a:off x="2636978" y="5903913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7-Point Star 72"/>
          <p:cNvSpPr/>
          <p:nvPr/>
        </p:nvSpPr>
        <p:spPr>
          <a:xfrm>
            <a:off x="1047750" y="532765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 Problem</a:t>
            </a:r>
          </a:p>
        </p:txBody>
      </p:sp>
      <p:sp>
        <p:nvSpPr>
          <p:cNvPr id="51" name="Rectangle 50"/>
          <p:cNvSpPr/>
          <p:nvPr/>
        </p:nvSpPr>
        <p:spPr>
          <a:xfrm>
            <a:off x="47625" y="1219200"/>
            <a:ext cx="4495800" cy="2648417"/>
          </a:xfrm>
          <a:prstGeom prst="rect">
            <a:avLst/>
          </a:prstGeom>
          <a:solidFill>
            <a:srgbClr val="EED1F1"/>
          </a:solidFill>
          <a:ln>
            <a:solidFill>
              <a:srgbClr val="95319E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accent4"/>
                </a:solidFill>
                <a:latin typeface="Optima"/>
                <a:cs typeface="Optima"/>
              </a:rPr>
              <a:t>k</a:t>
            </a:r>
            <a:r>
              <a:rPr lang="en-US" sz="2200" b="1" dirty="0">
                <a:solidFill>
                  <a:schemeClr val="accent4"/>
                </a:solidFill>
                <a:latin typeface="Optima"/>
                <a:cs typeface="Optima"/>
              </a:rPr>
              <a:t>-Center </a:t>
            </a:r>
            <a:r>
              <a:rPr lang="en-US" sz="2200" b="1" dirty="0">
                <a:latin typeface="Optima"/>
                <a:cs typeface="Optima"/>
              </a:rPr>
              <a:t>Clustering Problem:</a:t>
            </a:r>
            <a:r>
              <a:rPr lang="en-US" sz="2200" dirty="0">
                <a:latin typeface="Optima"/>
                <a:cs typeface="Optima"/>
              </a:rPr>
              <a:t> </a:t>
            </a:r>
          </a:p>
          <a:p>
            <a:r>
              <a:rPr lang="en-US" sz="2200" b="1" dirty="0">
                <a:latin typeface="Optima"/>
                <a:cs typeface="Optima"/>
              </a:rPr>
              <a:t>   Input:</a:t>
            </a:r>
            <a:r>
              <a:rPr lang="en-US" sz="2200" dirty="0">
                <a:latin typeface="Optima"/>
                <a:cs typeface="Optima"/>
              </a:rPr>
              <a:t> A set of points </a:t>
            </a:r>
            <a:r>
              <a:rPr lang="en-US" sz="2200" i="1" dirty="0">
                <a:solidFill>
                  <a:srgbClr val="0000FF"/>
                </a:solidFill>
                <a:latin typeface="Optima"/>
                <a:cs typeface="Optima"/>
              </a:rPr>
              <a:t>Data</a:t>
            </a:r>
            <a:r>
              <a:rPr lang="en-US" sz="2200" dirty="0">
                <a:latin typeface="Optima"/>
                <a:cs typeface="Optima"/>
              </a:rPr>
              <a:t> and an</a:t>
            </a:r>
            <a:br>
              <a:rPr lang="en-US" sz="2200" dirty="0">
                <a:latin typeface="Optima"/>
                <a:cs typeface="Optima"/>
              </a:rPr>
            </a:br>
            <a:r>
              <a:rPr lang="en-US" sz="2200" dirty="0">
                <a:latin typeface="Optima"/>
                <a:cs typeface="Optima"/>
              </a:rPr>
              <a:t>   integer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.</a:t>
            </a:r>
          </a:p>
          <a:p>
            <a:r>
              <a:rPr lang="en-US" sz="2200" b="1" dirty="0">
                <a:latin typeface="Optima"/>
                <a:cs typeface="Optima"/>
              </a:rPr>
              <a:t>   Output:</a:t>
            </a:r>
            <a:r>
              <a:rPr lang="en-US" sz="2200" dirty="0">
                <a:latin typeface="Optima"/>
                <a:cs typeface="Optima"/>
              </a:rPr>
              <a:t> A set of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 points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br>
              <a:rPr lang="en-US" sz="2200" dirty="0">
                <a:latin typeface="Optima"/>
                <a:cs typeface="Optima"/>
              </a:rPr>
            </a:br>
            <a:r>
              <a:rPr lang="en-US" sz="2200" dirty="0">
                <a:latin typeface="Optima"/>
                <a:cs typeface="Optima"/>
              </a:rPr>
              <a:t>   that minimizes</a:t>
            </a:r>
            <a:endParaRPr lang="en-US" sz="2200" i="1" dirty="0">
              <a:solidFill>
                <a:srgbClr val="00B050"/>
              </a:solidFill>
              <a:latin typeface="Optima"/>
              <a:cs typeface="Optima"/>
            </a:endParaRPr>
          </a:p>
          <a:p>
            <a:pPr algn="ctr">
              <a:lnSpc>
                <a:spcPct val="130000"/>
              </a:lnSpc>
            </a:pPr>
            <a:r>
              <a:rPr lang="en-US" sz="2200" b="1" i="1" dirty="0" err="1">
                <a:solidFill>
                  <a:srgbClr val="95319E"/>
                </a:solidFill>
                <a:latin typeface="Optima"/>
                <a:cs typeface="Optima"/>
              </a:rPr>
              <a:t>MaxDistance</a:t>
            </a:r>
            <a:r>
              <a:rPr lang="en-US" sz="2200" i="1" dirty="0">
                <a:latin typeface="Optima"/>
                <a:cs typeface="Optima"/>
              </a:rPr>
              <a:t>(</a:t>
            </a:r>
            <a:r>
              <a:rPr lang="en-US" sz="2200" i="1" dirty="0" err="1">
                <a:solidFill>
                  <a:srgbClr val="0000FF"/>
                </a:solidFill>
                <a:latin typeface="Optima"/>
                <a:cs typeface="Optima"/>
              </a:rPr>
              <a:t>DataPoints</a:t>
            </a:r>
            <a:r>
              <a:rPr lang="en-US" sz="2200" i="1" dirty="0" err="1">
                <a:latin typeface="Optima"/>
                <a:cs typeface="Optima"/>
              </a:rPr>
              <a:t>,</a:t>
            </a:r>
            <a:r>
              <a:rPr lang="en-US" sz="2200" i="1" dirty="0" err="1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i="1" dirty="0">
                <a:latin typeface="Optima"/>
                <a:cs typeface="Optima"/>
              </a:rPr>
              <a:t>)</a:t>
            </a:r>
            <a:r>
              <a:rPr lang="en-US" sz="2200" dirty="0">
                <a:latin typeface="Optima"/>
                <a:cs typeface="Optima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en-US" sz="2200" dirty="0">
                <a:latin typeface="Optima"/>
                <a:cs typeface="Optima"/>
              </a:rPr>
              <a:t>over all choices of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.</a:t>
            </a:r>
          </a:p>
        </p:txBody>
      </p:sp>
      <p:sp>
        <p:nvSpPr>
          <p:cNvPr id="54" name="Rectangle 53"/>
          <p:cNvSpPr/>
          <p:nvPr/>
        </p:nvSpPr>
        <p:spPr>
          <a:xfrm>
            <a:off x="4600575" y="1219200"/>
            <a:ext cx="4495800" cy="2648417"/>
          </a:xfrm>
          <a:prstGeom prst="rect">
            <a:avLst/>
          </a:prstGeom>
          <a:solidFill>
            <a:srgbClr val="C4F7DB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rgbClr val="00B050"/>
                </a:solidFill>
                <a:latin typeface="Optima"/>
                <a:cs typeface="Optima"/>
              </a:rPr>
              <a:t>k</a:t>
            </a:r>
            <a:r>
              <a:rPr lang="en-US" sz="2200" b="1" dirty="0">
                <a:solidFill>
                  <a:srgbClr val="00B050"/>
                </a:solidFill>
                <a:latin typeface="Optima"/>
                <a:cs typeface="Optima"/>
              </a:rPr>
              <a:t>-Means</a:t>
            </a:r>
            <a:r>
              <a:rPr lang="en-US" sz="2200" b="1" dirty="0">
                <a:latin typeface="Optima"/>
                <a:cs typeface="Optima"/>
              </a:rPr>
              <a:t> Clustering Problem:</a:t>
            </a:r>
            <a:r>
              <a:rPr lang="en-US" sz="2200" dirty="0">
                <a:latin typeface="Optima"/>
                <a:cs typeface="Optima"/>
              </a:rPr>
              <a:t>  </a:t>
            </a:r>
          </a:p>
          <a:p>
            <a:r>
              <a:rPr lang="en-US" sz="2200" b="1" dirty="0">
                <a:latin typeface="Optima"/>
                <a:cs typeface="Optima"/>
              </a:rPr>
              <a:t>   Input:</a:t>
            </a:r>
            <a:r>
              <a:rPr lang="en-US" sz="2200" dirty="0">
                <a:latin typeface="Optima"/>
                <a:cs typeface="Optima"/>
              </a:rPr>
              <a:t> A set of points </a:t>
            </a:r>
            <a:r>
              <a:rPr lang="en-US" sz="2200" i="1" dirty="0">
                <a:solidFill>
                  <a:srgbClr val="0000FF"/>
                </a:solidFill>
                <a:latin typeface="Optima"/>
                <a:cs typeface="Optima"/>
              </a:rPr>
              <a:t>Data</a:t>
            </a:r>
            <a:r>
              <a:rPr lang="en-US" sz="2200" dirty="0">
                <a:latin typeface="Optima"/>
                <a:cs typeface="Optima"/>
              </a:rPr>
              <a:t> and an</a:t>
            </a:r>
            <a:br>
              <a:rPr lang="en-US" sz="2200" dirty="0">
                <a:latin typeface="Optima"/>
                <a:cs typeface="Optima"/>
              </a:rPr>
            </a:br>
            <a:r>
              <a:rPr lang="en-US" sz="2200" dirty="0">
                <a:latin typeface="Optima"/>
                <a:cs typeface="Optima"/>
              </a:rPr>
              <a:t>   integer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.  </a:t>
            </a:r>
          </a:p>
          <a:p>
            <a:r>
              <a:rPr lang="en-US" sz="2200" b="1" dirty="0">
                <a:latin typeface="Optima"/>
                <a:cs typeface="Optima"/>
              </a:rPr>
              <a:t>   Output:</a:t>
            </a:r>
            <a:r>
              <a:rPr lang="en-US" sz="2200" dirty="0">
                <a:latin typeface="Optima"/>
                <a:cs typeface="Optima"/>
              </a:rPr>
              <a:t> A set of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 points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b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</a:b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   </a:t>
            </a:r>
            <a:r>
              <a:rPr lang="en-US" sz="2200" dirty="0">
                <a:latin typeface="Optima"/>
                <a:cs typeface="Optima"/>
              </a:rPr>
              <a:t>that minimizes </a:t>
            </a:r>
            <a:endParaRPr lang="en-US" sz="2200" i="1" dirty="0">
              <a:solidFill>
                <a:srgbClr val="00B050"/>
              </a:solidFill>
              <a:latin typeface="Optima"/>
              <a:cs typeface="Optima"/>
            </a:endParaRPr>
          </a:p>
          <a:p>
            <a:pPr algn="ctr">
              <a:lnSpc>
                <a:spcPct val="130000"/>
              </a:lnSpc>
            </a:pPr>
            <a:r>
              <a:rPr lang="en-US" sz="2200" b="1" i="1" dirty="0">
                <a:solidFill>
                  <a:srgbClr val="00B050"/>
                </a:solidFill>
                <a:latin typeface="Optima"/>
                <a:cs typeface="Optima"/>
              </a:rPr>
              <a:t>Distortion</a:t>
            </a:r>
            <a:r>
              <a:rPr lang="en-US" sz="2200" dirty="0">
                <a:latin typeface="Optima"/>
                <a:cs typeface="Optima"/>
              </a:rPr>
              <a:t>(</a:t>
            </a:r>
            <a:r>
              <a:rPr lang="en-US" sz="2200" i="1" dirty="0" err="1">
                <a:solidFill>
                  <a:srgbClr val="0000FF"/>
                </a:solidFill>
                <a:latin typeface="Optima"/>
                <a:cs typeface="Optima"/>
              </a:rPr>
              <a:t>Data</a:t>
            </a:r>
            <a:r>
              <a:rPr lang="en-US" sz="2200" i="1" dirty="0" err="1">
                <a:latin typeface="Optima"/>
                <a:cs typeface="Optima"/>
              </a:rPr>
              <a:t>,</a:t>
            </a:r>
            <a:r>
              <a:rPr lang="en-US" sz="2200" i="1" dirty="0" err="1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sz="2200" dirty="0">
                <a:latin typeface="Optima"/>
                <a:cs typeface="Optima"/>
              </a:rPr>
              <a:t>over all choices of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4FE29A-C7FC-0442-9705-8889B0D1F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590696193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Oval 40"/>
          <p:cNvSpPr/>
          <p:nvPr/>
        </p:nvSpPr>
        <p:spPr>
          <a:xfrm>
            <a:off x="1485900" y="5562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1828800" y="59436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7-Point Star 45"/>
          <p:cNvSpPr/>
          <p:nvPr/>
        </p:nvSpPr>
        <p:spPr>
          <a:xfrm>
            <a:off x="2355850" y="491490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Connector 69"/>
          <p:cNvCxnSpPr>
            <a:endCxn id="41" idx="1"/>
          </p:cNvCxnSpPr>
          <p:nvPr/>
        </p:nvCxnSpPr>
        <p:spPr>
          <a:xfrm>
            <a:off x="1216819" y="5420519"/>
            <a:ext cx="302559" cy="175559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931272" y="5495202"/>
            <a:ext cx="188370" cy="380136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747724" y="6041875"/>
            <a:ext cx="0" cy="390963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44" idx="6"/>
          </p:cNvCxnSpPr>
          <p:nvPr/>
        </p:nvCxnSpPr>
        <p:spPr>
          <a:xfrm flipV="1">
            <a:off x="2057400" y="5913438"/>
            <a:ext cx="1445419" cy="144462"/>
          </a:xfrm>
          <a:prstGeom prst="line">
            <a:avLst/>
          </a:prstGeom>
          <a:ln w="28575"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Oval 78"/>
          <p:cNvSpPr/>
          <p:nvPr/>
        </p:nvSpPr>
        <p:spPr>
          <a:xfrm>
            <a:off x="3505200" y="58039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5448300" y="4962525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486400" y="5762625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6477000" y="5953125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Connector 110"/>
          <p:cNvCxnSpPr/>
          <p:nvPr/>
        </p:nvCxnSpPr>
        <p:spPr>
          <a:xfrm>
            <a:off x="5622218" y="5178425"/>
            <a:ext cx="149932" cy="174625"/>
          </a:xfrm>
          <a:prstGeom prst="line">
            <a:avLst/>
          </a:prstGeom>
          <a:ln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5829300" y="5432425"/>
            <a:ext cx="419100" cy="254000"/>
          </a:xfrm>
          <a:prstGeom prst="line">
            <a:avLst/>
          </a:prstGeom>
          <a:ln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>
            <a:stCxn id="115" idx="3"/>
            <a:endCxn id="103" idx="7"/>
          </p:cNvCxnSpPr>
          <p:nvPr/>
        </p:nvCxnSpPr>
        <p:spPr>
          <a:xfrm flipH="1">
            <a:off x="5681522" y="5527676"/>
            <a:ext cx="77860" cy="268427"/>
          </a:xfrm>
          <a:prstGeom prst="line">
            <a:avLst/>
          </a:prstGeom>
          <a:ln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>
            <a:endCxn id="110" idx="4"/>
          </p:cNvCxnSpPr>
          <p:nvPr/>
        </p:nvCxnSpPr>
        <p:spPr>
          <a:xfrm>
            <a:off x="6704029" y="6067425"/>
            <a:ext cx="661970" cy="46312"/>
          </a:xfrm>
          <a:prstGeom prst="line">
            <a:avLst/>
          </a:prstGeom>
          <a:ln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7-Point Star 114"/>
          <p:cNvSpPr/>
          <p:nvPr/>
        </p:nvSpPr>
        <p:spPr>
          <a:xfrm>
            <a:off x="5695950" y="5337175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" name="Straight Connector 115"/>
          <p:cNvCxnSpPr/>
          <p:nvPr/>
        </p:nvCxnSpPr>
        <p:spPr>
          <a:xfrm flipH="1">
            <a:off x="7391980" y="6138464"/>
            <a:ext cx="82260" cy="197784"/>
          </a:xfrm>
          <a:prstGeom prst="line">
            <a:avLst/>
          </a:prstGeom>
          <a:ln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V="1">
            <a:off x="7486906" y="5932420"/>
            <a:ext cx="729738" cy="142943"/>
          </a:xfrm>
          <a:prstGeom prst="line">
            <a:avLst/>
          </a:prstGeom>
          <a:ln w="28575"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0" name="Oval 119"/>
          <p:cNvSpPr/>
          <p:nvPr/>
        </p:nvSpPr>
        <p:spPr>
          <a:xfrm>
            <a:off x="8153400" y="5813425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Connector 51"/>
          <p:cNvCxnSpPr/>
          <p:nvPr/>
        </p:nvCxnSpPr>
        <p:spPr>
          <a:xfrm flipV="1">
            <a:off x="2125803" y="4953000"/>
            <a:ext cx="617397" cy="114300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949257" y="5081728"/>
            <a:ext cx="217696" cy="335104"/>
          </a:xfrm>
          <a:prstGeom prst="line">
            <a:avLst/>
          </a:prstGeom>
          <a:ln>
            <a:solidFill>
              <a:srgbClr val="FF0000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800100" y="49530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1981200" y="49530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717800" y="48387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838200" y="57531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603500" y="6248400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7-Point Star 46"/>
          <p:cNvSpPr/>
          <p:nvPr/>
        </p:nvSpPr>
        <p:spPr>
          <a:xfrm>
            <a:off x="2636978" y="5903913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7-Point Star 72"/>
          <p:cNvSpPr/>
          <p:nvPr/>
        </p:nvSpPr>
        <p:spPr>
          <a:xfrm>
            <a:off x="1047750" y="5327650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 flipV="1">
            <a:off x="6781800" y="4953000"/>
            <a:ext cx="617397" cy="114300"/>
          </a:xfrm>
          <a:prstGeom prst="line">
            <a:avLst/>
          </a:prstGeom>
          <a:ln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Oval 105"/>
          <p:cNvSpPr/>
          <p:nvPr/>
        </p:nvSpPr>
        <p:spPr>
          <a:xfrm>
            <a:off x="6629400" y="4962525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7366000" y="4848225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6134100" y="5572125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7251700" y="6257925"/>
            <a:ext cx="228600" cy="228600"/>
          </a:xfrm>
          <a:prstGeom prst="ellipse">
            <a:avLst/>
          </a:prstGeom>
          <a:solidFill>
            <a:srgbClr val="176F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7-Point Star 109"/>
          <p:cNvSpPr/>
          <p:nvPr/>
        </p:nvSpPr>
        <p:spPr>
          <a:xfrm>
            <a:off x="7366000" y="5991225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7-Point Star 108"/>
          <p:cNvSpPr/>
          <p:nvPr/>
        </p:nvSpPr>
        <p:spPr>
          <a:xfrm>
            <a:off x="6985723" y="4905375"/>
            <a:ext cx="228600" cy="190500"/>
          </a:xfrm>
          <a:prstGeom prst="star7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5181600" y="3979112"/>
            <a:ext cx="3243729" cy="4616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latin typeface="Optima"/>
                <a:cs typeface="Optima"/>
              </a:rPr>
              <a:t>NP-</a:t>
            </a:r>
            <a:r>
              <a:rPr lang="en-US" sz="2400" dirty="0">
                <a:latin typeface="Optima"/>
                <a:cs typeface="Optima"/>
              </a:rPr>
              <a:t>Hard for </a:t>
            </a:r>
            <a:r>
              <a:rPr lang="en-US" sz="2400" i="1" dirty="0">
                <a:latin typeface="Optima"/>
                <a:cs typeface="Optima"/>
              </a:rPr>
              <a:t>k</a:t>
            </a:r>
            <a:r>
              <a:rPr lang="en-US" sz="2400" dirty="0">
                <a:latin typeface="Optima"/>
                <a:cs typeface="Optima"/>
              </a:rPr>
              <a:t> &gt; 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 Problem</a:t>
            </a:r>
          </a:p>
        </p:txBody>
      </p:sp>
      <p:sp>
        <p:nvSpPr>
          <p:cNvPr id="53" name="Rectangle 52"/>
          <p:cNvSpPr/>
          <p:nvPr/>
        </p:nvSpPr>
        <p:spPr>
          <a:xfrm>
            <a:off x="47625" y="1219200"/>
            <a:ext cx="4495800" cy="2648417"/>
          </a:xfrm>
          <a:prstGeom prst="rect">
            <a:avLst/>
          </a:prstGeom>
          <a:solidFill>
            <a:srgbClr val="EED1F1"/>
          </a:solidFill>
          <a:ln>
            <a:solidFill>
              <a:srgbClr val="95319E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chemeClr val="accent4"/>
                </a:solidFill>
                <a:latin typeface="Optima"/>
                <a:cs typeface="Optima"/>
              </a:rPr>
              <a:t>k</a:t>
            </a:r>
            <a:r>
              <a:rPr lang="en-US" sz="2200" b="1" dirty="0">
                <a:solidFill>
                  <a:schemeClr val="accent4"/>
                </a:solidFill>
                <a:latin typeface="Optima"/>
                <a:cs typeface="Optima"/>
              </a:rPr>
              <a:t>-Center </a:t>
            </a:r>
            <a:r>
              <a:rPr lang="en-US" sz="2200" b="1" dirty="0">
                <a:latin typeface="Optima"/>
                <a:cs typeface="Optima"/>
              </a:rPr>
              <a:t>Clustering Problem:</a:t>
            </a:r>
            <a:r>
              <a:rPr lang="en-US" sz="2200" dirty="0">
                <a:latin typeface="Optima"/>
                <a:cs typeface="Optima"/>
              </a:rPr>
              <a:t> </a:t>
            </a:r>
          </a:p>
          <a:p>
            <a:r>
              <a:rPr lang="en-US" sz="2200" b="1" dirty="0">
                <a:latin typeface="Optima"/>
                <a:cs typeface="Optima"/>
              </a:rPr>
              <a:t>   Input:</a:t>
            </a:r>
            <a:r>
              <a:rPr lang="en-US" sz="2200" dirty="0">
                <a:latin typeface="Optima"/>
                <a:cs typeface="Optima"/>
              </a:rPr>
              <a:t> A set of points </a:t>
            </a:r>
            <a:r>
              <a:rPr lang="en-US" sz="2200" i="1" dirty="0">
                <a:solidFill>
                  <a:srgbClr val="0000FF"/>
                </a:solidFill>
                <a:latin typeface="Optima"/>
                <a:cs typeface="Optima"/>
              </a:rPr>
              <a:t>Data</a:t>
            </a:r>
            <a:r>
              <a:rPr lang="en-US" sz="2200" dirty="0">
                <a:latin typeface="Optima"/>
                <a:cs typeface="Optima"/>
              </a:rPr>
              <a:t> and an</a:t>
            </a:r>
            <a:br>
              <a:rPr lang="en-US" sz="2200" dirty="0">
                <a:latin typeface="Optima"/>
                <a:cs typeface="Optima"/>
              </a:rPr>
            </a:br>
            <a:r>
              <a:rPr lang="en-US" sz="2200" dirty="0">
                <a:latin typeface="Optima"/>
                <a:cs typeface="Optima"/>
              </a:rPr>
              <a:t>   integer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.</a:t>
            </a:r>
          </a:p>
          <a:p>
            <a:r>
              <a:rPr lang="en-US" sz="2200" b="1" dirty="0">
                <a:latin typeface="Optima"/>
                <a:cs typeface="Optima"/>
              </a:rPr>
              <a:t>   Output:</a:t>
            </a:r>
            <a:r>
              <a:rPr lang="en-US" sz="2200" dirty="0">
                <a:latin typeface="Optima"/>
                <a:cs typeface="Optima"/>
              </a:rPr>
              <a:t> A set of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 points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br>
              <a:rPr lang="en-US" sz="2200" dirty="0">
                <a:latin typeface="Optima"/>
                <a:cs typeface="Optima"/>
              </a:rPr>
            </a:br>
            <a:r>
              <a:rPr lang="en-US" sz="2200" dirty="0">
                <a:latin typeface="Optima"/>
                <a:cs typeface="Optima"/>
              </a:rPr>
              <a:t>   that minimizes</a:t>
            </a:r>
            <a:endParaRPr lang="en-US" sz="2200" i="1" dirty="0">
              <a:solidFill>
                <a:srgbClr val="00B050"/>
              </a:solidFill>
              <a:latin typeface="Optima"/>
              <a:cs typeface="Optima"/>
            </a:endParaRPr>
          </a:p>
          <a:p>
            <a:pPr algn="ctr">
              <a:lnSpc>
                <a:spcPct val="130000"/>
              </a:lnSpc>
            </a:pPr>
            <a:r>
              <a:rPr lang="en-US" sz="2200" b="1" i="1" dirty="0" err="1">
                <a:solidFill>
                  <a:srgbClr val="95319E"/>
                </a:solidFill>
                <a:latin typeface="Optima"/>
                <a:cs typeface="Optima"/>
              </a:rPr>
              <a:t>MaxDistance</a:t>
            </a:r>
            <a:r>
              <a:rPr lang="en-US" sz="2200" i="1" dirty="0">
                <a:latin typeface="Optima"/>
                <a:cs typeface="Optima"/>
              </a:rPr>
              <a:t>(</a:t>
            </a:r>
            <a:r>
              <a:rPr lang="en-US" sz="2200" i="1" dirty="0" err="1">
                <a:solidFill>
                  <a:srgbClr val="0000FF"/>
                </a:solidFill>
                <a:latin typeface="Optima"/>
                <a:cs typeface="Optima"/>
              </a:rPr>
              <a:t>DataPoints</a:t>
            </a:r>
            <a:r>
              <a:rPr lang="en-US" sz="2200" i="1" dirty="0" err="1">
                <a:latin typeface="Optima"/>
                <a:cs typeface="Optima"/>
              </a:rPr>
              <a:t>,</a:t>
            </a:r>
            <a:r>
              <a:rPr lang="en-US" sz="2200" i="1" dirty="0" err="1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i="1" dirty="0">
                <a:latin typeface="Optima"/>
                <a:cs typeface="Optima"/>
              </a:rPr>
              <a:t>)</a:t>
            </a:r>
            <a:r>
              <a:rPr lang="en-US" sz="2200" dirty="0">
                <a:latin typeface="Optima"/>
                <a:cs typeface="Optima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en-US" sz="2200" dirty="0">
                <a:latin typeface="Optima"/>
                <a:cs typeface="Optima"/>
              </a:rPr>
              <a:t>over all choices of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.</a:t>
            </a:r>
          </a:p>
        </p:txBody>
      </p:sp>
      <p:sp>
        <p:nvSpPr>
          <p:cNvPr id="54" name="Rectangle 53"/>
          <p:cNvSpPr/>
          <p:nvPr/>
        </p:nvSpPr>
        <p:spPr>
          <a:xfrm>
            <a:off x="4600575" y="1219200"/>
            <a:ext cx="4495800" cy="2648417"/>
          </a:xfrm>
          <a:prstGeom prst="rect">
            <a:avLst/>
          </a:prstGeom>
          <a:solidFill>
            <a:srgbClr val="C4F7DB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i="1" dirty="0">
                <a:solidFill>
                  <a:srgbClr val="00B050"/>
                </a:solidFill>
                <a:latin typeface="Optima"/>
                <a:cs typeface="Optima"/>
              </a:rPr>
              <a:t>k</a:t>
            </a:r>
            <a:r>
              <a:rPr lang="en-US" sz="2200" b="1" dirty="0">
                <a:solidFill>
                  <a:srgbClr val="00B050"/>
                </a:solidFill>
                <a:latin typeface="Optima"/>
                <a:cs typeface="Optima"/>
              </a:rPr>
              <a:t>-Means</a:t>
            </a:r>
            <a:r>
              <a:rPr lang="en-US" sz="2200" b="1" dirty="0">
                <a:latin typeface="Optima"/>
                <a:cs typeface="Optima"/>
              </a:rPr>
              <a:t> Clustering Problem:</a:t>
            </a:r>
            <a:r>
              <a:rPr lang="en-US" sz="2200" dirty="0">
                <a:latin typeface="Optima"/>
                <a:cs typeface="Optima"/>
              </a:rPr>
              <a:t>  </a:t>
            </a:r>
          </a:p>
          <a:p>
            <a:r>
              <a:rPr lang="en-US" sz="2200" b="1" dirty="0">
                <a:latin typeface="Optima"/>
                <a:cs typeface="Optima"/>
              </a:rPr>
              <a:t>   Input:</a:t>
            </a:r>
            <a:r>
              <a:rPr lang="en-US" sz="2200" dirty="0">
                <a:latin typeface="Optima"/>
                <a:cs typeface="Optima"/>
              </a:rPr>
              <a:t> A set of points </a:t>
            </a:r>
            <a:r>
              <a:rPr lang="en-US" sz="2200" i="1" dirty="0">
                <a:solidFill>
                  <a:srgbClr val="0000FF"/>
                </a:solidFill>
                <a:latin typeface="Optima"/>
                <a:cs typeface="Optima"/>
              </a:rPr>
              <a:t>Data</a:t>
            </a:r>
            <a:r>
              <a:rPr lang="en-US" sz="2200" dirty="0">
                <a:latin typeface="Optima"/>
                <a:cs typeface="Optima"/>
              </a:rPr>
              <a:t> and an</a:t>
            </a:r>
            <a:br>
              <a:rPr lang="en-US" sz="2200" dirty="0">
                <a:latin typeface="Optima"/>
                <a:cs typeface="Optima"/>
              </a:rPr>
            </a:br>
            <a:r>
              <a:rPr lang="en-US" sz="2200" dirty="0">
                <a:latin typeface="Optima"/>
                <a:cs typeface="Optima"/>
              </a:rPr>
              <a:t>   integer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.  </a:t>
            </a:r>
          </a:p>
          <a:p>
            <a:r>
              <a:rPr lang="en-US" sz="2200" b="1" dirty="0">
                <a:latin typeface="Optima"/>
                <a:cs typeface="Optima"/>
              </a:rPr>
              <a:t>   Output:</a:t>
            </a:r>
            <a:r>
              <a:rPr lang="en-US" sz="2200" dirty="0">
                <a:latin typeface="Optima"/>
                <a:cs typeface="Optima"/>
              </a:rPr>
              <a:t> A set of </a:t>
            </a:r>
            <a:r>
              <a:rPr lang="en-US" sz="2200" i="1" dirty="0">
                <a:latin typeface="Optima"/>
                <a:cs typeface="Optima"/>
              </a:rPr>
              <a:t>k</a:t>
            </a:r>
            <a:r>
              <a:rPr lang="en-US" sz="2200" dirty="0">
                <a:latin typeface="Optima"/>
                <a:cs typeface="Optima"/>
              </a:rPr>
              <a:t> points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b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</a:b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   </a:t>
            </a:r>
            <a:r>
              <a:rPr lang="en-US" sz="2200" dirty="0">
                <a:latin typeface="Optima"/>
                <a:cs typeface="Optima"/>
              </a:rPr>
              <a:t>that minimizes </a:t>
            </a:r>
            <a:endParaRPr lang="en-US" sz="2200" i="1" dirty="0">
              <a:solidFill>
                <a:srgbClr val="00B050"/>
              </a:solidFill>
              <a:latin typeface="Optima"/>
              <a:cs typeface="Optima"/>
            </a:endParaRPr>
          </a:p>
          <a:p>
            <a:pPr algn="ctr">
              <a:lnSpc>
                <a:spcPct val="130000"/>
              </a:lnSpc>
            </a:pPr>
            <a:r>
              <a:rPr lang="en-US" sz="2200" b="1" i="1" dirty="0">
                <a:solidFill>
                  <a:srgbClr val="00B050"/>
                </a:solidFill>
                <a:latin typeface="Optima"/>
                <a:cs typeface="Optima"/>
              </a:rPr>
              <a:t>Distortion</a:t>
            </a:r>
            <a:r>
              <a:rPr lang="en-US" sz="2200" dirty="0">
                <a:latin typeface="Optima"/>
                <a:cs typeface="Optima"/>
              </a:rPr>
              <a:t>(</a:t>
            </a:r>
            <a:r>
              <a:rPr lang="en-US" sz="2200" i="1" dirty="0" err="1">
                <a:solidFill>
                  <a:srgbClr val="0000FF"/>
                </a:solidFill>
                <a:latin typeface="Optima"/>
                <a:cs typeface="Optima"/>
              </a:rPr>
              <a:t>Data</a:t>
            </a:r>
            <a:r>
              <a:rPr lang="en-US" sz="2200" i="1" dirty="0" err="1">
                <a:latin typeface="Optima"/>
                <a:cs typeface="Optima"/>
              </a:rPr>
              <a:t>,</a:t>
            </a:r>
            <a:r>
              <a:rPr lang="en-US" sz="2200" i="1" dirty="0" err="1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sz="2200" dirty="0">
                <a:latin typeface="Optima"/>
                <a:cs typeface="Optima"/>
              </a:rPr>
              <a:t>over all choices of </a:t>
            </a:r>
            <a:r>
              <a:rPr lang="en-US" sz="2200" i="1" dirty="0">
                <a:solidFill>
                  <a:srgbClr val="FF0000"/>
                </a:solidFill>
                <a:latin typeface="Optima"/>
                <a:cs typeface="Optima"/>
              </a:rPr>
              <a:t>Centers</a:t>
            </a:r>
            <a:r>
              <a:rPr lang="en-US" sz="2200" dirty="0">
                <a:latin typeface="Optima"/>
                <a:cs typeface="Optima"/>
              </a:rPr>
              <a:t>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B7241E-2039-FF46-A247-343B664A8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4166749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6868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i="1" dirty="0">
                <a:cs typeface="Arial" pitchFamily="34" charset="0"/>
              </a:rPr>
              <a:t>k</a:t>
            </a:r>
            <a:r>
              <a:rPr lang="en-US" altLang="en-US" dirty="0">
                <a:cs typeface="Arial" pitchFamily="34" charset="0"/>
              </a:rPr>
              <a:t>-Means Clustering</a:t>
            </a:r>
            <a:r>
              <a:rPr lang="en-US" altLang="en-US" i="1" dirty="0">
                <a:cs typeface="Arial" pitchFamily="34" charset="0"/>
              </a:rPr>
              <a:t> </a:t>
            </a:r>
            <a:r>
              <a:rPr lang="en-US" altLang="en-US" dirty="0">
                <a:cs typeface="Arial" pitchFamily="34" charset="0"/>
              </a:rPr>
              <a:t>for </a:t>
            </a:r>
            <a:r>
              <a:rPr lang="en-US" altLang="en-US" i="1" dirty="0">
                <a:cs typeface="Arial" pitchFamily="34" charset="0"/>
              </a:rPr>
              <a:t>k</a:t>
            </a:r>
            <a:r>
              <a:rPr lang="en-US" altLang="en-US" dirty="0">
                <a:cs typeface="Arial" pitchFamily="34" charset="0"/>
              </a:rPr>
              <a:t> = 1</a:t>
            </a:r>
            <a:endParaRPr lang="en-US" altLang="en-US" i="1" dirty="0">
              <a:cs typeface="Arial" pitchFamily="34" charset="0"/>
            </a:endParaRP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044814"/>
              </p:ext>
            </p:extLst>
          </p:nvPr>
        </p:nvGraphicFramePr>
        <p:xfrm>
          <a:off x="1280710" y="4285926"/>
          <a:ext cx="264795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9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09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09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09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09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30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09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099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9424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424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424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424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424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424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7" name="Oval 16"/>
          <p:cNvSpPr/>
          <p:nvPr/>
        </p:nvSpPr>
        <p:spPr>
          <a:xfrm>
            <a:off x="2328462" y="5445632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671237" y="5445632"/>
            <a:ext cx="228600" cy="228600"/>
          </a:xfrm>
          <a:prstGeom prst="ellipse">
            <a:avLst/>
          </a:prstGeom>
          <a:solidFill>
            <a:srgbClr val="176FC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328462" y="6188582"/>
            <a:ext cx="228600" cy="228600"/>
          </a:xfrm>
          <a:prstGeom prst="ellipse">
            <a:avLst/>
          </a:prstGeom>
          <a:solidFill>
            <a:srgbClr val="176FC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976162" y="4721732"/>
            <a:ext cx="228600" cy="228600"/>
          </a:xfrm>
          <a:prstGeom prst="ellipse">
            <a:avLst/>
          </a:prstGeom>
          <a:solidFill>
            <a:srgbClr val="176FC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337862" y="6493382"/>
            <a:ext cx="2628900" cy="3385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 pitchFamily="49" charset="0"/>
              </a:rPr>
              <a:t>  </a:t>
            </a:r>
            <a:r>
              <a:rPr lang="en-US" sz="1600" dirty="0">
                <a:solidFill>
                  <a:srgbClr val="176FC1"/>
                </a:solidFill>
                <a:latin typeface="Courier" pitchFamily="49" charset="0"/>
              </a:rPr>
              <a:t>2     4    6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56862" y="4462057"/>
            <a:ext cx="304800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urier" pitchFamily="49" charset="0"/>
              </a:rPr>
              <a:t>  </a:t>
            </a:r>
            <a:r>
              <a:rPr lang="en-US" sz="1600" dirty="0">
                <a:solidFill>
                  <a:srgbClr val="176FC1"/>
                </a:solidFill>
                <a:latin typeface="Courier" pitchFamily="49" charset="0"/>
              </a:rPr>
              <a:t>5 </a:t>
            </a:r>
          </a:p>
          <a:p>
            <a:r>
              <a:rPr lang="en-US" sz="1600" dirty="0">
                <a:solidFill>
                  <a:srgbClr val="176FC1"/>
                </a:solidFill>
                <a:latin typeface="Courier" pitchFamily="49" charset="0"/>
              </a:rPr>
              <a:t>  3 </a:t>
            </a:r>
          </a:p>
          <a:p>
            <a:r>
              <a:rPr lang="en-US" sz="1600" dirty="0">
                <a:solidFill>
                  <a:srgbClr val="176FC1"/>
                </a:solidFill>
                <a:latin typeface="Courier" pitchFamily="49" charset="0"/>
              </a:rPr>
              <a:t>   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529218" y="4574014"/>
            <a:ext cx="4267200" cy="16927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i="1" dirty="0" err="1">
                <a:latin typeface="Optima"/>
                <a:cs typeface="Optima"/>
              </a:rPr>
              <a:t>i</a:t>
            </a:r>
            <a:r>
              <a:rPr lang="en-US" sz="2400" dirty="0" err="1">
                <a:latin typeface="Optima"/>
                <a:cs typeface="Optima"/>
              </a:rPr>
              <a:t>-th</a:t>
            </a:r>
            <a:r>
              <a:rPr lang="en-US" sz="2400" dirty="0">
                <a:latin typeface="Optima"/>
                <a:cs typeface="Optima"/>
              </a:rPr>
              <a:t> coordinate of the </a:t>
            </a:r>
            <a:r>
              <a:rPr lang="en-US" sz="2400" dirty="0">
                <a:solidFill>
                  <a:srgbClr val="ED1C24"/>
                </a:solidFill>
                <a:latin typeface="Optima"/>
                <a:cs typeface="Optima"/>
              </a:rPr>
              <a:t>center of gravity </a:t>
            </a:r>
            <a:r>
              <a:rPr lang="en-US" sz="2400" dirty="0">
                <a:latin typeface="Optima"/>
                <a:cs typeface="Optima"/>
              </a:rPr>
              <a:t>= the average of the </a:t>
            </a:r>
            <a:r>
              <a:rPr lang="en-US" sz="2400" i="1" dirty="0" err="1">
                <a:latin typeface="Optima"/>
                <a:cs typeface="Optima"/>
              </a:rPr>
              <a:t>i</a:t>
            </a:r>
            <a:r>
              <a:rPr lang="en-US" sz="2400" dirty="0" err="1">
                <a:latin typeface="Optima"/>
                <a:cs typeface="Optima"/>
              </a:rPr>
              <a:t>-th</a:t>
            </a:r>
            <a:r>
              <a:rPr lang="en-US" sz="2400" dirty="0">
                <a:latin typeface="Optima"/>
                <a:cs typeface="Optima"/>
              </a:rPr>
              <a:t> coordinates of </a:t>
            </a:r>
            <a:r>
              <a:rPr lang="en-US" sz="2400" dirty="0" err="1">
                <a:latin typeface="Optima"/>
                <a:cs typeface="Optima"/>
              </a:rPr>
              <a:t>datapoints</a:t>
            </a:r>
            <a:r>
              <a:rPr lang="en-US" sz="2400" dirty="0">
                <a:latin typeface="Optima"/>
                <a:cs typeface="Optima"/>
              </a:rPr>
              <a:t>:</a:t>
            </a:r>
            <a:endParaRPr lang="en-US" sz="2400" dirty="0">
              <a:solidFill>
                <a:srgbClr val="0000FF"/>
              </a:solidFill>
              <a:latin typeface="Optima"/>
              <a:cs typeface="Optima"/>
            </a:endParaRPr>
          </a:p>
          <a:p>
            <a:pPr>
              <a:lnSpc>
                <a:spcPct val="140000"/>
              </a:lnSpc>
            </a:pPr>
            <a:r>
              <a:rPr lang="en-US" sz="2400" dirty="0">
                <a:latin typeface="Optima"/>
                <a:cs typeface="Optima"/>
              </a:rPr>
              <a:t>((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2+4+6</a:t>
            </a:r>
            <a:r>
              <a:rPr lang="en-US" sz="2400" dirty="0">
                <a:latin typeface="Optima"/>
                <a:cs typeface="Optima"/>
              </a:rPr>
              <a:t>)/3, (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3+1+5</a:t>
            </a:r>
            <a:r>
              <a:rPr lang="en-US" sz="2400" dirty="0">
                <a:latin typeface="Optima"/>
                <a:cs typeface="Optima"/>
              </a:rPr>
              <a:t>)/3 ) = (</a:t>
            </a:r>
            <a:r>
              <a:rPr lang="en-US" sz="2400" dirty="0">
                <a:solidFill>
                  <a:schemeClr val="tx2"/>
                </a:solidFill>
                <a:latin typeface="Optima"/>
                <a:cs typeface="Optima"/>
              </a:rPr>
              <a:t>4, 3</a:t>
            </a:r>
            <a:r>
              <a:rPr lang="en-US" sz="2400" dirty="0">
                <a:latin typeface="Optima"/>
                <a:cs typeface="Optima"/>
              </a:rPr>
              <a:t>)</a:t>
            </a:r>
          </a:p>
        </p:txBody>
      </p:sp>
      <p:sp>
        <p:nvSpPr>
          <p:cNvPr id="2" name="Rectangle 1"/>
          <p:cNvSpPr/>
          <p:nvPr/>
        </p:nvSpPr>
        <p:spPr>
          <a:xfrm>
            <a:off x="481254" y="1143000"/>
            <a:ext cx="8229600" cy="1384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latin typeface="Optima"/>
                <a:cs typeface="Optima"/>
              </a:rPr>
              <a:t>Center of Gravity Theorem:</a:t>
            </a:r>
            <a:r>
              <a:rPr lang="en-US" sz="2800" dirty="0">
                <a:latin typeface="Optima"/>
                <a:cs typeface="Optima"/>
              </a:rPr>
              <a:t> The center of gravity of points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 </a:t>
            </a:r>
            <a:r>
              <a:rPr lang="en-US" sz="2800" dirty="0">
                <a:latin typeface="Optima"/>
                <a:cs typeface="Optima"/>
              </a:rPr>
              <a:t>is the only point solving the 1-Means Clustering Problem. </a:t>
            </a:r>
            <a:endParaRPr lang="en-US" sz="2400" dirty="0">
              <a:latin typeface="Optima"/>
              <a:cs typeface="Optim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2819400"/>
            <a:ext cx="822960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The </a:t>
            </a:r>
            <a:r>
              <a:rPr lang="en-US" sz="2800" b="1" dirty="0">
                <a:solidFill>
                  <a:schemeClr val="tx2"/>
                </a:solidFill>
                <a:latin typeface="Optima"/>
                <a:cs typeface="Optima"/>
              </a:rPr>
              <a:t>center of gravity</a:t>
            </a:r>
            <a:r>
              <a:rPr lang="en-US" sz="2800" dirty="0">
                <a:solidFill>
                  <a:schemeClr val="tx2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of points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 </a:t>
            </a:r>
            <a:r>
              <a:rPr lang="en-US" sz="2800" dirty="0">
                <a:latin typeface="Optima"/>
                <a:cs typeface="Optima"/>
              </a:rPr>
              <a:t>is</a:t>
            </a:r>
          </a:p>
          <a:p>
            <a:r>
              <a:rPr lang="en-US" sz="2800" i="1" dirty="0">
                <a:latin typeface="Optima"/>
                <a:cs typeface="Optima"/>
              </a:rPr>
              <a:t>     ∑</a:t>
            </a:r>
            <a:r>
              <a:rPr lang="en-US" sz="2800" baseline="-25000" dirty="0">
                <a:latin typeface="Optima"/>
                <a:cs typeface="Optima"/>
              </a:rPr>
              <a:t>all points </a:t>
            </a:r>
            <a:r>
              <a:rPr lang="en-US" sz="28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800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800" baseline="-25000" dirty="0">
                <a:latin typeface="Optima"/>
                <a:cs typeface="Optima"/>
              </a:rPr>
              <a:t>in </a:t>
            </a:r>
            <a:r>
              <a:rPr lang="en-US" sz="2800" i="1" baseline="-25000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800" i="1" dirty="0">
                <a:latin typeface="Optima"/>
                <a:cs typeface="Optima"/>
              </a:rPr>
              <a:t>  </a:t>
            </a:r>
            <a:r>
              <a:rPr lang="en-US" sz="2800" i="1" dirty="0" err="1">
                <a:solidFill>
                  <a:srgbClr val="176FC1"/>
                </a:solidFill>
                <a:latin typeface="Optima"/>
                <a:cs typeface="Optima"/>
              </a:rPr>
              <a:t>DataPoint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/ #points in </a:t>
            </a:r>
            <a:r>
              <a:rPr lang="en-US" sz="28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endParaRPr lang="en-US" sz="2800" dirty="0">
              <a:solidFill>
                <a:srgbClr val="176FC1"/>
              </a:solidFill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144AF-1010-2B4A-AC1A-12F598B26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5605349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2" grpId="0" animBg="1"/>
      <p:bldP spid="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-3482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How Did Yeast Become a Wine Maker? </a:t>
            </a:r>
          </a:p>
        </p:txBody>
      </p:sp>
      <p:sp>
        <p:nvSpPr>
          <p:cNvPr id="19459" name="Rectangle 1027"/>
          <p:cNvSpPr>
            <a:spLocks noGrp="1" noChangeArrowheads="1"/>
          </p:cNvSpPr>
          <p:nvPr>
            <p:ph idx="4294967295"/>
          </p:nvPr>
        </p:nvSpPr>
        <p:spPr>
          <a:xfrm>
            <a:off x="457200" y="1447800"/>
            <a:ext cx="8305800" cy="5105400"/>
          </a:xfrm>
        </p:spPr>
        <p:txBody>
          <a:bodyPr>
            <a:noAutofit/>
          </a:bodyPr>
          <a:lstStyle/>
          <a:p>
            <a:pPr lvl="0"/>
            <a:r>
              <a:rPr lang="en-US" sz="3000" dirty="0">
                <a:solidFill>
                  <a:srgbClr val="A6A6A6"/>
                </a:solidFill>
                <a:latin typeface="Optima"/>
                <a:cs typeface="Optima"/>
              </a:rPr>
              <a:t>Which Yeast Genes Are Responsible for Wine Brewing?</a:t>
            </a:r>
          </a:p>
          <a:p>
            <a:r>
              <a:rPr lang="en-US" sz="3000" dirty="0">
                <a:solidFill>
                  <a:srgbClr val="A6A6A6"/>
                </a:solidFill>
                <a:latin typeface="Optima"/>
                <a:cs typeface="Optima"/>
              </a:rPr>
              <a:t>Clustering as an optimization problem </a:t>
            </a:r>
          </a:p>
          <a:p>
            <a:r>
              <a:rPr lang="en-US" sz="3000" dirty="0">
                <a:latin typeface="Optima"/>
                <a:cs typeface="Optima"/>
              </a:rPr>
              <a:t>The Lloyd algorithm for </a:t>
            </a:r>
            <a:r>
              <a:rPr lang="en-US" sz="3000" i="1" dirty="0">
                <a:latin typeface="Optima"/>
                <a:cs typeface="Optima"/>
              </a:rPr>
              <a:t>k</a:t>
            </a:r>
            <a:r>
              <a:rPr lang="en-US" sz="3000" dirty="0">
                <a:latin typeface="Optima"/>
                <a:cs typeface="Optima"/>
              </a:rPr>
              <a:t>-means clustering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From Hard to Soft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From Coin Flipping to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Expectation Maximization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Soft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Hierarchical Clustering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b="1" dirty="0"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D2EDE43-0B7B-C548-95DE-EC47883C1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035611718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dirty="0"/>
              <a:t>Which Domesticated Animal Is Next?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270" y="1587086"/>
            <a:ext cx="2328730" cy="4813713"/>
          </a:xfrm>
        </p:spPr>
        <p:txBody>
          <a:bodyPr>
            <a:no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dirty="0"/>
              <a:t>30,000 BC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10,000 BC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 8,000 BC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 8,000 BC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 4,000 BC</a:t>
            </a:r>
          </a:p>
          <a:p>
            <a:pPr>
              <a:lnSpc>
                <a:spcPct val="120000"/>
              </a:lnSpc>
            </a:pPr>
            <a:endParaRPr lang="en-US" b="1" dirty="0"/>
          </a:p>
        </p:txBody>
      </p:sp>
      <p:pic>
        <p:nvPicPr>
          <p:cNvPr id="1026" name="Picture 2" descr="http://factsanddetails.com/media/2/20120207-livestock%20702px-Fetekti3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905000"/>
            <a:ext cx="4572000" cy="1543683"/>
          </a:xfrm>
          <a:prstGeom prst="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://upload.wikimedia.org/wikipedia/commons/thumb/3/30/Cowicon.svg/511px-Cowicon.svg.pn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971800" y="4381499"/>
            <a:ext cx="1139106" cy="1047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http://upload.wikimedia.org/wikipedia/commons/b/bb/Icon_dog.gif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43200" y="1638299"/>
            <a:ext cx="1314179" cy="94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http://www.icondig.com/data/icons/nounproject/512/319.png">
            <a:hlinkClick r:id="rId8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6752" y="3333847"/>
            <a:ext cx="1150628" cy="1150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http://www.tours.am/images/menus/419/46141024_oldest_winery_ever_2.jpg"/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3886200"/>
            <a:ext cx="4572000" cy="2514599"/>
          </a:xfrm>
          <a:prstGeom prst="rect">
            <a:avLst/>
          </a:prstGeom>
          <a:noFill/>
          <a:ln>
            <a:solidFill>
              <a:srgbClr val="262626"/>
            </a:solidFill>
          </a:ln>
        </p:spPr>
      </p:pic>
      <p:pic>
        <p:nvPicPr>
          <p:cNvPr id="67590" name="Picture 6" descr="http://performanceprobiotics.com/Media/Icons/IconSheep.png">
            <a:hlinkClick r:id="rId11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2466" y="2552699"/>
            <a:ext cx="1219200" cy="101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7586" name="Picture 2" descr="http://upload.wikimedia.org/wikipedia/commons/d/d9/S_cerevisiae_under_DIC_microscopy.jpg">
            <a:hlinkClick r:id="rId13"/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050" y="5372100"/>
            <a:ext cx="9525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1CD39C-F4C3-FC4A-B757-18716064B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79655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39"/>
          <p:cNvSpPr txBox="1">
            <a:spLocks/>
          </p:cNvSpPr>
          <p:nvPr/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latin typeface="Optima"/>
                <a:cs typeface="Optima"/>
              </a:rPr>
              <a:t>The Lloyd Algorithm in Action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1447800" y="1219200"/>
            <a:ext cx="4572000" cy="4572000"/>
            <a:chOff x="2268552" y="946797"/>
            <a:chExt cx="4572000" cy="4572000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2280142" y="946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5400000">
              <a:off x="4554552" y="3232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6236161" y="277559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5882828" y="309620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>
              <a:off x="6144721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6144721" y="241149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>
              <a:off x="5486370" y="25012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5769113" y="22743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5522976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4997196" y="405993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5006728" y="467657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>
              <a:off x="5660136" y="433425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4775887" y="44028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>
              <a:off x="5388774" y="474515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>
              <a:off x="5320194" y="426567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>
              <a:off x="2886052" y="197460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>
              <a:off x="3339518" y="233885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>
              <a:off x="3786421" y="188316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3408098" y="15548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>
              <a:off x="3023212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>
              <a:off x="2956494" y="166698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>
              <a:off x="3682418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98701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447800" y="6088640"/>
            <a:ext cx="67056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Select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arbitrary data points as </a:t>
            </a:r>
            <a:r>
              <a:rPr lang="en-US" sz="2800" i="1" dirty="0">
                <a:latin typeface="Optima"/>
                <a:cs typeface="Optima"/>
              </a:rPr>
              <a:t>Centers</a:t>
            </a:r>
            <a:endParaRPr lang="en-US" sz="2800" dirty="0">
              <a:latin typeface="Optima"/>
              <a:cs typeface="Optima"/>
            </a:endParaRPr>
          </a:p>
        </p:txBody>
      </p:sp>
      <p:sp>
        <p:nvSpPr>
          <p:cNvPr id="24" name="Title 39"/>
          <p:cNvSpPr txBox="1">
            <a:spLocks/>
          </p:cNvSpPr>
          <p:nvPr/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latin typeface="Optima"/>
                <a:cs typeface="Optima"/>
              </a:rPr>
              <a:t>The Lloyd Algorithm in Action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447800" y="1219200"/>
            <a:ext cx="4572000" cy="4572000"/>
            <a:chOff x="2268552" y="946797"/>
            <a:chExt cx="4572000" cy="4572000"/>
          </a:xfrm>
        </p:grpSpPr>
        <p:cxnSp>
          <p:nvCxnSpPr>
            <p:cNvPr id="54" name="Straight Connector 53"/>
            <p:cNvCxnSpPr/>
            <p:nvPr/>
          </p:nvCxnSpPr>
          <p:spPr>
            <a:xfrm>
              <a:off x="2280142" y="946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5400000">
              <a:off x="4554552" y="3232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6236161" y="277559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5882828" y="309620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6144721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6144721" y="241149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>
              <a:off x="5486370" y="25012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5769113" y="22743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>
              <a:off x="5522976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>
              <a:off x="4997196" y="405993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>
              <a:off x="5006728" y="467657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>
              <a:off x="5660136" y="4334255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>
              <a:off x="4775887" y="44028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5388774" y="4745158"/>
              <a:ext cx="137160" cy="137159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>
              <a:off x="5320194" y="426567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>
              <a:off x="2886052" y="197460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>
              <a:off x="3339518" y="233885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>
              <a:off x="3786421" y="188316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2" name="Oval 71"/>
            <p:cNvSpPr>
              <a:spLocks noChangeAspect="1"/>
            </p:cNvSpPr>
            <p:nvPr/>
          </p:nvSpPr>
          <p:spPr>
            <a:xfrm>
              <a:off x="3408098" y="15548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3" name="Oval 72"/>
            <p:cNvSpPr>
              <a:spLocks noChangeAspect="1"/>
            </p:cNvSpPr>
            <p:nvPr/>
          </p:nvSpPr>
          <p:spPr>
            <a:xfrm>
              <a:off x="3023212" y="2250577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4" name="Oval 73"/>
            <p:cNvSpPr>
              <a:spLocks noChangeAspect="1"/>
            </p:cNvSpPr>
            <p:nvPr/>
          </p:nvSpPr>
          <p:spPr>
            <a:xfrm>
              <a:off x="2956494" y="166698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5" name="Oval 74"/>
            <p:cNvSpPr>
              <a:spLocks noChangeAspect="1"/>
            </p:cNvSpPr>
            <p:nvPr/>
          </p:nvSpPr>
          <p:spPr>
            <a:xfrm>
              <a:off x="3682418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934200" y="4114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882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9"/>
          <p:cNvSpPr txBox="1">
            <a:spLocks/>
          </p:cNvSpPr>
          <p:nvPr/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latin typeface="Optima"/>
                <a:cs typeface="Optima"/>
              </a:rPr>
              <a:t>The Lloyd Algorithm in Action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447800" y="1219200"/>
            <a:ext cx="4572000" cy="4572000"/>
            <a:chOff x="2268552" y="946797"/>
            <a:chExt cx="4572000" cy="4572000"/>
          </a:xfrm>
        </p:grpSpPr>
        <p:cxnSp>
          <p:nvCxnSpPr>
            <p:cNvPr id="30" name="Straight Connector 29"/>
            <p:cNvCxnSpPr/>
            <p:nvPr/>
          </p:nvCxnSpPr>
          <p:spPr>
            <a:xfrm>
              <a:off x="2280142" y="946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rot="5400000">
              <a:off x="4554552" y="3232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/>
            <p:cNvSpPr>
              <a:spLocks noChangeAspect="1"/>
            </p:cNvSpPr>
            <p:nvPr/>
          </p:nvSpPr>
          <p:spPr>
            <a:xfrm>
              <a:off x="6236161" y="277559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>
              <a:off x="5882828" y="309620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>
              <a:off x="6144721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>
              <a:off x="6144721" y="241149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>
              <a:off x="5486370" y="25012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>
              <a:off x="5769113" y="22743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5522976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4997196" y="405993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>
              <a:off x="5006728" y="467657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>
              <a:off x="5660136" y="4334255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>
              <a:off x="4775887" y="44028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>
              <a:off x="5388774" y="4745158"/>
              <a:ext cx="137160" cy="137159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5320194" y="426567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>
              <a:off x="2886052" y="197460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3339518" y="233885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>
              <a:off x="3786421" y="188316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3408098" y="15548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>
              <a:off x="3023212" y="2250577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2956494" y="166698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3682418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2785589" y="1398937"/>
              <a:ext cx="1224417" cy="122441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 rot="17302582">
              <a:off x="4520073" y="2558981"/>
              <a:ext cx="2381533" cy="1672215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0" name="Oval 59"/>
            <p:cNvSpPr>
              <a:spLocks/>
            </p:cNvSpPr>
            <p:nvPr/>
          </p:nvSpPr>
          <p:spPr>
            <a:xfrm rot="1686134">
              <a:off x="4559695" y="4494017"/>
              <a:ext cx="1155834" cy="391299"/>
            </a:xfrm>
            <a:prstGeom prst="ellipse">
              <a:avLst/>
            </a:prstGeom>
            <a:noFill/>
            <a:ln w="28575" cmpd="sng">
              <a:solidFill>
                <a:schemeClr val="bg2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62" name="Oval 61"/>
          <p:cNvSpPr>
            <a:spLocks noChangeAspect="1"/>
          </p:cNvSpPr>
          <p:nvPr/>
        </p:nvSpPr>
        <p:spPr>
          <a:xfrm>
            <a:off x="6884073" y="1219200"/>
            <a:ext cx="1554480" cy="15544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>
            <a:off x="6943564" y="1709824"/>
            <a:ext cx="14417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sz="2800" b="1" dirty="0">
                <a:latin typeface="Optima"/>
                <a:cs typeface="Optima"/>
              </a:rPr>
              <a:t>Clusters</a:t>
            </a:r>
          </a:p>
        </p:txBody>
      </p:sp>
      <p:sp>
        <p:nvSpPr>
          <p:cNvPr id="64" name="Oval 63"/>
          <p:cNvSpPr>
            <a:spLocks noChangeAspect="1"/>
          </p:cNvSpPr>
          <p:nvPr/>
        </p:nvSpPr>
        <p:spPr>
          <a:xfrm>
            <a:off x="6884073" y="4191000"/>
            <a:ext cx="1554480" cy="15544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6943564" y="4681624"/>
            <a:ext cx="13818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sz="2800" b="1" dirty="0">
                <a:latin typeface="Optima"/>
                <a:cs typeface="Optima"/>
              </a:rPr>
              <a:t>Centers</a:t>
            </a:r>
          </a:p>
        </p:txBody>
      </p:sp>
      <p:cxnSp>
        <p:nvCxnSpPr>
          <p:cNvPr id="66" name="Straight Arrow Connector 65"/>
          <p:cNvCxnSpPr/>
          <p:nvPr/>
        </p:nvCxnSpPr>
        <p:spPr>
          <a:xfrm rot="10800000">
            <a:off x="7646073" y="2945736"/>
            <a:ext cx="0" cy="1091713"/>
          </a:xfrm>
          <a:prstGeom prst="straightConnector1">
            <a:avLst/>
          </a:prstGeom>
          <a:ln w="571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447800" y="6088640"/>
            <a:ext cx="67056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assign each data point to its nearest center</a:t>
            </a:r>
          </a:p>
        </p:txBody>
      </p:sp>
    </p:spTree>
    <p:extLst>
      <p:ext uri="{BB962C8B-B14F-4D97-AF65-F5344CB8AC3E}">
        <p14:creationId xmlns:p14="http://schemas.microsoft.com/office/powerpoint/2010/main" val="22934113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9"/>
          <p:cNvSpPr txBox="1">
            <a:spLocks/>
          </p:cNvSpPr>
          <p:nvPr/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latin typeface="Optima"/>
                <a:cs typeface="Optima"/>
              </a:rPr>
              <a:t>The Lloyd Algorithm in Action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447800" y="1219200"/>
            <a:ext cx="4572000" cy="4572000"/>
            <a:chOff x="1447800" y="1447800"/>
            <a:chExt cx="4572000" cy="4572000"/>
          </a:xfrm>
        </p:grpSpPr>
        <p:grpSp>
          <p:nvGrpSpPr>
            <p:cNvPr id="17" name="Group 16"/>
            <p:cNvGrpSpPr/>
            <p:nvPr/>
          </p:nvGrpSpPr>
          <p:grpSpPr>
            <a:xfrm>
              <a:off x="1447800" y="1447800"/>
              <a:ext cx="4572000" cy="4572000"/>
              <a:chOff x="2268552" y="946797"/>
              <a:chExt cx="4572000" cy="4572000"/>
            </a:xfrm>
          </p:grpSpPr>
          <p:cxnSp>
            <p:nvCxnSpPr>
              <p:cNvPr id="74" name="Straight Connector 73"/>
              <p:cNvCxnSpPr/>
              <p:nvPr/>
            </p:nvCxnSpPr>
            <p:spPr>
              <a:xfrm>
                <a:off x="2280142" y="946797"/>
                <a:ext cx="0" cy="4572000"/>
              </a:xfrm>
              <a:prstGeom prst="line">
                <a:avLst/>
              </a:prstGeom>
              <a:ln w="38100" cmpd="sng">
                <a:solidFill>
                  <a:srgbClr val="40404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rot="5400000">
                <a:off x="4554552" y="3232797"/>
                <a:ext cx="0" cy="4572000"/>
              </a:xfrm>
              <a:prstGeom prst="line">
                <a:avLst/>
              </a:prstGeom>
              <a:ln w="38100" cmpd="sng">
                <a:solidFill>
                  <a:srgbClr val="40404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>
                <a:spLocks noChangeAspect="1"/>
              </p:cNvSpPr>
              <p:nvPr/>
            </p:nvSpPr>
            <p:spPr>
              <a:xfrm>
                <a:off x="6236161" y="277559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77" name="Oval 76"/>
              <p:cNvSpPr>
                <a:spLocks noChangeAspect="1"/>
              </p:cNvSpPr>
              <p:nvPr/>
            </p:nvSpPr>
            <p:spPr>
              <a:xfrm>
                <a:off x="5882828" y="3096208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78" name="Oval 77"/>
              <p:cNvSpPr>
                <a:spLocks noChangeAspect="1"/>
              </p:cNvSpPr>
              <p:nvPr/>
            </p:nvSpPr>
            <p:spPr>
              <a:xfrm>
                <a:off x="6144721" y="3027629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79" name="Oval 78"/>
              <p:cNvSpPr>
                <a:spLocks noChangeAspect="1"/>
              </p:cNvSpPr>
              <p:nvPr/>
            </p:nvSpPr>
            <p:spPr>
              <a:xfrm>
                <a:off x="6144721" y="2411490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0" name="Oval 79"/>
              <p:cNvSpPr>
                <a:spLocks noChangeAspect="1"/>
              </p:cNvSpPr>
              <p:nvPr/>
            </p:nvSpPr>
            <p:spPr>
              <a:xfrm>
                <a:off x="5486370" y="250127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1" name="Oval 80"/>
              <p:cNvSpPr>
                <a:spLocks noChangeAspect="1"/>
              </p:cNvSpPr>
              <p:nvPr/>
            </p:nvSpPr>
            <p:spPr>
              <a:xfrm>
                <a:off x="5769113" y="2274331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2" name="Oval 81"/>
              <p:cNvSpPr>
                <a:spLocks noChangeAspect="1"/>
              </p:cNvSpPr>
              <p:nvPr/>
            </p:nvSpPr>
            <p:spPr>
              <a:xfrm>
                <a:off x="5522976" y="3027629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4997196" y="405993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4" name="Oval 83"/>
              <p:cNvSpPr>
                <a:spLocks noChangeAspect="1"/>
              </p:cNvSpPr>
              <p:nvPr/>
            </p:nvSpPr>
            <p:spPr>
              <a:xfrm>
                <a:off x="5006728" y="4676579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5660136" y="4334255"/>
                <a:ext cx="137160" cy="137159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9525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6" name="Oval 85"/>
              <p:cNvSpPr>
                <a:spLocks noChangeAspect="1"/>
              </p:cNvSpPr>
              <p:nvPr/>
            </p:nvSpPr>
            <p:spPr>
              <a:xfrm>
                <a:off x="4775887" y="4402836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7" name="Oval 86"/>
              <p:cNvSpPr>
                <a:spLocks noChangeAspect="1"/>
              </p:cNvSpPr>
              <p:nvPr/>
            </p:nvSpPr>
            <p:spPr>
              <a:xfrm>
                <a:off x="5388774" y="4745158"/>
                <a:ext cx="137160" cy="137159"/>
              </a:xfrm>
              <a:prstGeom prst="ellipse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12700" cmpd="sng"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8" name="Oval 87"/>
              <p:cNvSpPr>
                <a:spLocks noChangeAspect="1"/>
              </p:cNvSpPr>
              <p:nvPr/>
            </p:nvSpPr>
            <p:spPr>
              <a:xfrm>
                <a:off x="5320194" y="4265675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9" name="Oval 88"/>
              <p:cNvSpPr>
                <a:spLocks noChangeAspect="1"/>
              </p:cNvSpPr>
              <p:nvPr/>
            </p:nvSpPr>
            <p:spPr>
              <a:xfrm>
                <a:off x="2886052" y="1974602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0" name="Oval 89"/>
              <p:cNvSpPr>
                <a:spLocks noChangeAspect="1"/>
              </p:cNvSpPr>
              <p:nvPr/>
            </p:nvSpPr>
            <p:spPr>
              <a:xfrm>
                <a:off x="3339518" y="233885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1" name="Oval 90"/>
              <p:cNvSpPr>
                <a:spLocks noChangeAspect="1"/>
              </p:cNvSpPr>
              <p:nvPr/>
            </p:nvSpPr>
            <p:spPr>
              <a:xfrm>
                <a:off x="3786421" y="1883162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2" name="Oval 91"/>
              <p:cNvSpPr>
                <a:spLocks noChangeAspect="1"/>
              </p:cNvSpPr>
              <p:nvPr/>
            </p:nvSpPr>
            <p:spPr>
              <a:xfrm>
                <a:off x="3408098" y="155487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3" name="Oval 92"/>
              <p:cNvSpPr>
                <a:spLocks noChangeAspect="1"/>
              </p:cNvSpPr>
              <p:nvPr/>
            </p:nvSpPr>
            <p:spPr>
              <a:xfrm>
                <a:off x="3023212" y="2250577"/>
                <a:ext cx="137160" cy="137159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 cmpd="sng"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4" name="Oval 93"/>
              <p:cNvSpPr>
                <a:spLocks noChangeAspect="1"/>
              </p:cNvSpPr>
              <p:nvPr/>
            </p:nvSpPr>
            <p:spPr>
              <a:xfrm>
                <a:off x="2956494" y="1666982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5" name="Oval 94"/>
              <p:cNvSpPr>
                <a:spLocks noChangeAspect="1"/>
              </p:cNvSpPr>
              <p:nvPr/>
            </p:nvSpPr>
            <p:spPr>
              <a:xfrm>
                <a:off x="3682418" y="225057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6" name="Oval 95"/>
              <p:cNvSpPr>
                <a:spLocks noChangeAspect="1"/>
              </p:cNvSpPr>
              <p:nvPr/>
            </p:nvSpPr>
            <p:spPr>
              <a:xfrm>
                <a:off x="5670978" y="3223442"/>
                <a:ext cx="137160" cy="137159"/>
              </a:xfrm>
              <a:prstGeom prst="ellipse">
                <a:avLst/>
              </a:prstGeom>
              <a:solidFill>
                <a:schemeClr val="accent1"/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cxnSp>
            <p:nvCxnSpPr>
              <p:cNvPr id="97" name="Straight Connector 96"/>
              <p:cNvCxnSpPr>
                <a:cxnSpLocks/>
              </p:cNvCxnSpPr>
              <p:nvPr/>
            </p:nvCxnSpPr>
            <p:spPr>
              <a:xfrm flipV="1">
                <a:off x="5735541" y="3402856"/>
                <a:ext cx="4017" cy="896094"/>
              </a:xfrm>
              <a:prstGeom prst="line">
                <a:avLst/>
              </a:prstGeom>
              <a:ln w="19050" cmpd="sng">
                <a:solidFill>
                  <a:srgbClr val="176FC1"/>
                </a:solidFill>
                <a:headEnd type="none"/>
                <a:tailEnd type="arrow" w="sm" len="sm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Oval 97"/>
              <p:cNvSpPr>
                <a:spLocks noChangeAspect="1"/>
              </p:cNvSpPr>
              <p:nvPr/>
            </p:nvSpPr>
            <p:spPr>
              <a:xfrm>
                <a:off x="5075308" y="4599125"/>
                <a:ext cx="137160" cy="137159"/>
              </a:xfrm>
              <a:prstGeom prst="ellipse">
                <a:avLst/>
              </a:prstGeom>
              <a:solidFill>
                <a:schemeClr val="bg2"/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cxnSp>
            <p:nvCxnSpPr>
              <p:cNvPr id="99" name="Straight Connector 98"/>
              <p:cNvCxnSpPr>
                <a:cxnSpLocks/>
              </p:cNvCxnSpPr>
              <p:nvPr/>
            </p:nvCxnSpPr>
            <p:spPr>
              <a:xfrm flipH="1" flipV="1">
                <a:off x="5233970" y="4710939"/>
                <a:ext cx="127998" cy="63390"/>
              </a:xfrm>
              <a:prstGeom prst="line">
                <a:avLst/>
              </a:prstGeom>
              <a:ln w="19050" cmpd="sng">
                <a:solidFill>
                  <a:schemeClr val="bg2"/>
                </a:solidFill>
                <a:headEnd type="none"/>
                <a:tailEnd type="arrow" w="sm" len="sm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>
              <a:xfrm flipV="1">
                <a:off x="3175584" y="2101816"/>
                <a:ext cx="179146" cy="170649"/>
              </a:xfrm>
              <a:prstGeom prst="line">
                <a:avLst/>
              </a:prstGeom>
              <a:ln w="19050" cmpd="sng">
                <a:solidFill>
                  <a:schemeClr val="tx2"/>
                </a:solidFill>
                <a:headEnd type="none"/>
                <a:tailEnd type="arrow" w="sm" len="sm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Oval 100"/>
              <p:cNvSpPr>
                <a:spLocks noChangeAspect="1"/>
              </p:cNvSpPr>
              <p:nvPr/>
            </p:nvSpPr>
            <p:spPr>
              <a:xfrm>
                <a:off x="3339518" y="1951741"/>
                <a:ext cx="137160" cy="137159"/>
              </a:xfrm>
              <a:prstGeom prst="ellipse">
                <a:avLst/>
              </a:prstGeom>
              <a:solidFill>
                <a:schemeClr val="tx2"/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</p:grpSp>
        <p:sp>
          <p:nvSpPr>
            <p:cNvPr id="38" name="Oval 37"/>
            <p:cNvSpPr/>
            <p:nvPr/>
          </p:nvSpPr>
          <p:spPr>
            <a:xfrm rot="17302582">
              <a:off x="3699321" y="3059984"/>
              <a:ext cx="2381533" cy="1672215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>
              <a:off x="1964837" y="1899940"/>
              <a:ext cx="1224417" cy="122441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0" name="Oval 39"/>
            <p:cNvSpPr>
              <a:spLocks/>
            </p:cNvSpPr>
            <p:nvPr/>
          </p:nvSpPr>
          <p:spPr>
            <a:xfrm rot="1686134">
              <a:off x="3738943" y="4995020"/>
              <a:ext cx="1155834" cy="391299"/>
            </a:xfrm>
            <a:prstGeom prst="ellipse">
              <a:avLst/>
            </a:prstGeom>
            <a:noFill/>
            <a:ln w="28575" cmpd="sng">
              <a:solidFill>
                <a:schemeClr val="bg2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42" name="Rectangle 41"/>
          <p:cNvSpPr/>
          <p:nvPr/>
        </p:nvSpPr>
        <p:spPr>
          <a:xfrm>
            <a:off x="1447800" y="6088640"/>
            <a:ext cx="67056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new centers </a:t>
            </a:r>
            <a:r>
              <a:rPr lang="en-US" sz="2800" dirty="0">
                <a:latin typeface="Optima"/>
                <a:ea typeface="Wingdings"/>
                <a:cs typeface="Optima"/>
                <a:sym typeface="Wingdings"/>
              </a:rPr>
              <a:t> </a:t>
            </a:r>
            <a:r>
              <a:rPr lang="en-US" sz="2800" dirty="0">
                <a:latin typeface="Optima"/>
                <a:cs typeface="Optima"/>
              </a:rPr>
              <a:t>clusters’ centers of gravity</a:t>
            </a:r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6884073" y="1219200"/>
            <a:ext cx="1554480" cy="15544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6943564" y="1709824"/>
            <a:ext cx="14417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sz="2800" b="1" dirty="0">
                <a:latin typeface="Optima"/>
                <a:cs typeface="Optima"/>
              </a:rPr>
              <a:t>Clusters</a:t>
            </a: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6884073" y="4191000"/>
            <a:ext cx="1554480" cy="15544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6943564" y="4681624"/>
            <a:ext cx="13818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sz="2800" b="1" dirty="0">
                <a:latin typeface="Optima"/>
                <a:cs typeface="Optima"/>
              </a:rPr>
              <a:t>Centers</a:t>
            </a:r>
          </a:p>
        </p:txBody>
      </p:sp>
      <p:cxnSp>
        <p:nvCxnSpPr>
          <p:cNvPr id="47" name="Straight Arrow Connector 46"/>
          <p:cNvCxnSpPr/>
          <p:nvPr/>
        </p:nvCxnSpPr>
        <p:spPr>
          <a:xfrm rot="10800000" flipV="1">
            <a:off x="7646073" y="2945736"/>
            <a:ext cx="0" cy="1091713"/>
          </a:xfrm>
          <a:prstGeom prst="straightConnector1">
            <a:avLst/>
          </a:prstGeom>
          <a:ln w="571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9049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9"/>
          <p:cNvSpPr txBox="1">
            <a:spLocks/>
          </p:cNvSpPr>
          <p:nvPr/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latin typeface="Optima"/>
                <a:cs typeface="Optima"/>
              </a:rPr>
              <a:t>The Lloyd Algorithm in Action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447800" y="1219200"/>
            <a:ext cx="4572000" cy="4572000"/>
            <a:chOff x="2268552" y="946797"/>
            <a:chExt cx="4572000" cy="4572000"/>
          </a:xfrm>
        </p:grpSpPr>
        <p:cxnSp>
          <p:nvCxnSpPr>
            <p:cNvPr id="74" name="Straight Connector 73"/>
            <p:cNvCxnSpPr/>
            <p:nvPr/>
          </p:nvCxnSpPr>
          <p:spPr>
            <a:xfrm>
              <a:off x="2280142" y="946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5400000">
              <a:off x="4554552" y="3232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Oval 75"/>
            <p:cNvSpPr>
              <a:spLocks noChangeAspect="1"/>
            </p:cNvSpPr>
            <p:nvPr/>
          </p:nvSpPr>
          <p:spPr>
            <a:xfrm>
              <a:off x="6236161" y="277559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7" name="Oval 76"/>
            <p:cNvSpPr>
              <a:spLocks noChangeAspect="1"/>
            </p:cNvSpPr>
            <p:nvPr/>
          </p:nvSpPr>
          <p:spPr>
            <a:xfrm>
              <a:off x="5882828" y="309620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8" name="Oval 77"/>
            <p:cNvSpPr>
              <a:spLocks noChangeAspect="1"/>
            </p:cNvSpPr>
            <p:nvPr/>
          </p:nvSpPr>
          <p:spPr>
            <a:xfrm>
              <a:off x="6144721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9" name="Oval 78"/>
            <p:cNvSpPr>
              <a:spLocks noChangeAspect="1"/>
            </p:cNvSpPr>
            <p:nvPr/>
          </p:nvSpPr>
          <p:spPr>
            <a:xfrm>
              <a:off x="6144721" y="241149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0" name="Oval 79"/>
            <p:cNvSpPr>
              <a:spLocks noChangeAspect="1"/>
            </p:cNvSpPr>
            <p:nvPr/>
          </p:nvSpPr>
          <p:spPr>
            <a:xfrm>
              <a:off x="5486370" y="25012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1" name="Oval 80"/>
            <p:cNvSpPr>
              <a:spLocks noChangeAspect="1"/>
            </p:cNvSpPr>
            <p:nvPr/>
          </p:nvSpPr>
          <p:spPr>
            <a:xfrm>
              <a:off x="5769113" y="22743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2" name="Oval 81"/>
            <p:cNvSpPr>
              <a:spLocks noChangeAspect="1"/>
            </p:cNvSpPr>
            <p:nvPr/>
          </p:nvSpPr>
          <p:spPr>
            <a:xfrm>
              <a:off x="5522976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3" name="Oval 82"/>
            <p:cNvSpPr>
              <a:spLocks noChangeAspect="1"/>
            </p:cNvSpPr>
            <p:nvPr/>
          </p:nvSpPr>
          <p:spPr>
            <a:xfrm>
              <a:off x="4997196" y="405993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4" name="Oval 83"/>
            <p:cNvSpPr>
              <a:spLocks noChangeAspect="1"/>
            </p:cNvSpPr>
            <p:nvPr/>
          </p:nvSpPr>
          <p:spPr>
            <a:xfrm>
              <a:off x="5006728" y="467657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5" name="Oval 84"/>
            <p:cNvSpPr>
              <a:spLocks noChangeAspect="1"/>
            </p:cNvSpPr>
            <p:nvPr/>
          </p:nvSpPr>
          <p:spPr>
            <a:xfrm>
              <a:off x="5660136" y="4334255"/>
              <a:ext cx="137160" cy="137159"/>
            </a:xfrm>
            <a:prstGeom prst="ellipse">
              <a:avLst/>
            </a:prstGeom>
            <a:solidFill>
              <a:srgbClr val="000000"/>
            </a:solidFill>
            <a:ln w="9525" cmpd="sng">
              <a:solidFill>
                <a:schemeClr val="tx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6" name="Oval 85"/>
            <p:cNvSpPr>
              <a:spLocks noChangeAspect="1"/>
            </p:cNvSpPr>
            <p:nvPr/>
          </p:nvSpPr>
          <p:spPr>
            <a:xfrm>
              <a:off x="4775887" y="44028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7" name="Oval 86"/>
            <p:cNvSpPr>
              <a:spLocks noChangeAspect="1"/>
            </p:cNvSpPr>
            <p:nvPr/>
          </p:nvSpPr>
          <p:spPr>
            <a:xfrm>
              <a:off x="5388774" y="4745158"/>
              <a:ext cx="137160" cy="137159"/>
            </a:xfrm>
            <a:prstGeom prst="ellipse">
              <a:avLst/>
            </a:prstGeom>
            <a:solidFill>
              <a:srgbClr val="000000"/>
            </a:solidFill>
            <a:ln w="12700" cmpd="sng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8" name="Oval 87"/>
            <p:cNvSpPr>
              <a:spLocks noChangeAspect="1"/>
            </p:cNvSpPr>
            <p:nvPr/>
          </p:nvSpPr>
          <p:spPr>
            <a:xfrm>
              <a:off x="5320194" y="426567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9" name="Oval 88"/>
            <p:cNvSpPr>
              <a:spLocks noChangeAspect="1"/>
            </p:cNvSpPr>
            <p:nvPr/>
          </p:nvSpPr>
          <p:spPr>
            <a:xfrm>
              <a:off x="2886052" y="197460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0" name="Oval 89"/>
            <p:cNvSpPr>
              <a:spLocks noChangeAspect="1"/>
            </p:cNvSpPr>
            <p:nvPr/>
          </p:nvSpPr>
          <p:spPr>
            <a:xfrm>
              <a:off x="3339518" y="233885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1" name="Oval 90"/>
            <p:cNvSpPr>
              <a:spLocks noChangeAspect="1"/>
            </p:cNvSpPr>
            <p:nvPr/>
          </p:nvSpPr>
          <p:spPr>
            <a:xfrm>
              <a:off x="3786421" y="188316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2" name="Oval 91"/>
            <p:cNvSpPr>
              <a:spLocks noChangeAspect="1"/>
            </p:cNvSpPr>
            <p:nvPr/>
          </p:nvSpPr>
          <p:spPr>
            <a:xfrm>
              <a:off x="3408098" y="15548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3" name="Oval 92"/>
            <p:cNvSpPr>
              <a:spLocks noChangeAspect="1"/>
            </p:cNvSpPr>
            <p:nvPr/>
          </p:nvSpPr>
          <p:spPr>
            <a:xfrm>
              <a:off x="3023212" y="2250577"/>
              <a:ext cx="137160" cy="137159"/>
            </a:xfrm>
            <a:prstGeom prst="ellipse">
              <a:avLst/>
            </a:prstGeom>
            <a:solidFill>
              <a:srgbClr val="000000"/>
            </a:solidFill>
            <a:ln w="12700" cmpd="sng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4" name="Oval 93"/>
            <p:cNvSpPr>
              <a:spLocks noChangeAspect="1"/>
            </p:cNvSpPr>
            <p:nvPr/>
          </p:nvSpPr>
          <p:spPr>
            <a:xfrm>
              <a:off x="2956494" y="166698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5" name="Oval 94"/>
            <p:cNvSpPr>
              <a:spLocks noChangeAspect="1"/>
            </p:cNvSpPr>
            <p:nvPr/>
          </p:nvSpPr>
          <p:spPr>
            <a:xfrm>
              <a:off x="3682418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6" name="Oval 95"/>
            <p:cNvSpPr>
              <a:spLocks noChangeAspect="1"/>
            </p:cNvSpPr>
            <p:nvPr/>
          </p:nvSpPr>
          <p:spPr>
            <a:xfrm>
              <a:off x="5670978" y="3223442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8" name="Oval 97"/>
            <p:cNvSpPr>
              <a:spLocks noChangeAspect="1"/>
            </p:cNvSpPr>
            <p:nvPr/>
          </p:nvSpPr>
          <p:spPr>
            <a:xfrm>
              <a:off x="5075308" y="4599125"/>
              <a:ext cx="137160" cy="137159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1" name="Oval 100"/>
            <p:cNvSpPr>
              <a:spLocks noChangeAspect="1"/>
            </p:cNvSpPr>
            <p:nvPr/>
          </p:nvSpPr>
          <p:spPr>
            <a:xfrm>
              <a:off x="3339518" y="1951741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30" name="Rectangle 29"/>
          <p:cNvSpPr/>
          <p:nvPr/>
        </p:nvSpPr>
        <p:spPr>
          <a:xfrm>
            <a:off x="1447800" y="6088640"/>
            <a:ext cx="6705600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Optima"/>
                <a:cs typeface="Optima"/>
              </a:rPr>
              <a:t>STOP and Think: </a:t>
            </a:r>
            <a:r>
              <a:rPr lang="en-US" sz="2800" dirty="0">
                <a:latin typeface="Optima"/>
                <a:cs typeface="Optima"/>
              </a:rPr>
              <a:t>What do we do now?</a:t>
            </a:r>
            <a:endParaRPr lang="en-US" sz="2800" b="1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24010405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39"/>
          <p:cNvSpPr txBox="1">
            <a:spLocks/>
          </p:cNvSpPr>
          <p:nvPr/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latin typeface="Optima"/>
                <a:cs typeface="Optima"/>
              </a:rPr>
              <a:t>The Lloyd Algorithm in Action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447800" y="1219200"/>
            <a:ext cx="4572000" cy="4572000"/>
            <a:chOff x="1447800" y="1447800"/>
            <a:chExt cx="4572000" cy="4572000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1459390" y="1447800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>
              <a:off x="3733800" y="3733800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al 35"/>
            <p:cNvSpPr>
              <a:spLocks noChangeAspect="1"/>
            </p:cNvSpPr>
            <p:nvPr/>
          </p:nvSpPr>
          <p:spPr>
            <a:xfrm>
              <a:off x="5415409" y="327660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>
              <a:off x="5062076" y="359721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>
              <a:off x="5323969" y="352863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>
              <a:off x="5323969" y="291249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>
              <a:off x="4665618" y="300228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4948361" y="277533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>
              <a:off x="4702224" y="352863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4176444" y="456094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>
              <a:off x="4185976" y="517758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4839384" y="483525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>
              <a:off x="3955135" y="490383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4499442" y="476667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2065300" y="247560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2518766" y="283986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2965669" y="238416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>
              <a:off x="2587346" y="205588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2202460" y="275158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>
              <a:off x="2135742" y="216798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>
              <a:off x="2861666" y="275158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>
              <a:off x="1964837" y="1899940"/>
              <a:ext cx="1224417" cy="122441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 rot="17302582">
              <a:off x="4417579" y="2716695"/>
              <a:ext cx="1288993" cy="1215815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>
              <a:off x="4850226" y="3724445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4254556" y="5100128"/>
              <a:ext cx="137160" cy="137159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>
              <a:off x="4568022" y="524616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>
              <a:off x="2518766" y="2452744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>
              <a:off x="3856851" y="4344941"/>
              <a:ext cx="1225067" cy="1225067"/>
            </a:xfrm>
            <a:prstGeom prst="ellipse">
              <a:avLst/>
            </a:prstGeom>
            <a:noFill/>
            <a:ln w="28575" cmpd="sng">
              <a:solidFill>
                <a:schemeClr val="bg2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43" name="Rectangle 42"/>
          <p:cNvSpPr/>
          <p:nvPr/>
        </p:nvSpPr>
        <p:spPr>
          <a:xfrm>
            <a:off x="1447800" y="6088640"/>
            <a:ext cx="67056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assign each data point to its nearest center</a:t>
            </a:r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6884073" y="1219200"/>
            <a:ext cx="1554480" cy="15544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6943564" y="1709824"/>
            <a:ext cx="14417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sz="2800" b="1" dirty="0">
                <a:latin typeface="Optima"/>
                <a:cs typeface="Optima"/>
              </a:rPr>
              <a:t>Clusters</a:t>
            </a:r>
          </a:p>
        </p:txBody>
      </p:sp>
      <p:sp>
        <p:nvSpPr>
          <p:cNvPr id="46" name="Oval 45"/>
          <p:cNvSpPr>
            <a:spLocks noChangeAspect="1"/>
          </p:cNvSpPr>
          <p:nvPr/>
        </p:nvSpPr>
        <p:spPr>
          <a:xfrm>
            <a:off x="6884073" y="4191000"/>
            <a:ext cx="1554480" cy="15544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6943564" y="4681624"/>
            <a:ext cx="13818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sz="2800" b="1" dirty="0">
                <a:latin typeface="Optima"/>
                <a:cs typeface="Optima"/>
              </a:rPr>
              <a:t>Centers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 rot="10800000">
            <a:off x="7646073" y="2945736"/>
            <a:ext cx="0" cy="1091713"/>
          </a:xfrm>
          <a:prstGeom prst="straightConnector1">
            <a:avLst/>
          </a:prstGeom>
          <a:ln w="571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6444272" y="3236644"/>
            <a:ext cx="1142310" cy="52322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again!</a:t>
            </a:r>
          </a:p>
        </p:txBody>
      </p:sp>
    </p:spTree>
    <p:extLst>
      <p:ext uri="{BB962C8B-B14F-4D97-AF65-F5344CB8AC3E}">
        <p14:creationId xmlns:p14="http://schemas.microsoft.com/office/powerpoint/2010/main" val="31215634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9"/>
          <p:cNvSpPr txBox="1">
            <a:spLocks/>
          </p:cNvSpPr>
          <p:nvPr/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latin typeface="Optima"/>
                <a:cs typeface="Optima"/>
              </a:rPr>
              <a:t>The Lloyd Algorithm in Action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447800" y="1219200"/>
            <a:ext cx="4572000" cy="4572000"/>
            <a:chOff x="1447800" y="1447800"/>
            <a:chExt cx="4572000" cy="4572000"/>
          </a:xfrm>
        </p:grpSpPr>
        <p:grpSp>
          <p:nvGrpSpPr>
            <p:cNvPr id="17" name="Group 16"/>
            <p:cNvGrpSpPr/>
            <p:nvPr/>
          </p:nvGrpSpPr>
          <p:grpSpPr>
            <a:xfrm>
              <a:off x="1447800" y="1447800"/>
              <a:ext cx="4572000" cy="4572000"/>
              <a:chOff x="2268552" y="946797"/>
              <a:chExt cx="4572000" cy="4572000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2280142" y="946797"/>
                <a:ext cx="0" cy="4572000"/>
              </a:xfrm>
              <a:prstGeom prst="line">
                <a:avLst/>
              </a:prstGeom>
              <a:ln w="38100" cmpd="sng">
                <a:solidFill>
                  <a:srgbClr val="40404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rot="5400000">
                <a:off x="4554552" y="3232797"/>
                <a:ext cx="0" cy="4572000"/>
              </a:xfrm>
              <a:prstGeom prst="line">
                <a:avLst/>
              </a:prstGeom>
              <a:ln w="38100" cmpd="sng">
                <a:solidFill>
                  <a:srgbClr val="40404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Oval 78"/>
              <p:cNvSpPr>
                <a:spLocks noChangeAspect="1"/>
              </p:cNvSpPr>
              <p:nvPr/>
            </p:nvSpPr>
            <p:spPr>
              <a:xfrm>
                <a:off x="6236161" y="277559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0" name="Oval 79"/>
              <p:cNvSpPr>
                <a:spLocks noChangeAspect="1"/>
              </p:cNvSpPr>
              <p:nvPr/>
            </p:nvSpPr>
            <p:spPr>
              <a:xfrm>
                <a:off x="5882828" y="3096208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1" name="Oval 80"/>
              <p:cNvSpPr>
                <a:spLocks noChangeAspect="1"/>
              </p:cNvSpPr>
              <p:nvPr/>
            </p:nvSpPr>
            <p:spPr>
              <a:xfrm>
                <a:off x="6144721" y="3027629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2" name="Oval 81"/>
              <p:cNvSpPr>
                <a:spLocks noChangeAspect="1"/>
              </p:cNvSpPr>
              <p:nvPr/>
            </p:nvSpPr>
            <p:spPr>
              <a:xfrm>
                <a:off x="6144721" y="2411490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5486370" y="250127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4" name="Oval 83"/>
              <p:cNvSpPr>
                <a:spLocks noChangeAspect="1"/>
              </p:cNvSpPr>
              <p:nvPr/>
            </p:nvSpPr>
            <p:spPr>
              <a:xfrm>
                <a:off x="5769113" y="2274331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5522976" y="3027629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6" name="Oval 85"/>
              <p:cNvSpPr>
                <a:spLocks noChangeAspect="1"/>
              </p:cNvSpPr>
              <p:nvPr/>
            </p:nvSpPr>
            <p:spPr>
              <a:xfrm>
                <a:off x="4997196" y="405993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7" name="Oval 86"/>
              <p:cNvSpPr>
                <a:spLocks noChangeAspect="1"/>
              </p:cNvSpPr>
              <p:nvPr/>
            </p:nvSpPr>
            <p:spPr>
              <a:xfrm>
                <a:off x="5006728" y="4676579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8" name="Oval 87"/>
              <p:cNvSpPr>
                <a:spLocks noChangeAspect="1"/>
              </p:cNvSpPr>
              <p:nvPr/>
            </p:nvSpPr>
            <p:spPr>
              <a:xfrm>
                <a:off x="5660136" y="4334255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mpd="sng">
                <a:noFill/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89" name="Oval 88"/>
              <p:cNvSpPr>
                <a:spLocks noChangeAspect="1"/>
              </p:cNvSpPr>
              <p:nvPr/>
            </p:nvSpPr>
            <p:spPr>
              <a:xfrm>
                <a:off x="4775887" y="4402836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0" name="Oval 89"/>
              <p:cNvSpPr>
                <a:spLocks noChangeAspect="1"/>
              </p:cNvSpPr>
              <p:nvPr/>
            </p:nvSpPr>
            <p:spPr>
              <a:xfrm>
                <a:off x="5320194" y="4265675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1" name="Oval 90"/>
              <p:cNvSpPr>
                <a:spLocks noChangeAspect="1"/>
              </p:cNvSpPr>
              <p:nvPr/>
            </p:nvSpPr>
            <p:spPr>
              <a:xfrm>
                <a:off x="2886052" y="1974602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2" name="Oval 91"/>
              <p:cNvSpPr>
                <a:spLocks noChangeAspect="1"/>
              </p:cNvSpPr>
              <p:nvPr/>
            </p:nvSpPr>
            <p:spPr>
              <a:xfrm>
                <a:off x="3339518" y="233885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3" name="Oval 92"/>
              <p:cNvSpPr>
                <a:spLocks noChangeAspect="1"/>
              </p:cNvSpPr>
              <p:nvPr/>
            </p:nvSpPr>
            <p:spPr>
              <a:xfrm>
                <a:off x="3786421" y="1883162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4" name="Oval 93"/>
              <p:cNvSpPr>
                <a:spLocks noChangeAspect="1"/>
              </p:cNvSpPr>
              <p:nvPr/>
            </p:nvSpPr>
            <p:spPr>
              <a:xfrm>
                <a:off x="3408098" y="155487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5" name="Oval 94"/>
              <p:cNvSpPr>
                <a:spLocks noChangeAspect="1"/>
              </p:cNvSpPr>
              <p:nvPr/>
            </p:nvSpPr>
            <p:spPr>
              <a:xfrm>
                <a:off x="3023212" y="225057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6" name="Oval 95"/>
              <p:cNvSpPr>
                <a:spLocks noChangeAspect="1"/>
              </p:cNvSpPr>
              <p:nvPr/>
            </p:nvSpPr>
            <p:spPr>
              <a:xfrm>
                <a:off x="2956494" y="1666982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7" name="Oval 96"/>
              <p:cNvSpPr>
                <a:spLocks noChangeAspect="1"/>
              </p:cNvSpPr>
              <p:nvPr/>
            </p:nvSpPr>
            <p:spPr>
              <a:xfrm>
                <a:off x="3682418" y="2250577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8" name="Oval 97"/>
              <p:cNvSpPr>
                <a:spLocks noChangeAspect="1"/>
              </p:cNvSpPr>
              <p:nvPr/>
            </p:nvSpPr>
            <p:spPr>
              <a:xfrm>
                <a:off x="5670978" y="3223442"/>
                <a:ext cx="137160" cy="137159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12700" cmpd="sng"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99" name="Oval 98"/>
              <p:cNvSpPr>
                <a:spLocks noChangeAspect="1"/>
              </p:cNvSpPr>
              <p:nvPr/>
            </p:nvSpPr>
            <p:spPr>
              <a:xfrm>
                <a:off x="5388774" y="4745158"/>
                <a:ext cx="137160" cy="137159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100" name="Oval 99"/>
              <p:cNvSpPr>
                <a:spLocks noChangeAspect="1"/>
              </p:cNvSpPr>
              <p:nvPr/>
            </p:nvSpPr>
            <p:spPr>
              <a:xfrm>
                <a:off x="3339518" y="1951741"/>
                <a:ext cx="137160" cy="137159"/>
              </a:xfrm>
              <a:prstGeom prst="ellipse">
                <a:avLst/>
              </a:prstGeom>
              <a:solidFill>
                <a:schemeClr val="tx2"/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101" name="Oval 100"/>
              <p:cNvSpPr>
                <a:spLocks noChangeAspect="1"/>
              </p:cNvSpPr>
              <p:nvPr/>
            </p:nvSpPr>
            <p:spPr>
              <a:xfrm>
                <a:off x="5834091" y="2718597"/>
                <a:ext cx="137158" cy="137157"/>
              </a:xfrm>
              <a:prstGeom prst="ellipse">
                <a:avLst/>
              </a:prstGeom>
              <a:solidFill>
                <a:schemeClr val="accent1"/>
              </a:solidFill>
              <a:ln w="38100" cmpd="sng">
                <a:noFill/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sp>
            <p:nvSpPr>
              <p:cNvPr id="102" name="Oval 101"/>
              <p:cNvSpPr>
                <a:spLocks noChangeAspect="1"/>
              </p:cNvSpPr>
              <p:nvPr/>
            </p:nvSpPr>
            <p:spPr>
              <a:xfrm>
                <a:off x="5183914" y="4407498"/>
                <a:ext cx="137160" cy="137159"/>
              </a:xfrm>
              <a:prstGeom prst="ellipse">
                <a:avLst/>
              </a:prstGeom>
              <a:solidFill>
                <a:schemeClr val="bg2"/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  <p:cxnSp>
            <p:nvCxnSpPr>
              <p:cNvPr id="103" name="Straight Connector 102"/>
              <p:cNvCxnSpPr>
                <a:cxnSpLocks noChangeAspect="1"/>
              </p:cNvCxnSpPr>
              <p:nvPr/>
            </p:nvCxnSpPr>
            <p:spPr>
              <a:xfrm flipV="1">
                <a:off x="5773196" y="2886370"/>
                <a:ext cx="98190" cy="313781"/>
              </a:xfrm>
              <a:prstGeom prst="line">
                <a:avLst/>
              </a:prstGeom>
              <a:ln w="19050" cmpd="sng">
                <a:solidFill>
                  <a:srgbClr val="176FC1"/>
                </a:solidFill>
                <a:headEnd type="none"/>
                <a:tailEnd type="arrow" w="sm" len="sm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Oval 103"/>
              <p:cNvSpPr>
                <a:spLocks noChangeAspect="1"/>
              </p:cNvSpPr>
              <p:nvPr/>
            </p:nvSpPr>
            <p:spPr>
              <a:xfrm>
                <a:off x="5075308" y="4599125"/>
                <a:ext cx="137160" cy="137159"/>
              </a:xfrm>
              <a:prstGeom prst="ellipse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12700" cmpd="sng">
                <a:solidFill>
                  <a:srgbClr val="404040"/>
                </a:solidFill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/>
                  <a:cs typeface="Optima"/>
                </a:endParaRPr>
              </a:p>
            </p:txBody>
          </p:sp>
        </p:grpSp>
        <p:sp>
          <p:nvSpPr>
            <p:cNvPr id="38" name="Oval 37"/>
            <p:cNvSpPr>
              <a:spLocks noChangeAspect="1"/>
            </p:cNvSpPr>
            <p:nvPr/>
          </p:nvSpPr>
          <p:spPr>
            <a:xfrm>
              <a:off x="1964837" y="1899940"/>
              <a:ext cx="1224417" cy="122441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 rot="17302582">
              <a:off x="4417579" y="2716695"/>
              <a:ext cx="1288993" cy="1215815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>
              <a:off x="3856851" y="4344941"/>
              <a:ext cx="1225067" cy="1225067"/>
            </a:xfrm>
            <a:prstGeom prst="ellipse">
              <a:avLst/>
            </a:prstGeom>
            <a:noFill/>
            <a:ln w="28575" cmpd="sng">
              <a:solidFill>
                <a:schemeClr val="bg2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42" name="Rectangle 41"/>
          <p:cNvSpPr/>
          <p:nvPr/>
        </p:nvSpPr>
        <p:spPr>
          <a:xfrm>
            <a:off x="1447800" y="6088640"/>
            <a:ext cx="67056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new centers </a:t>
            </a:r>
            <a:r>
              <a:rPr lang="en-US" sz="2800" dirty="0">
                <a:latin typeface="Optima"/>
                <a:ea typeface="Wingdings"/>
                <a:cs typeface="Optima"/>
                <a:sym typeface="Wingdings"/>
              </a:rPr>
              <a:t> </a:t>
            </a:r>
            <a:r>
              <a:rPr lang="en-US" sz="2800" dirty="0">
                <a:latin typeface="Optima"/>
                <a:cs typeface="Optima"/>
              </a:rPr>
              <a:t>clusters’ centers of gravity</a:t>
            </a:r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6884073" y="1219200"/>
            <a:ext cx="1554480" cy="15544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6943564" y="1709824"/>
            <a:ext cx="14417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sz="2800" b="1" dirty="0">
                <a:latin typeface="Optima"/>
                <a:cs typeface="Optima"/>
              </a:rPr>
              <a:t>Clusters</a:t>
            </a:r>
          </a:p>
        </p:txBody>
      </p:sp>
      <p:sp>
        <p:nvSpPr>
          <p:cNvPr id="46" name="Oval 45"/>
          <p:cNvSpPr>
            <a:spLocks noChangeAspect="1"/>
          </p:cNvSpPr>
          <p:nvPr/>
        </p:nvSpPr>
        <p:spPr>
          <a:xfrm>
            <a:off x="6884073" y="4191000"/>
            <a:ext cx="1554480" cy="15544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6943564" y="4681624"/>
            <a:ext cx="13818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sz="2800" b="1" dirty="0">
                <a:latin typeface="Optima"/>
                <a:cs typeface="Optima"/>
              </a:rPr>
              <a:t>Centers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 rot="10800000" flipV="1">
            <a:off x="7646073" y="2945736"/>
            <a:ext cx="0" cy="1091713"/>
          </a:xfrm>
          <a:prstGeom prst="straightConnector1">
            <a:avLst/>
          </a:prstGeom>
          <a:ln w="571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6444272" y="3236644"/>
            <a:ext cx="1142310" cy="52322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again!</a:t>
            </a:r>
          </a:p>
        </p:txBody>
      </p:sp>
    </p:spTree>
    <p:extLst>
      <p:ext uri="{BB962C8B-B14F-4D97-AF65-F5344CB8AC3E}">
        <p14:creationId xmlns:p14="http://schemas.microsoft.com/office/powerpoint/2010/main" val="28599373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9"/>
          <p:cNvSpPr txBox="1">
            <a:spLocks/>
          </p:cNvSpPr>
          <p:nvPr/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>
                <a:latin typeface="Optima"/>
                <a:cs typeface="Optima"/>
              </a:rPr>
              <a:t>The Lloyd Algorithm in Action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447800" y="1219200"/>
            <a:ext cx="4572000" cy="4572000"/>
            <a:chOff x="1447800" y="1447800"/>
            <a:chExt cx="4572000" cy="4572000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1459390" y="1447800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5400000">
              <a:off x="3733800" y="3733800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5415409" y="327660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5062076" y="359721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5323969" y="352863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>
              <a:off x="5323969" y="291249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>
              <a:off x="4665618" y="300228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>
              <a:off x="4948361" y="277533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>
              <a:off x="4702224" y="352863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4176444" y="456094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>
              <a:off x="4185976" y="517758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4839384" y="483525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 cmpd="sng">
              <a:noFill/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>
              <a:off x="3955135" y="490383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4499442" y="476667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>
              <a:off x="2065300" y="247560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2518766" y="283986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2965669" y="238416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2587346" y="205588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2202460" y="275158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>
              <a:off x="2135742" y="216798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2861666" y="275158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>
              <a:off x="1964837" y="1899940"/>
              <a:ext cx="1224417" cy="122441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>
              <a:off x="4568022" y="524616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>
              <a:off x="2518766" y="2452744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>
              <a:off x="3856851" y="4344941"/>
              <a:ext cx="1225067" cy="1225067"/>
            </a:xfrm>
            <a:prstGeom prst="ellipse">
              <a:avLst/>
            </a:prstGeom>
            <a:noFill/>
            <a:ln w="28575" cmpd="sng">
              <a:solidFill>
                <a:schemeClr val="bg2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>
              <a:off x="5013339" y="3219600"/>
              <a:ext cx="137158" cy="137157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>
              <a:off x="4363162" y="4908501"/>
              <a:ext cx="137160" cy="137159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>
              <a:off x="4481108" y="2652342"/>
              <a:ext cx="1225067" cy="1225067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9" name="Oval 38"/>
          <p:cNvSpPr>
            <a:spLocks noChangeAspect="1"/>
          </p:cNvSpPr>
          <p:nvPr/>
        </p:nvSpPr>
        <p:spPr>
          <a:xfrm>
            <a:off x="6884073" y="1219200"/>
            <a:ext cx="1554480" cy="15544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6943564" y="1709824"/>
            <a:ext cx="14417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sz="2800" b="1" dirty="0">
                <a:latin typeface="Optima"/>
                <a:cs typeface="Optima"/>
              </a:rPr>
              <a:t>Clusters</a:t>
            </a:r>
          </a:p>
        </p:txBody>
      </p:sp>
      <p:sp>
        <p:nvSpPr>
          <p:cNvPr id="41" name="Oval 40"/>
          <p:cNvSpPr>
            <a:spLocks noChangeAspect="1"/>
          </p:cNvSpPr>
          <p:nvPr/>
        </p:nvSpPr>
        <p:spPr>
          <a:xfrm>
            <a:off x="6884073" y="4191000"/>
            <a:ext cx="1554480" cy="15544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6943564" y="4681624"/>
            <a:ext cx="13818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sz="2800" b="1" dirty="0">
                <a:latin typeface="Optima"/>
                <a:cs typeface="Optima"/>
              </a:rPr>
              <a:t>Centers</a:t>
            </a:r>
          </a:p>
        </p:txBody>
      </p:sp>
      <p:cxnSp>
        <p:nvCxnSpPr>
          <p:cNvPr id="70" name="Straight Arrow Connector 69"/>
          <p:cNvCxnSpPr/>
          <p:nvPr/>
        </p:nvCxnSpPr>
        <p:spPr>
          <a:xfrm rot="10800000" flipV="1">
            <a:off x="7646073" y="2945736"/>
            <a:ext cx="0" cy="1091713"/>
          </a:xfrm>
          <a:prstGeom prst="straightConnector1">
            <a:avLst/>
          </a:prstGeom>
          <a:ln w="57150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/>
          <p:cNvSpPr/>
          <p:nvPr/>
        </p:nvSpPr>
        <p:spPr>
          <a:xfrm>
            <a:off x="6444272" y="3236644"/>
            <a:ext cx="1142310" cy="52322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again!</a:t>
            </a:r>
          </a:p>
        </p:txBody>
      </p:sp>
      <p:sp>
        <p:nvSpPr>
          <p:cNvPr id="76" name="Rectangle 75"/>
          <p:cNvSpPr/>
          <p:nvPr/>
        </p:nvSpPr>
        <p:spPr>
          <a:xfrm>
            <a:off x="1447800" y="6088640"/>
            <a:ext cx="67056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Optima"/>
                <a:cs typeface="Optima"/>
              </a:rPr>
              <a:t>assign each data point to its nearest center</a:t>
            </a:r>
          </a:p>
        </p:txBody>
      </p:sp>
    </p:spTree>
    <p:extLst>
      <p:ext uri="{BB962C8B-B14F-4D97-AF65-F5344CB8AC3E}">
        <p14:creationId xmlns:p14="http://schemas.microsoft.com/office/powerpoint/2010/main" val="87970717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cs typeface="Arial" pitchFamily="34" charset="0"/>
              </a:rPr>
              <a:t>Lloyd Algorithm</a:t>
            </a:r>
            <a:endParaRPr lang="en-US" altLang="en-US" i="1" dirty="0">
              <a:cs typeface="Arial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1334192"/>
            <a:ext cx="8229600" cy="39703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/>
            <a:r>
              <a:rPr lang="en-US" sz="2800" dirty="0">
                <a:latin typeface="Optima"/>
                <a:cs typeface="Optima"/>
              </a:rPr>
              <a:t>Select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arbitrary data points as </a:t>
            </a:r>
            <a:r>
              <a:rPr lang="en-US" sz="2800" i="1" dirty="0">
                <a:solidFill>
                  <a:srgbClr val="000000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solidFill>
                  <a:srgbClr val="000000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and then iteratively perform the following steps:</a:t>
            </a:r>
          </a:p>
          <a:p>
            <a:pPr lvl="0">
              <a:lnSpc>
                <a:spcPct val="50000"/>
              </a:lnSpc>
            </a:pPr>
            <a:r>
              <a:rPr lang="en-US" sz="2800" dirty="0">
                <a:latin typeface="Optima"/>
                <a:cs typeface="Optima"/>
              </a:rPr>
              <a:t> </a:t>
            </a:r>
            <a:endParaRPr lang="en-US" sz="2800" b="1" dirty="0">
              <a:latin typeface="Optima"/>
              <a:cs typeface="Optima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Centers to Clusters</a:t>
            </a:r>
            <a:r>
              <a:rPr lang="en-US" sz="2800" dirty="0">
                <a:latin typeface="Optima"/>
                <a:cs typeface="Optima"/>
              </a:rPr>
              <a:t>: Assign each data point to the cluster corresponding to its nearest center (ties are broken arbitrarily).</a:t>
            </a:r>
          </a:p>
          <a:p>
            <a:pPr marL="457200" lvl="0" indent="-457200">
              <a:lnSpc>
                <a:spcPct val="5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Optima"/>
              <a:cs typeface="Optima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Clusters to Centers</a:t>
            </a:r>
            <a:r>
              <a:rPr lang="en-US" sz="2800" dirty="0">
                <a:latin typeface="Optima"/>
                <a:cs typeface="Optima"/>
              </a:rPr>
              <a:t>: After the assignment of data points to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clusters, compute new centers as clusters’ center of gravity.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8B1259B-C40D-424E-81B0-D4BBEF344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526079286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cs typeface="Arial" pitchFamily="34" charset="0"/>
              </a:rPr>
              <a:t>The Lloyd Algorithm</a:t>
            </a:r>
            <a:endParaRPr lang="en-US" altLang="en-US" i="1" dirty="0">
              <a:cs typeface="Arial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1334192"/>
            <a:ext cx="8229600" cy="39703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/>
            <a:r>
              <a:rPr lang="en-US" sz="2800" dirty="0">
                <a:latin typeface="Optima"/>
                <a:cs typeface="Optima"/>
              </a:rPr>
              <a:t>Select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arbitrary data points as </a:t>
            </a:r>
            <a:r>
              <a:rPr lang="en-US" sz="2800" i="1" dirty="0">
                <a:solidFill>
                  <a:srgbClr val="000000"/>
                </a:solidFill>
                <a:latin typeface="Optima"/>
                <a:cs typeface="Optima"/>
              </a:rPr>
              <a:t>Centers</a:t>
            </a:r>
            <a:r>
              <a:rPr lang="en-US" sz="2800" dirty="0">
                <a:solidFill>
                  <a:srgbClr val="000000"/>
                </a:solidFill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and then iteratively performs the following two steps:</a:t>
            </a:r>
          </a:p>
          <a:p>
            <a:pPr lvl="0">
              <a:lnSpc>
                <a:spcPct val="50000"/>
              </a:lnSpc>
            </a:pPr>
            <a:r>
              <a:rPr lang="en-US" sz="2800" dirty="0">
                <a:latin typeface="Optima"/>
                <a:cs typeface="Optima"/>
              </a:rPr>
              <a:t> </a:t>
            </a:r>
            <a:endParaRPr lang="en-US" sz="2800" b="1" dirty="0">
              <a:latin typeface="Optima"/>
              <a:cs typeface="Optima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Centers to Clusters</a:t>
            </a:r>
            <a:r>
              <a:rPr lang="en-US" sz="2800" dirty="0">
                <a:latin typeface="Optima"/>
                <a:cs typeface="Optima"/>
              </a:rPr>
              <a:t>: Assign each data point to the cluster corresponding to its nearest center (ties are broken arbitrarily).</a:t>
            </a:r>
          </a:p>
          <a:p>
            <a:pPr marL="457200" lvl="0" indent="-457200">
              <a:lnSpc>
                <a:spcPct val="5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Optima"/>
              <a:cs typeface="Optima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Optima"/>
                <a:cs typeface="Optima"/>
              </a:rPr>
              <a:t>Clusters to Centers</a:t>
            </a:r>
            <a:r>
              <a:rPr lang="en-US" sz="2800" dirty="0">
                <a:latin typeface="Optima"/>
                <a:cs typeface="Optima"/>
              </a:rPr>
              <a:t>: After the assignment of data points to </a:t>
            </a:r>
            <a:r>
              <a:rPr lang="en-US" sz="2800" i="1" dirty="0">
                <a:latin typeface="Optima"/>
                <a:cs typeface="Optima"/>
              </a:rPr>
              <a:t>k</a:t>
            </a:r>
            <a:r>
              <a:rPr lang="en-US" sz="2800" dirty="0">
                <a:latin typeface="Optima"/>
                <a:cs typeface="Optima"/>
              </a:rPr>
              <a:t> clusters, compute new centers as clusters’ center of gravity.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5638800"/>
            <a:ext cx="822960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/>
            <a:r>
              <a:rPr lang="en-US" sz="2800" dirty="0">
                <a:latin typeface="Optima"/>
                <a:cs typeface="Optima"/>
              </a:rPr>
              <a:t>The Lloyd algorithm terminates when the centers stop moving (</a:t>
            </a:r>
            <a:r>
              <a:rPr lang="en-US" sz="2800" b="1" dirty="0">
                <a:latin typeface="Optima"/>
                <a:cs typeface="Optima"/>
              </a:rPr>
              <a:t>convergence</a:t>
            </a:r>
            <a:r>
              <a:rPr lang="en-US" sz="2800" dirty="0">
                <a:latin typeface="Optima"/>
                <a:cs typeface="Optima"/>
              </a:rPr>
              <a:t>).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B0EC1D1-DFEC-8445-94A3-5BED088FD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84104151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382000" cy="1143000"/>
          </a:xfrm>
        </p:spPr>
        <p:txBody>
          <a:bodyPr>
            <a:normAutofit/>
          </a:bodyPr>
          <a:lstStyle/>
          <a:p>
            <a:r>
              <a:rPr lang="en-US" sz="3200" dirty="0"/>
              <a:t>Why Do Winemakers Store Grapes in Sealed Barrels?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752600" y="2295144"/>
            <a:ext cx="3200400" cy="1133856"/>
            <a:chOff x="5181600" y="1383745"/>
            <a:chExt cx="3841822" cy="1505835"/>
          </a:xfrm>
        </p:grpSpPr>
        <p:pic>
          <p:nvPicPr>
            <p:cNvPr id="68610" name="Picture 2" descr="http://www2.hawaii.edu/~khanal/fungal/images/Fig2a.jpg">
              <a:hlinkClick r:id="rId2"/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r="20627" b="21899"/>
            <a:stretch/>
          </p:blipFill>
          <p:spPr bwMode="auto">
            <a:xfrm>
              <a:off x="5181600" y="1383745"/>
              <a:ext cx="3841822" cy="1505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6400800" y="1600200"/>
              <a:ext cx="1676400" cy="381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pic>
          <p:nvPicPr>
            <p:cNvPr id="8" name="Picture 2" descr="http://upload.wikimedia.org/wikipedia/commons/d/d9/S_cerevisiae_under_DIC_microscopy.jpg">
              <a:hlinkClick r:id="rId4"/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95794" y="2181224"/>
              <a:ext cx="647061" cy="647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Picture 2" descr="http://www.saywhatyouneedtosayblog.com/wp-content/uploads/2012/11/woman-eating-sugar.jpg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1066800"/>
            <a:ext cx="1981200" cy="1243200"/>
          </a:xfrm>
          <a:prstGeom prst="rect">
            <a:avLst/>
          </a:prstGeom>
          <a:noFill/>
          <a:ln>
            <a:solidFill>
              <a:srgbClr val="000000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3"/>
          <p:cNvSpPr txBox="1">
            <a:spLocks/>
          </p:cNvSpPr>
          <p:nvPr/>
        </p:nvSpPr>
        <p:spPr>
          <a:xfrm>
            <a:off x="304800" y="1295401"/>
            <a:ext cx="6629400" cy="838199"/>
          </a:xfrm>
          <a:prstGeom prst="rect">
            <a:avLst/>
          </a:prstGeo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Optima"/>
                <a:cs typeface="Optima"/>
              </a:rPr>
              <a:t>Yeast lives on grapevines and can convert glucose into </a:t>
            </a:r>
            <a:r>
              <a:rPr lang="en-US" sz="2400" b="1" dirty="0">
                <a:latin typeface="Optima"/>
                <a:cs typeface="Optima"/>
              </a:rPr>
              <a:t>ethanol</a:t>
            </a:r>
            <a:r>
              <a:rPr lang="en-US" sz="2400" dirty="0">
                <a:latin typeface="Optima"/>
                <a:cs typeface="Optima"/>
              </a:rPr>
              <a:t>.</a:t>
            </a:r>
          </a:p>
        </p:txBody>
      </p:sp>
      <p:sp>
        <p:nvSpPr>
          <p:cNvPr id="12" name="Content Placeholder 3"/>
          <p:cNvSpPr txBox="1">
            <a:spLocks/>
          </p:cNvSpPr>
          <p:nvPr/>
        </p:nvSpPr>
        <p:spPr>
          <a:xfrm>
            <a:off x="228600" y="3733800"/>
            <a:ext cx="6629400" cy="990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Optima"/>
                <a:cs typeface="Optima"/>
              </a:rPr>
              <a:t>When the glucose runs out, yeast </a:t>
            </a:r>
            <a:r>
              <a:rPr lang="en-US" sz="2400" i="1" dirty="0">
                <a:latin typeface="Optima"/>
                <a:cs typeface="Optima"/>
              </a:rPr>
              <a:t>inverts</a:t>
            </a:r>
            <a:r>
              <a:rPr lang="en-US" sz="2400" dirty="0">
                <a:latin typeface="Optima"/>
                <a:cs typeface="Optima"/>
              </a:rPr>
              <a:t> its metabolism, and ethanol becomes its new food .</a:t>
            </a:r>
          </a:p>
        </p:txBody>
      </p:sp>
      <p:sp>
        <p:nvSpPr>
          <p:cNvPr id="13" name="Content Placeholder 3"/>
          <p:cNvSpPr txBox="1">
            <a:spLocks/>
          </p:cNvSpPr>
          <p:nvPr/>
        </p:nvSpPr>
        <p:spPr>
          <a:xfrm>
            <a:off x="228600" y="5029200"/>
            <a:ext cx="6629400" cy="838200"/>
          </a:xfrm>
          <a:prstGeom prst="rect">
            <a:avLst/>
          </a:prstGeo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Optima"/>
                <a:cs typeface="Optima"/>
              </a:rPr>
              <a:t>This change in metabolism (the </a:t>
            </a:r>
            <a:r>
              <a:rPr lang="en-US" sz="2400" b="1" dirty="0" err="1">
                <a:latin typeface="Optima"/>
                <a:cs typeface="Optima"/>
              </a:rPr>
              <a:t>diauxic</a:t>
            </a:r>
            <a:r>
              <a:rPr lang="en-US" sz="2400" b="1" dirty="0">
                <a:latin typeface="Optima"/>
                <a:cs typeface="Optima"/>
              </a:rPr>
              <a:t> shift</a:t>
            </a:r>
            <a:r>
              <a:rPr lang="en-US" sz="2400" dirty="0">
                <a:latin typeface="Optima"/>
                <a:cs typeface="Optima"/>
              </a:rPr>
              <a:t>) can only occur in the presence of oxygen.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28600" y="6172200"/>
            <a:ext cx="7391400" cy="49244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600" b="1" dirty="0">
                <a:latin typeface="Optima"/>
                <a:cs typeface="Optima"/>
              </a:rPr>
              <a:t>Which genes are responsible for the </a:t>
            </a:r>
            <a:r>
              <a:rPr lang="en-US" sz="2600" b="1" dirty="0" err="1">
                <a:latin typeface="Optima"/>
                <a:cs typeface="Optima"/>
              </a:rPr>
              <a:t>diauxic</a:t>
            </a:r>
            <a:r>
              <a:rPr lang="en-US" sz="2600" b="1" dirty="0">
                <a:latin typeface="Optima"/>
                <a:cs typeface="Optima"/>
              </a:rPr>
              <a:t> shift?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05899" y="4971703"/>
            <a:ext cx="1423683" cy="1057085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118380" y="2438400"/>
            <a:ext cx="16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Optima"/>
                <a:cs typeface="Optima"/>
              </a:rPr>
              <a:t>glucose C</a:t>
            </a:r>
            <a:r>
              <a:rPr lang="en-US" sz="2400" baseline="-25000" dirty="0">
                <a:latin typeface="Optima"/>
                <a:cs typeface="Optima"/>
              </a:rPr>
              <a:t>6</a:t>
            </a:r>
            <a:r>
              <a:rPr lang="en-US" sz="2400" dirty="0">
                <a:latin typeface="Optima"/>
                <a:cs typeface="Optima"/>
              </a:rPr>
              <a:t>H</a:t>
            </a:r>
            <a:r>
              <a:rPr lang="en-US" sz="2400" baseline="-25000" dirty="0">
                <a:latin typeface="Optima"/>
                <a:cs typeface="Optima"/>
              </a:rPr>
              <a:t>12</a:t>
            </a:r>
            <a:r>
              <a:rPr lang="en-US" sz="2400" dirty="0">
                <a:latin typeface="Optima"/>
                <a:cs typeface="Optima"/>
              </a:rPr>
              <a:t>O</a:t>
            </a:r>
            <a:r>
              <a:rPr lang="en-US" sz="2400" baseline="-25000" dirty="0">
                <a:latin typeface="Optima"/>
                <a:cs typeface="Optima"/>
              </a:rPr>
              <a:t>6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029200" y="2438400"/>
            <a:ext cx="1905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Optima"/>
                <a:cs typeface="Optima"/>
              </a:rPr>
              <a:t>ethanol           2 C</a:t>
            </a:r>
            <a:r>
              <a:rPr lang="en-US" sz="2400" baseline="-25000" dirty="0">
                <a:latin typeface="Optima"/>
                <a:cs typeface="Optima"/>
              </a:rPr>
              <a:t>2</a:t>
            </a:r>
            <a:r>
              <a:rPr lang="en-US" sz="2400" dirty="0">
                <a:latin typeface="Optima"/>
                <a:cs typeface="Optima"/>
              </a:rPr>
              <a:t>H</a:t>
            </a:r>
            <a:r>
              <a:rPr lang="en-US" sz="2400" baseline="-25000" dirty="0">
                <a:latin typeface="Optima"/>
                <a:cs typeface="Optima"/>
              </a:rPr>
              <a:t>5</a:t>
            </a:r>
            <a:r>
              <a:rPr lang="en-US" sz="2400" dirty="0">
                <a:latin typeface="Optima"/>
                <a:cs typeface="Optima"/>
              </a:rPr>
              <a:t>OH</a:t>
            </a:r>
            <a:endParaRPr lang="en-US" sz="2400" baseline="-25000" dirty="0">
              <a:latin typeface="Optima"/>
              <a:cs typeface="Optim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62800" y="2860184"/>
            <a:ext cx="1701800" cy="1953667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591FF75-3914-2142-9173-C95DB95A9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31173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Must the Lloyd Algorithm Converge? </a:t>
            </a:r>
          </a:p>
        </p:txBody>
      </p:sp>
      <p:sp>
        <p:nvSpPr>
          <p:cNvPr id="65" name="Oval 64"/>
          <p:cNvSpPr/>
          <p:nvPr/>
        </p:nvSpPr>
        <p:spPr>
          <a:xfrm rot="17302582">
            <a:off x="7929015" y="1766146"/>
            <a:ext cx="822960" cy="822960"/>
          </a:xfrm>
          <a:prstGeom prst="ellipse">
            <a:avLst/>
          </a:prstGeom>
          <a:noFill/>
          <a:ln w="76200" cmpd="sng">
            <a:solidFill>
              <a:schemeClr val="accent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6" name="Oval 65"/>
          <p:cNvSpPr>
            <a:spLocks/>
          </p:cNvSpPr>
          <p:nvPr/>
        </p:nvSpPr>
        <p:spPr>
          <a:xfrm>
            <a:off x="7560235" y="2907228"/>
            <a:ext cx="731520" cy="731520"/>
          </a:xfrm>
          <a:prstGeom prst="ellipse">
            <a:avLst/>
          </a:prstGeom>
          <a:noFill/>
          <a:ln w="76200" cmpd="sng">
            <a:solidFill>
              <a:schemeClr val="bg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7" name="Oval 66"/>
          <p:cNvSpPr>
            <a:spLocks/>
          </p:cNvSpPr>
          <p:nvPr/>
        </p:nvSpPr>
        <p:spPr>
          <a:xfrm>
            <a:off x="6417235" y="1307027"/>
            <a:ext cx="849315" cy="844293"/>
          </a:xfrm>
          <a:prstGeom prst="ellipse">
            <a:avLst/>
          </a:prstGeom>
          <a:noFill/>
          <a:ln w="76200" cmpd="sng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6155491" y="1099952"/>
            <a:ext cx="2743200" cy="2743200"/>
            <a:chOff x="2268552" y="946797"/>
            <a:chExt cx="4572000" cy="4572000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2280142" y="946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rot="5400000">
              <a:off x="4554552" y="3232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/>
            <p:cNvSpPr>
              <a:spLocks noChangeAspect="1"/>
            </p:cNvSpPr>
            <p:nvPr/>
          </p:nvSpPr>
          <p:spPr>
            <a:xfrm>
              <a:off x="6236161" y="277559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>
              <a:off x="5882828" y="309620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>
              <a:off x="6144721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2" name="Oval 71"/>
            <p:cNvSpPr>
              <a:spLocks noChangeAspect="1"/>
            </p:cNvSpPr>
            <p:nvPr/>
          </p:nvSpPr>
          <p:spPr>
            <a:xfrm>
              <a:off x="6144721" y="241149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3" name="Oval 72"/>
            <p:cNvSpPr>
              <a:spLocks noChangeAspect="1"/>
            </p:cNvSpPr>
            <p:nvPr/>
          </p:nvSpPr>
          <p:spPr>
            <a:xfrm>
              <a:off x="5486370" y="25012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4" name="Oval 73"/>
            <p:cNvSpPr>
              <a:spLocks noChangeAspect="1"/>
            </p:cNvSpPr>
            <p:nvPr/>
          </p:nvSpPr>
          <p:spPr>
            <a:xfrm>
              <a:off x="5769113" y="22743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5" name="Oval 74"/>
            <p:cNvSpPr>
              <a:spLocks noChangeAspect="1"/>
            </p:cNvSpPr>
            <p:nvPr/>
          </p:nvSpPr>
          <p:spPr>
            <a:xfrm>
              <a:off x="5522976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6" name="Oval 75"/>
            <p:cNvSpPr>
              <a:spLocks noChangeAspect="1"/>
            </p:cNvSpPr>
            <p:nvPr/>
          </p:nvSpPr>
          <p:spPr>
            <a:xfrm>
              <a:off x="4997196" y="405993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7" name="Oval 76"/>
            <p:cNvSpPr>
              <a:spLocks noChangeAspect="1"/>
            </p:cNvSpPr>
            <p:nvPr/>
          </p:nvSpPr>
          <p:spPr>
            <a:xfrm>
              <a:off x="5006728" y="467657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8" name="Oval 77"/>
            <p:cNvSpPr>
              <a:spLocks noChangeAspect="1"/>
            </p:cNvSpPr>
            <p:nvPr/>
          </p:nvSpPr>
          <p:spPr>
            <a:xfrm>
              <a:off x="5660136" y="4334255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9" name="Oval 78"/>
            <p:cNvSpPr>
              <a:spLocks noChangeAspect="1"/>
            </p:cNvSpPr>
            <p:nvPr/>
          </p:nvSpPr>
          <p:spPr>
            <a:xfrm>
              <a:off x="4775887" y="44028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0" name="Oval 79"/>
            <p:cNvSpPr>
              <a:spLocks noChangeAspect="1"/>
            </p:cNvSpPr>
            <p:nvPr/>
          </p:nvSpPr>
          <p:spPr>
            <a:xfrm>
              <a:off x="5388774" y="4745158"/>
              <a:ext cx="137160" cy="137159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1" name="Oval 80"/>
            <p:cNvSpPr>
              <a:spLocks noChangeAspect="1"/>
            </p:cNvSpPr>
            <p:nvPr/>
          </p:nvSpPr>
          <p:spPr>
            <a:xfrm>
              <a:off x="5320194" y="426567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2" name="Oval 81"/>
            <p:cNvSpPr>
              <a:spLocks noChangeAspect="1"/>
            </p:cNvSpPr>
            <p:nvPr/>
          </p:nvSpPr>
          <p:spPr>
            <a:xfrm>
              <a:off x="2886052" y="197460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3" name="Oval 82"/>
            <p:cNvSpPr>
              <a:spLocks noChangeAspect="1"/>
            </p:cNvSpPr>
            <p:nvPr/>
          </p:nvSpPr>
          <p:spPr>
            <a:xfrm>
              <a:off x="3339518" y="233885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4" name="Oval 83"/>
            <p:cNvSpPr>
              <a:spLocks noChangeAspect="1"/>
            </p:cNvSpPr>
            <p:nvPr/>
          </p:nvSpPr>
          <p:spPr>
            <a:xfrm>
              <a:off x="3786421" y="188316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5" name="Oval 84"/>
            <p:cNvSpPr>
              <a:spLocks noChangeAspect="1"/>
            </p:cNvSpPr>
            <p:nvPr/>
          </p:nvSpPr>
          <p:spPr>
            <a:xfrm>
              <a:off x="3408098" y="15548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6" name="Oval 85"/>
            <p:cNvSpPr>
              <a:spLocks noChangeAspect="1"/>
            </p:cNvSpPr>
            <p:nvPr/>
          </p:nvSpPr>
          <p:spPr>
            <a:xfrm>
              <a:off x="3023212" y="2250577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7" name="Oval 86"/>
            <p:cNvSpPr>
              <a:spLocks noChangeAspect="1"/>
            </p:cNvSpPr>
            <p:nvPr/>
          </p:nvSpPr>
          <p:spPr>
            <a:xfrm>
              <a:off x="2956494" y="166698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8" name="Oval 87"/>
            <p:cNvSpPr>
              <a:spLocks noChangeAspect="1"/>
            </p:cNvSpPr>
            <p:nvPr/>
          </p:nvSpPr>
          <p:spPr>
            <a:xfrm>
              <a:off x="3682418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9" name="Oval 88"/>
            <p:cNvSpPr>
              <a:spLocks noChangeAspect="1"/>
            </p:cNvSpPr>
            <p:nvPr/>
          </p:nvSpPr>
          <p:spPr>
            <a:xfrm>
              <a:off x="2785589" y="1398937"/>
              <a:ext cx="1224417" cy="122441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 rot="17302582">
              <a:off x="4520073" y="2558981"/>
              <a:ext cx="2381533" cy="1672215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91" name="Oval 90"/>
            <p:cNvSpPr>
              <a:spLocks/>
            </p:cNvSpPr>
            <p:nvPr/>
          </p:nvSpPr>
          <p:spPr>
            <a:xfrm rot="1686134">
              <a:off x="4559695" y="4494017"/>
              <a:ext cx="1155834" cy="391299"/>
            </a:xfrm>
            <a:prstGeom prst="ellipse">
              <a:avLst/>
            </a:prstGeom>
            <a:noFill/>
            <a:ln w="28575" cmpd="sng">
              <a:solidFill>
                <a:schemeClr val="bg2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4" name="Content Placeholder 2"/>
          <p:cNvSpPr>
            <a:spLocks noGrp="1"/>
          </p:cNvSpPr>
          <p:nvPr>
            <p:ph idx="1"/>
          </p:nvPr>
        </p:nvSpPr>
        <p:spPr>
          <a:xfrm>
            <a:off x="304800" y="1310120"/>
            <a:ext cx="5562600" cy="5257800"/>
          </a:xfrm>
        </p:spPr>
        <p:txBody>
          <a:bodyPr>
            <a:noAutofit/>
          </a:bodyPr>
          <a:lstStyle/>
          <a:p>
            <a:r>
              <a:rPr lang="en-US" sz="2200" dirty="0"/>
              <a:t>If a data point is assigned to a new center during the </a:t>
            </a:r>
            <a:r>
              <a:rPr lang="en-US" sz="2200" b="1" dirty="0"/>
              <a:t>Centers to Clusters </a:t>
            </a:r>
            <a:r>
              <a:rPr lang="en-US" sz="2200" dirty="0"/>
              <a:t>step:</a:t>
            </a:r>
          </a:p>
          <a:p>
            <a:pPr lvl="1"/>
            <a:r>
              <a:rPr lang="en-US" sz="2200" dirty="0"/>
              <a:t>the squared error distortion is reduced because this center must be closer to the point than the previous center was.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34645B-1C0B-624F-9A4F-1E351F901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108905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6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Must the Lloyd Algorithm Converge?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0120"/>
            <a:ext cx="5562600" cy="5257800"/>
          </a:xfrm>
        </p:spPr>
        <p:txBody>
          <a:bodyPr>
            <a:noAutofit/>
          </a:bodyPr>
          <a:lstStyle/>
          <a:p>
            <a:r>
              <a:rPr lang="en-US" sz="2200" dirty="0"/>
              <a:t>If a data point is assigned to a new center during the </a:t>
            </a:r>
            <a:r>
              <a:rPr lang="en-US" sz="2200" b="1" dirty="0"/>
              <a:t>Centers to Clusters </a:t>
            </a:r>
            <a:r>
              <a:rPr lang="en-US" sz="2200" dirty="0"/>
              <a:t>step:</a:t>
            </a:r>
          </a:p>
          <a:p>
            <a:pPr lvl="1"/>
            <a:r>
              <a:rPr lang="en-US" sz="2200" dirty="0"/>
              <a:t>the squared error distortion is reduced because this center must be closer to the point than the previous center was.</a:t>
            </a:r>
          </a:p>
          <a:p>
            <a:pPr marL="457200" lvl="1" indent="0">
              <a:buNone/>
            </a:pPr>
            <a:endParaRPr lang="en-US" sz="2200" dirty="0"/>
          </a:p>
          <a:p>
            <a:pPr marL="457200" lvl="1" indent="0">
              <a:buNone/>
            </a:pPr>
            <a:endParaRPr lang="en-US" sz="2200" dirty="0"/>
          </a:p>
          <a:p>
            <a:pPr lvl="0"/>
            <a:r>
              <a:rPr lang="en-US" sz="2200" dirty="0"/>
              <a:t>If a center is moved during the </a:t>
            </a:r>
            <a:r>
              <a:rPr lang="en-US" sz="2200" b="1" dirty="0"/>
              <a:t>Clusters to Centers</a:t>
            </a:r>
            <a:r>
              <a:rPr lang="en-US" sz="2200" dirty="0"/>
              <a:t> step:</a:t>
            </a:r>
          </a:p>
          <a:p>
            <a:pPr lvl="1"/>
            <a:r>
              <a:rPr lang="en-US" sz="2200" dirty="0"/>
              <a:t>the squared error distortion is reduced since the center of gravity is the </a:t>
            </a:r>
            <a:r>
              <a:rPr lang="en-US" sz="2200" i="1" dirty="0"/>
              <a:t>only point</a:t>
            </a:r>
            <a:r>
              <a:rPr lang="en-US" sz="2200" dirty="0"/>
              <a:t> minimizing the distortion (the Center of Gravity Theorem).   </a:t>
            </a:r>
          </a:p>
        </p:txBody>
      </p:sp>
      <p:sp>
        <p:nvSpPr>
          <p:cNvPr id="68" name="Oval 67"/>
          <p:cNvSpPr/>
          <p:nvPr/>
        </p:nvSpPr>
        <p:spPr>
          <a:xfrm rot="17302582">
            <a:off x="7929015" y="1766146"/>
            <a:ext cx="822960" cy="822960"/>
          </a:xfrm>
          <a:prstGeom prst="ellipse">
            <a:avLst/>
          </a:prstGeom>
          <a:noFill/>
          <a:ln w="76200" cmpd="sng">
            <a:solidFill>
              <a:schemeClr val="accent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9" name="Oval 68"/>
          <p:cNvSpPr>
            <a:spLocks/>
          </p:cNvSpPr>
          <p:nvPr/>
        </p:nvSpPr>
        <p:spPr>
          <a:xfrm>
            <a:off x="7560235" y="2907228"/>
            <a:ext cx="731520" cy="731520"/>
          </a:xfrm>
          <a:prstGeom prst="ellipse">
            <a:avLst/>
          </a:prstGeom>
          <a:noFill/>
          <a:ln w="76200" cmpd="sng">
            <a:solidFill>
              <a:schemeClr val="bg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0" name="Oval 69"/>
          <p:cNvSpPr>
            <a:spLocks/>
          </p:cNvSpPr>
          <p:nvPr/>
        </p:nvSpPr>
        <p:spPr>
          <a:xfrm>
            <a:off x="6417235" y="1307027"/>
            <a:ext cx="849315" cy="844293"/>
          </a:xfrm>
          <a:prstGeom prst="ellipse">
            <a:avLst/>
          </a:prstGeom>
          <a:noFill/>
          <a:ln w="76200" cmpd="sng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71" name="Group 70"/>
          <p:cNvGrpSpPr>
            <a:grpSpLocks noChangeAspect="1"/>
          </p:cNvGrpSpPr>
          <p:nvPr/>
        </p:nvGrpSpPr>
        <p:grpSpPr>
          <a:xfrm>
            <a:off x="6155491" y="1099952"/>
            <a:ext cx="2743200" cy="2743200"/>
            <a:chOff x="2268552" y="946797"/>
            <a:chExt cx="4572000" cy="457200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280142" y="946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rot="5400000">
              <a:off x="4554552" y="3232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>
              <a:spLocks noChangeAspect="1"/>
            </p:cNvSpPr>
            <p:nvPr/>
          </p:nvSpPr>
          <p:spPr>
            <a:xfrm>
              <a:off x="6236161" y="277559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5" name="Oval 74"/>
            <p:cNvSpPr>
              <a:spLocks noChangeAspect="1"/>
            </p:cNvSpPr>
            <p:nvPr/>
          </p:nvSpPr>
          <p:spPr>
            <a:xfrm>
              <a:off x="5882828" y="309620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6" name="Oval 75"/>
            <p:cNvSpPr>
              <a:spLocks noChangeAspect="1"/>
            </p:cNvSpPr>
            <p:nvPr/>
          </p:nvSpPr>
          <p:spPr>
            <a:xfrm>
              <a:off x="6144721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7" name="Oval 76"/>
            <p:cNvSpPr>
              <a:spLocks noChangeAspect="1"/>
            </p:cNvSpPr>
            <p:nvPr/>
          </p:nvSpPr>
          <p:spPr>
            <a:xfrm>
              <a:off x="6144721" y="241149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8" name="Oval 77"/>
            <p:cNvSpPr>
              <a:spLocks noChangeAspect="1"/>
            </p:cNvSpPr>
            <p:nvPr/>
          </p:nvSpPr>
          <p:spPr>
            <a:xfrm>
              <a:off x="5486370" y="25012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9" name="Oval 78"/>
            <p:cNvSpPr>
              <a:spLocks noChangeAspect="1"/>
            </p:cNvSpPr>
            <p:nvPr/>
          </p:nvSpPr>
          <p:spPr>
            <a:xfrm>
              <a:off x="5769113" y="22743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0" name="Oval 79"/>
            <p:cNvSpPr>
              <a:spLocks noChangeAspect="1"/>
            </p:cNvSpPr>
            <p:nvPr/>
          </p:nvSpPr>
          <p:spPr>
            <a:xfrm>
              <a:off x="5522976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1" name="Oval 80"/>
            <p:cNvSpPr>
              <a:spLocks noChangeAspect="1"/>
            </p:cNvSpPr>
            <p:nvPr/>
          </p:nvSpPr>
          <p:spPr>
            <a:xfrm>
              <a:off x="4997196" y="405993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2" name="Oval 81"/>
            <p:cNvSpPr>
              <a:spLocks noChangeAspect="1"/>
            </p:cNvSpPr>
            <p:nvPr/>
          </p:nvSpPr>
          <p:spPr>
            <a:xfrm>
              <a:off x="5006728" y="467657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3" name="Oval 82"/>
            <p:cNvSpPr>
              <a:spLocks noChangeAspect="1"/>
            </p:cNvSpPr>
            <p:nvPr/>
          </p:nvSpPr>
          <p:spPr>
            <a:xfrm>
              <a:off x="5660136" y="4334255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4" name="Oval 83"/>
            <p:cNvSpPr>
              <a:spLocks noChangeAspect="1"/>
            </p:cNvSpPr>
            <p:nvPr/>
          </p:nvSpPr>
          <p:spPr>
            <a:xfrm>
              <a:off x="4775887" y="44028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5" name="Oval 84"/>
            <p:cNvSpPr>
              <a:spLocks noChangeAspect="1"/>
            </p:cNvSpPr>
            <p:nvPr/>
          </p:nvSpPr>
          <p:spPr>
            <a:xfrm>
              <a:off x="5388774" y="4745158"/>
              <a:ext cx="137160" cy="137159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6" name="Oval 85"/>
            <p:cNvSpPr>
              <a:spLocks noChangeAspect="1"/>
            </p:cNvSpPr>
            <p:nvPr/>
          </p:nvSpPr>
          <p:spPr>
            <a:xfrm>
              <a:off x="5320194" y="426567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7" name="Oval 86"/>
            <p:cNvSpPr>
              <a:spLocks noChangeAspect="1"/>
            </p:cNvSpPr>
            <p:nvPr/>
          </p:nvSpPr>
          <p:spPr>
            <a:xfrm>
              <a:off x="2886052" y="197460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8" name="Oval 87"/>
            <p:cNvSpPr>
              <a:spLocks noChangeAspect="1"/>
            </p:cNvSpPr>
            <p:nvPr/>
          </p:nvSpPr>
          <p:spPr>
            <a:xfrm>
              <a:off x="3339518" y="233885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9" name="Oval 88"/>
            <p:cNvSpPr>
              <a:spLocks noChangeAspect="1"/>
            </p:cNvSpPr>
            <p:nvPr/>
          </p:nvSpPr>
          <p:spPr>
            <a:xfrm>
              <a:off x="3786421" y="188316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0" name="Oval 89"/>
            <p:cNvSpPr>
              <a:spLocks noChangeAspect="1"/>
            </p:cNvSpPr>
            <p:nvPr/>
          </p:nvSpPr>
          <p:spPr>
            <a:xfrm>
              <a:off x="3408098" y="15548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1" name="Oval 90"/>
            <p:cNvSpPr>
              <a:spLocks noChangeAspect="1"/>
            </p:cNvSpPr>
            <p:nvPr/>
          </p:nvSpPr>
          <p:spPr>
            <a:xfrm>
              <a:off x="3023212" y="2250577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2" name="Oval 91"/>
            <p:cNvSpPr>
              <a:spLocks noChangeAspect="1"/>
            </p:cNvSpPr>
            <p:nvPr/>
          </p:nvSpPr>
          <p:spPr>
            <a:xfrm>
              <a:off x="2956494" y="166698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3" name="Oval 92"/>
            <p:cNvSpPr>
              <a:spLocks noChangeAspect="1"/>
            </p:cNvSpPr>
            <p:nvPr/>
          </p:nvSpPr>
          <p:spPr>
            <a:xfrm>
              <a:off x="3682418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4" name="Oval 93"/>
            <p:cNvSpPr>
              <a:spLocks noChangeAspect="1"/>
            </p:cNvSpPr>
            <p:nvPr/>
          </p:nvSpPr>
          <p:spPr>
            <a:xfrm>
              <a:off x="2785589" y="1398937"/>
              <a:ext cx="1224417" cy="122441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95" name="Oval 94"/>
            <p:cNvSpPr/>
            <p:nvPr/>
          </p:nvSpPr>
          <p:spPr>
            <a:xfrm rot="17302582">
              <a:off x="4520073" y="2558981"/>
              <a:ext cx="2381533" cy="1672215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96" name="Oval 95"/>
            <p:cNvSpPr>
              <a:spLocks/>
            </p:cNvSpPr>
            <p:nvPr/>
          </p:nvSpPr>
          <p:spPr>
            <a:xfrm rot="1686134">
              <a:off x="4559695" y="4494017"/>
              <a:ext cx="1155834" cy="391299"/>
            </a:xfrm>
            <a:prstGeom prst="ellipse">
              <a:avLst/>
            </a:prstGeom>
            <a:noFill/>
            <a:ln w="28575" cmpd="sng">
              <a:solidFill>
                <a:schemeClr val="bg2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grpSp>
        <p:nvGrpSpPr>
          <p:cNvPr id="97" name="Group 96"/>
          <p:cNvGrpSpPr>
            <a:grpSpLocks noChangeAspect="1"/>
          </p:cNvGrpSpPr>
          <p:nvPr/>
        </p:nvGrpSpPr>
        <p:grpSpPr>
          <a:xfrm>
            <a:off x="6160584" y="3972296"/>
            <a:ext cx="2743200" cy="2743200"/>
            <a:chOff x="2268552" y="946797"/>
            <a:chExt cx="4572000" cy="4572000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2280142" y="946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rot="5400000">
              <a:off x="4554552" y="323279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/>
            <p:cNvSpPr>
              <a:spLocks noChangeAspect="1"/>
            </p:cNvSpPr>
            <p:nvPr/>
          </p:nvSpPr>
          <p:spPr>
            <a:xfrm>
              <a:off x="6236161" y="277559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1" name="Oval 100"/>
            <p:cNvSpPr>
              <a:spLocks noChangeAspect="1"/>
            </p:cNvSpPr>
            <p:nvPr/>
          </p:nvSpPr>
          <p:spPr>
            <a:xfrm>
              <a:off x="5882828" y="309620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2" name="Oval 101"/>
            <p:cNvSpPr>
              <a:spLocks noChangeAspect="1"/>
            </p:cNvSpPr>
            <p:nvPr/>
          </p:nvSpPr>
          <p:spPr>
            <a:xfrm>
              <a:off x="6144721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3" name="Oval 102"/>
            <p:cNvSpPr>
              <a:spLocks noChangeAspect="1"/>
            </p:cNvSpPr>
            <p:nvPr/>
          </p:nvSpPr>
          <p:spPr>
            <a:xfrm>
              <a:off x="6144721" y="2411490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4" name="Oval 103"/>
            <p:cNvSpPr>
              <a:spLocks noChangeAspect="1"/>
            </p:cNvSpPr>
            <p:nvPr/>
          </p:nvSpPr>
          <p:spPr>
            <a:xfrm>
              <a:off x="5486370" y="25012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5" name="Oval 104"/>
            <p:cNvSpPr>
              <a:spLocks noChangeAspect="1"/>
            </p:cNvSpPr>
            <p:nvPr/>
          </p:nvSpPr>
          <p:spPr>
            <a:xfrm>
              <a:off x="5769113" y="22743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6" name="Oval 105"/>
            <p:cNvSpPr>
              <a:spLocks noChangeAspect="1"/>
            </p:cNvSpPr>
            <p:nvPr/>
          </p:nvSpPr>
          <p:spPr>
            <a:xfrm>
              <a:off x="5522976" y="302762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7" name="Oval 106"/>
            <p:cNvSpPr>
              <a:spLocks noChangeAspect="1"/>
            </p:cNvSpPr>
            <p:nvPr/>
          </p:nvSpPr>
          <p:spPr>
            <a:xfrm>
              <a:off x="4997196" y="405993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8" name="Oval 107"/>
            <p:cNvSpPr>
              <a:spLocks noChangeAspect="1"/>
            </p:cNvSpPr>
            <p:nvPr/>
          </p:nvSpPr>
          <p:spPr>
            <a:xfrm>
              <a:off x="5006728" y="467657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9" name="Oval 108"/>
            <p:cNvSpPr>
              <a:spLocks noChangeAspect="1"/>
            </p:cNvSpPr>
            <p:nvPr/>
          </p:nvSpPr>
          <p:spPr>
            <a:xfrm>
              <a:off x="5660136" y="4334255"/>
              <a:ext cx="137160" cy="13715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mpd="sng">
              <a:solidFill>
                <a:schemeClr val="tx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0" name="Oval 109"/>
            <p:cNvSpPr>
              <a:spLocks noChangeAspect="1"/>
            </p:cNvSpPr>
            <p:nvPr/>
          </p:nvSpPr>
          <p:spPr>
            <a:xfrm>
              <a:off x="4775887" y="44028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1" name="Oval 110"/>
            <p:cNvSpPr>
              <a:spLocks noChangeAspect="1"/>
            </p:cNvSpPr>
            <p:nvPr/>
          </p:nvSpPr>
          <p:spPr>
            <a:xfrm>
              <a:off x="5388774" y="4745158"/>
              <a:ext cx="137160" cy="137159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 w="12700" cmpd="sng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2" name="Oval 111"/>
            <p:cNvSpPr>
              <a:spLocks noChangeAspect="1"/>
            </p:cNvSpPr>
            <p:nvPr/>
          </p:nvSpPr>
          <p:spPr>
            <a:xfrm>
              <a:off x="5320194" y="426567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3" name="Oval 112"/>
            <p:cNvSpPr>
              <a:spLocks noChangeAspect="1"/>
            </p:cNvSpPr>
            <p:nvPr/>
          </p:nvSpPr>
          <p:spPr>
            <a:xfrm>
              <a:off x="2886052" y="197460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4" name="Oval 113"/>
            <p:cNvSpPr>
              <a:spLocks noChangeAspect="1"/>
            </p:cNvSpPr>
            <p:nvPr/>
          </p:nvSpPr>
          <p:spPr>
            <a:xfrm>
              <a:off x="3339518" y="233885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5" name="Oval 114"/>
            <p:cNvSpPr>
              <a:spLocks noChangeAspect="1"/>
            </p:cNvSpPr>
            <p:nvPr/>
          </p:nvSpPr>
          <p:spPr>
            <a:xfrm>
              <a:off x="3786421" y="188316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6" name="Oval 115"/>
            <p:cNvSpPr>
              <a:spLocks noChangeAspect="1"/>
            </p:cNvSpPr>
            <p:nvPr/>
          </p:nvSpPr>
          <p:spPr>
            <a:xfrm>
              <a:off x="3408098" y="15548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7" name="Oval 116"/>
            <p:cNvSpPr>
              <a:spLocks noChangeAspect="1"/>
            </p:cNvSpPr>
            <p:nvPr/>
          </p:nvSpPr>
          <p:spPr>
            <a:xfrm>
              <a:off x="3023212" y="2250577"/>
              <a:ext cx="137160" cy="13715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 cmpd="sng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8" name="Oval 117"/>
            <p:cNvSpPr>
              <a:spLocks noChangeAspect="1"/>
            </p:cNvSpPr>
            <p:nvPr/>
          </p:nvSpPr>
          <p:spPr>
            <a:xfrm>
              <a:off x="2956494" y="166698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9" name="Oval 118"/>
            <p:cNvSpPr>
              <a:spLocks noChangeAspect="1"/>
            </p:cNvSpPr>
            <p:nvPr/>
          </p:nvSpPr>
          <p:spPr>
            <a:xfrm>
              <a:off x="3682418" y="225057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20" name="Oval 119"/>
            <p:cNvSpPr>
              <a:spLocks noChangeAspect="1"/>
            </p:cNvSpPr>
            <p:nvPr/>
          </p:nvSpPr>
          <p:spPr>
            <a:xfrm>
              <a:off x="5670978" y="3223442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cxnSp>
          <p:nvCxnSpPr>
            <p:cNvPr id="121" name="Straight Connector 120"/>
            <p:cNvCxnSpPr>
              <a:cxnSpLocks/>
            </p:cNvCxnSpPr>
            <p:nvPr/>
          </p:nvCxnSpPr>
          <p:spPr>
            <a:xfrm flipV="1">
              <a:off x="5735541" y="3402856"/>
              <a:ext cx="4017" cy="896094"/>
            </a:xfrm>
            <a:prstGeom prst="line">
              <a:avLst/>
            </a:prstGeom>
            <a:ln w="19050" cmpd="sng">
              <a:solidFill>
                <a:srgbClr val="176FC1"/>
              </a:solidFill>
              <a:headEnd type="none"/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Oval 121"/>
            <p:cNvSpPr>
              <a:spLocks noChangeAspect="1"/>
            </p:cNvSpPr>
            <p:nvPr/>
          </p:nvSpPr>
          <p:spPr>
            <a:xfrm>
              <a:off x="5075308" y="4599125"/>
              <a:ext cx="137160" cy="137159"/>
            </a:xfrm>
            <a:prstGeom prst="ellipse">
              <a:avLst/>
            </a:prstGeom>
            <a:solidFill>
              <a:schemeClr val="bg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cxnSp>
          <p:nvCxnSpPr>
            <p:cNvPr id="123" name="Straight Connector 122"/>
            <p:cNvCxnSpPr>
              <a:cxnSpLocks/>
            </p:cNvCxnSpPr>
            <p:nvPr/>
          </p:nvCxnSpPr>
          <p:spPr>
            <a:xfrm flipH="1" flipV="1">
              <a:off x="5233970" y="4710939"/>
              <a:ext cx="127998" cy="63390"/>
            </a:xfrm>
            <a:prstGeom prst="line">
              <a:avLst/>
            </a:prstGeom>
            <a:ln w="19050" cmpd="sng">
              <a:solidFill>
                <a:schemeClr val="bg2"/>
              </a:solidFill>
              <a:headEnd type="none"/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/>
          </p:nvCxnSpPr>
          <p:spPr>
            <a:xfrm flipV="1">
              <a:off x="3175584" y="2101816"/>
              <a:ext cx="179146" cy="170649"/>
            </a:xfrm>
            <a:prstGeom prst="line">
              <a:avLst/>
            </a:prstGeom>
            <a:ln w="19050" cmpd="sng">
              <a:solidFill>
                <a:schemeClr val="tx2"/>
              </a:solidFill>
              <a:headEnd type="none"/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Oval 124"/>
            <p:cNvSpPr>
              <a:spLocks noChangeAspect="1"/>
            </p:cNvSpPr>
            <p:nvPr/>
          </p:nvSpPr>
          <p:spPr>
            <a:xfrm>
              <a:off x="3339518" y="1951741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05FA72-4D23-6F43-A3B1-DC616659F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6331477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991600" cy="1066800"/>
          </a:xfrm>
        </p:spPr>
        <p:txBody>
          <a:bodyPr>
            <a:normAutofit/>
          </a:bodyPr>
          <a:lstStyle/>
          <a:p>
            <a:r>
              <a:rPr lang="en-US" dirty="0"/>
              <a:t>Clustering Yeast Genes </a:t>
            </a:r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9"/>
          <p:cNvSpPr>
            <a:spLocks noChangeArrowheads="1"/>
          </p:cNvSpPr>
          <p:nvPr/>
        </p:nvSpPr>
        <p:spPr bwMode="auto">
          <a:xfrm>
            <a:off x="0" y="117824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8" name="Picture 57" descr="kmeanscluster6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8"/>
          <a:stretch/>
        </p:blipFill>
        <p:spPr>
          <a:xfrm>
            <a:off x="6295768" y="4456493"/>
            <a:ext cx="2598538" cy="2276856"/>
          </a:xfrm>
          <a:prstGeom prst="rect">
            <a:avLst/>
          </a:prstGeom>
        </p:spPr>
      </p:pic>
      <p:pic>
        <p:nvPicPr>
          <p:cNvPr id="59" name="Picture 58" descr="kmeanscluster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6" r="-1"/>
          <a:stretch/>
        </p:blipFill>
        <p:spPr>
          <a:xfrm>
            <a:off x="3283250" y="4456493"/>
            <a:ext cx="2609550" cy="2276856"/>
          </a:xfrm>
          <a:prstGeom prst="rect">
            <a:avLst/>
          </a:prstGeom>
        </p:spPr>
      </p:pic>
      <p:pic>
        <p:nvPicPr>
          <p:cNvPr id="60" name="Picture 59" descr="kmeanscluster4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9"/>
          <a:stretch/>
        </p:blipFill>
        <p:spPr>
          <a:xfrm>
            <a:off x="332900" y="4456493"/>
            <a:ext cx="2603363" cy="2276856"/>
          </a:xfrm>
          <a:prstGeom prst="rect">
            <a:avLst/>
          </a:prstGeom>
        </p:spPr>
      </p:pic>
      <p:pic>
        <p:nvPicPr>
          <p:cNvPr id="61" name="Picture 60" descr="kmeanscluster3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8"/>
          <a:stretch/>
        </p:blipFill>
        <p:spPr>
          <a:xfrm>
            <a:off x="6295768" y="1496714"/>
            <a:ext cx="2598538" cy="2276856"/>
          </a:xfrm>
          <a:prstGeom prst="rect">
            <a:avLst/>
          </a:prstGeom>
        </p:spPr>
      </p:pic>
      <p:pic>
        <p:nvPicPr>
          <p:cNvPr id="62" name="Picture 61" descr="kmeanscluster2.pdf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"/>
          <a:stretch/>
        </p:blipFill>
        <p:spPr>
          <a:xfrm>
            <a:off x="3317707" y="1496714"/>
            <a:ext cx="2613266" cy="2276856"/>
          </a:xfrm>
          <a:prstGeom prst="rect">
            <a:avLst/>
          </a:prstGeom>
        </p:spPr>
      </p:pic>
      <p:pic>
        <p:nvPicPr>
          <p:cNvPr id="63" name="Picture 62" descr="kmeanscluster1.pdf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9"/>
          <a:stretch/>
        </p:blipFill>
        <p:spPr>
          <a:xfrm>
            <a:off x="332900" y="1496714"/>
            <a:ext cx="2595155" cy="2276856"/>
          </a:xfrm>
          <a:prstGeom prst="rect">
            <a:avLst/>
          </a:prstGeom>
        </p:spPr>
      </p:pic>
      <p:sp>
        <p:nvSpPr>
          <p:cNvPr id="64" name="Rectangle 63"/>
          <p:cNvSpPr/>
          <p:nvPr/>
        </p:nvSpPr>
        <p:spPr>
          <a:xfrm>
            <a:off x="1019101" y="1035887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1</a:t>
            </a:r>
            <a:endParaRPr lang="en-US" sz="2200" dirty="0"/>
          </a:p>
        </p:txBody>
      </p:sp>
      <p:sp>
        <p:nvSpPr>
          <p:cNvPr id="65" name="Rectangle 64"/>
          <p:cNvSpPr/>
          <p:nvPr/>
        </p:nvSpPr>
        <p:spPr>
          <a:xfrm>
            <a:off x="1019101" y="3985095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4</a:t>
            </a:r>
            <a:endParaRPr lang="en-US" sz="2200" dirty="0"/>
          </a:p>
        </p:txBody>
      </p:sp>
      <p:sp>
        <p:nvSpPr>
          <p:cNvPr id="66" name="Rectangle 65"/>
          <p:cNvSpPr/>
          <p:nvPr/>
        </p:nvSpPr>
        <p:spPr>
          <a:xfrm>
            <a:off x="4002895" y="3985095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5</a:t>
            </a:r>
            <a:endParaRPr lang="en-US" sz="2200" dirty="0"/>
          </a:p>
        </p:txBody>
      </p:sp>
      <p:sp>
        <p:nvSpPr>
          <p:cNvPr id="67" name="Rectangle 66"/>
          <p:cNvSpPr/>
          <p:nvPr/>
        </p:nvSpPr>
        <p:spPr>
          <a:xfrm>
            <a:off x="6959878" y="3985095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6</a:t>
            </a:r>
            <a:endParaRPr lang="en-US" sz="2200" dirty="0"/>
          </a:p>
        </p:txBody>
      </p:sp>
      <p:sp>
        <p:nvSpPr>
          <p:cNvPr id="68" name="Rectangle 67"/>
          <p:cNvSpPr/>
          <p:nvPr/>
        </p:nvSpPr>
        <p:spPr>
          <a:xfrm>
            <a:off x="6959878" y="1035887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3</a:t>
            </a:r>
            <a:endParaRPr lang="en-US" sz="2200" dirty="0"/>
          </a:p>
        </p:txBody>
      </p:sp>
      <p:sp>
        <p:nvSpPr>
          <p:cNvPr id="69" name="Rectangle 68"/>
          <p:cNvSpPr/>
          <p:nvPr/>
        </p:nvSpPr>
        <p:spPr>
          <a:xfrm>
            <a:off x="4002895" y="1035887"/>
            <a:ext cx="1266622" cy="430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2200" dirty="0">
                <a:latin typeface="Optima"/>
                <a:cs typeface="Optima"/>
              </a:rPr>
              <a:t>Cluster 2</a:t>
            </a:r>
            <a:endParaRPr lang="en-US" sz="2200" dirty="0"/>
          </a:p>
        </p:txBody>
      </p:sp>
      <p:grpSp>
        <p:nvGrpSpPr>
          <p:cNvPr id="70" name="Group 69"/>
          <p:cNvGrpSpPr/>
          <p:nvPr/>
        </p:nvGrpSpPr>
        <p:grpSpPr>
          <a:xfrm>
            <a:off x="79509" y="1429684"/>
            <a:ext cx="351378" cy="2362161"/>
            <a:chOff x="92919" y="1159461"/>
            <a:chExt cx="351378" cy="2362161"/>
          </a:xfrm>
        </p:grpSpPr>
        <p:sp>
          <p:nvSpPr>
            <p:cNvPr id="71" name="TextBox 70"/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3066449" y="1429684"/>
            <a:ext cx="351378" cy="2362161"/>
            <a:chOff x="92919" y="1159461"/>
            <a:chExt cx="351378" cy="2362161"/>
          </a:xfrm>
        </p:grpSpPr>
        <p:sp>
          <p:nvSpPr>
            <p:cNvPr id="77" name="TextBox 76"/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6035621" y="1429684"/>
            <a:ext cx="351378" cy="2362161"/>
            <a:chOff x="92919" y="1159461"/>
            <a:chExt cx="351378" cy="2362161"/>
          </a:xfrm>
        </p:grpSpPr>
        <p:sp>
          <p:nvSpPr>
            <p:cNvPr id="83" name="TextBox 82"/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6035621" y="4398708"/>
            <a:ext cx="351378" cy="2362161"/>
            <a:chOff x="92919" y="1159461"/>
            <a:chExt cx="351378" cy="2362161"/>
          </a:xfrm>
        </p:grpSpPr>
        <p:sp>
          <p:nvSpPr>
            <p:cNvPr id="89" name="TextBox 88"/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3066449" y="4398708"/>
            <a:ext cx="351378" cy="2362161"/>
            <a:chOff x="92919" y="1159461"/>
            <a:chExt cx="351378" cy="2362161"/>
          </a:xfrm>
        </p:grpSpPr>
        <p:sp>
          <p:nvSpPr>
            <p:cNvPr id="95" name="TextBox 94"/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79509" y="4398708"/>
            <a:ext cx="351378" cy="2362161"/>
            <a:chOff x="92919" y="1159461"/>
            <a:chExt cx="351378" cy="2362161"/>
          </a:xfrm>
        </p:grpSpPr>
        <p:sp>
          <p:nvSpPr>
            <p:cNvPr id="101" name="TextBox 100"/>
            <p:cNvSpPr txBox="1"/>
            <p:nvPr/>
          </p:nvSpPr>
          <p:spPr>
            <a:xfrm>
              <a:off x="92919" y="3213845"/>
              <a:ext cx="3513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-4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100025" y="2702351"/>
              <a:ext cx="34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-2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59809" y="2202905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159809" y="1669853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2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159809" y="1159461"/>
              <a:ext cx="2844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Optima"/>
                  <a:cs typeface="Optima"/>
                </a:rPr>
                <a:t>4</a:t>
              </a:r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9E6BC2-25BB-8C49-A446-697DF154F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69558893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79509" y="1032950"/>
            <a:ext cx="8820819" cy="5724982"/>
            <a:chOff x="79509" y="756075"/>
            <a:chExt cx="8820819" cy="5724982"/>
          </a:xfrm>
        </p:grpSpPr>
        <p:pic>
          <p:nvPicPr>
            <p:cNvPr id="245" name="Picture 244" descr="kmeanscluster6av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50"/>
            <a:stretch/>
          </p:blipFill>
          <p:spPr>
            <a:xfrm>
              <a:off x="6292229" y="4176681"/>
              <a:ext cx="2608099" cy="2276856"/>
            </a:xfrm>
            <a:prstGeom prst="rect">
              <a:avLst/>
            </a:prstGeom>
          </p:spPr>
        </p:pic>
        <p:pic>
          <p:nvPicPr>
            <p:cNvPr id="246" name="Picture 245" descr="kmeanscluster5av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4"/>
            <a:stretch/>
          </p:blipFill>
          <p:spPr>
            <a:xfrm>
              <a:off x="3292805" y="4176681"/>
              <a:ext cx="2599995" cy="2276856"/>
            </a:xfrm>
            <a:prstGeom prst="rect">
              <a:avLst/>
            </a:prstGeom>
          </p:spPr>
        </p:pic>
        <p:pic>
          <p:nvPicPr>
            <p:cNvPr id="247" name="Picture 246" descr="kmeanscluster4av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8"/>
            <a:stretch/>
          </p:blipFill>
          <p:spPr>
            <a:xfrm>
              <a:off x="335842" y="4176681"/>
              <a:ext cx="2585147" cy="2276856"/>
            </a:xfrm>
            <a:prstGeom prst="rect">
              <a:avLst/>
            </a:prstGeom>
          </p:spPr>
        </p:pic>
        <p:pic>
          <p:nvPicPr>
            <p:cNvPr id="248" name="Picture 247" descr="kmeanscluster3av.pdf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57"/>
            <a:stretch/>
          </p:blipFill>
          <p:spPr>
            <a:xfrm>
              <a:off x="6292230" y="1216902"/>
              <a:ext cx="2602076" cy="2276856"/>
            </a:xfrm>
            <a:prstGeom prst="rect">
              <a:avLst/>
            </a:prstGeom>
          </p:spPr>
        </p:pic>
        <p:pic>
          <p:nvPicPr>
            <p:cNvPr id="249" name="Picture 248" descr="kmeanscluster2av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8"/>
            <a:stretch/>
          </p:blipFill>
          <p:spPr>
            <a:xfrm>
              <a:off x="3327547" y="1216902"/>
              <a:ext cx="2603426" cy="2276856"/>
            </a:xfrm>
            <a:prstGeom prst="rect">
              <a:avLst/>
            </a:prstGeom>
          </p:spPr>
        </p:pic>
        <p:pic>
          <p:nvPicPr>
            <p:cNvPr id="250" name="Picture 249" descr="kmeanscluster1av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67" r="-1"/>
            <a:stretch/>
          </p:blipFill>
          <p:spPr>
            <a:xfrm>
              <a:off x="335843" y="1216902"/>
              <a:ext cx="2593294" cy="2276856"/>
            </a:xfrm>
            <a:prstGeom prst="rect">
              <a:avLst/>
            </a:prstGeom>
          </p:spPr>
        </p:pic>
        <p:sp>
          <p:nvSpPr>
            <p:cNvPr id="251" name="Rectangle 250"/>
            <p:cNvSpPr/>
            <p:nvPr/>
          </p:nvSpPr>
          <p:spPr>
            <a:xfrm>
              <a:off x="1019101" y="756075"/>
              <a:ext cx="1266622" cy="4308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1</a:t>
              </a:r>
              <a:endParaRPr lang="en-US" sz="2200" dirty="0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1019101" y="3705283"/>
              <a:ext cx="1266622" cy="4308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4</a:t>
              </a:r>
              <a:endParaRPr lang="en-US" sz="2200" dirty="0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4002895" y="3705283"/>
              <a:ext cx="1266622" cy="4308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5</a:t>
              </a:r>
              <a:endParaRPr lang="en-US" sz="2200" dirty="0"/>
            </a:p>
          </p:txBody>
        </p:sp>
        <p:sp>
          <p:nvSpPr>
            <p:cNvPr id="254" name="Rectangle 253"/>
            <p:cNvSpPr/>
            <p:nvPr/>
          </p:nvSpPr>
          <p:spPr>
            <a:xfrm>
              <a:off x="6959878" y="3705283"/>
              <a:ext cx="1266622" cy="4308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6</a:t>
              </a:r>
              <a:endParaRPr lang="en-US" sz="2200" dirty="0"/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6959878" y="756075"/>
              <a:ext cx="1266622" cy="4308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3</a:t>
              </a:r>
              <a:endParaRPr lang="en-US" sz="2200" dirty="0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4002895" y="756075"/>
              <a:ext cx="1266622" cy="4308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sz="2200" dirty="0">
                  <a:latin typeface="Optima"/>
                  <a:cs typeface="Optima"/>
                </a:rPr>
                <a:t>Cluster 2</a:t>
              </a:r>
              <a:endParaRPr lang="en-US" sz="2200" dirty="0"/>
            </a:p>
          </p:txBody>
        </p:sp>
        <p:grpSp>
          <p:nvGrpSpPr>
            <p:cNvPr id="257" name="Group 256"/>
            <p:cNvGrpSpPr/>
            <p:nvPr/>
          </p:nvGrpSpPr>
          <p:grpSpPr>
            <a:xfrm>
              <a:off x="79509" y="1149872"/>
              <a:ext cx="351378" cy="2362161"/>
              <a:chOff x="92919" y="1159461"/>
              <a:chExt cx="351378" cy="2362161"/>
            </a:xfrm>
          </p:grpSpPr>
          <p:sp>
            <p:nvSpPr>
              <p:cNvPr id="258" name="TextBox 257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259" name="TextBox 258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260" name="TextBox 259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261" name="TextBox 260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262" name="TextBox 261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263" name="Group 262"/>
            <p:cNvGrpSpPr/>
            <p:nvPr/>
          </p:nvGrpSpPr>
          <p:grpSpPr>
            <a:xfrm>
              <a:off x="3066449" y="1149872"/>
              <a:ext cx="351378" cy="2362161"/>
              <a:chOff x="92919" y="1159461"/>
              <a:chExt cx="351378" cy="2362161"/>
            </a:xfrm>
          </p:grpSpPr>
          <p:sp>
            <p:nvSpPr>
              <p:cNvPr id="264" name="TextBox 263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265" name="TextBox 264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266" name="TextBox 265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267" name="TextBox 266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268" name="TextBox 267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269" name="Group 268"/>
            <p:cNvGrpSpPr/>
            <p:nvPr/>
          </p:nvGrpSpPr>
          <p:grpSpPr>
            <a:xfrm>
              <a:off x="6035621" y="1149872"/>
              <a:ext cx="351378" cy="2362161"/>
              <a:chOff x="92919" y="1159461"/>
              <a:chExt cx="351378" cy="2362161"/>
            </a:xfrm>
          </p:grpSpPr>
          <p:sp>
            <p:nvSpPr>
              <p:cNvPr id="270" name="TextBox 269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271" name="TextBox 270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272" name="TextBox 271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273" name="TextBox 272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274" name="TextBox 273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6035621" y="4118896"/>
              <a:ext cx="351378" cy="2362161"/>
              <a:chOff x="92919" y="1159461"/>
              <a:chExt cx="351378" cy="2362161"/>
            </a:xfrm>
          </p:grpSpPr>
          <p:sp>
            <p:nvSpPr>
              <p:cNvPr id="276" name="TextBox 275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277" name="TextBox 276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278" name="TextBox 277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279" name="TextBox 278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280" name="TextBox 279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281" name="Group 280"/>
            <p:cNvGrpSpPr/>
            <p:nvPr/>
          </p:nvGrpSpPr>
          <p:grpSpPr>
            <a:xfrm>
              <a:off x="3066449" y="4118896"/>
              <a:ext cx="351378" cy="2362161"/>
              <a:chOff x="92919" y="1159461"/>
              <a:chExt cx="351378" cy="2362161"/>
            </a:xfrm>
          </p:grpSpPr>
          <p:sp>
            <p:nvSpPr>
              <p:cNvPr id="282" name="TextBox 281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283" name="TextBox 282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284" name="TextBox 283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285" name="TextBox 284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286" name="TextBox 285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  <p:grpSp>
          <p:nvGrpSpPr>
            <p:cNvPr id="287" name="Group 286"/>
            <p:cNvGrpSpPr/>
            <p:nvPr/>
          </p:nvGrpSpPr>
          <p:grpSpPr>
            <a:xfrm>
              <a:off x="79509" y="4118896"/>
              <a:ext cx="351378" cy="2362161"/>
              <a:chOff x="92919" y="1159461"/>
              <a:chExt cx="351378" cy="2362161"/>
            </a:xfrm>
          </p:grpSpPr>
          <p:sp>
            <p:nvSpPr>
              <p:cNvPr id="288" name="TextBox 287"/>
              <p:cNvSpPr txBox="1"/>
              <p:nvPr/>
            </p:nvSpPr>
            <p:spPr>
              <a:xfrm>
                <a:off x="92919" y="321384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-4</a:t>
                </a:r>
              </a:p>
            </p:txBody>
          </p:sp>
          <p:sp>
            <p:nvSpPr>
              <p:cNvPr id="289" name="TextBox 288"/>
              <p:cNvSpPr txBox="1"/>
              <p:nvPr/>
            </p:nvSpPr>
            <p:spPr>
              <a:xfrm>
                <a:off x="100025" y="2702351"/>
                <a:ext cx="34427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-2</a:t>
                </a:r>
              </a:p>
            </p:txBody>
          </p:sp>
          <p:sp>
            <p:nvSpPr>
              <p:cNvPr id="290" name="TextBox 289"/>
              <p:cNvSpPr txBox="1"/>
              <p:nvPr/>
            </p:nvSpPr>
            <p:spPr>
              <a:xfrm>
                <a:off x="159809" y="2202905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0</a:t>
                </a:r>
              </a:p>
            </p:txBody>
          </p:sp>
          <p:sp>
            <p:nvSpPr>
              <p:cNvPr id="291" name="TextBox 290"/>
              <p:cNvSpPr txBox="1"/>
              <p:nvPr/>
            </p:nvSpPr>
            <p:spPr>
              <a:xfrm>
                <a:off x="159809" y="1669853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2</a:t>
                </a:r>
              </a:p>
            </p:txBody>
          </p:sp>
          <p:sp>
            <p:nvSpPr>
              <p:cNvPr id="292" name="TextBox 291"/>
              <p:cNvSpPr txBox="1"/>
              <p:nvPr/>
            </p:nvSpPr>
            <p:spPr>
              <a:xfrm>
                <a:off x="159809" y="1159461"/>
                <a:ext cx="2844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latin typeface="Optima"/>
                    <a:cs typeface="Optima"/>
                  </a:rPr>
                  <a:t>4</a:t>
                </a:r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991600" cy="1066800"/>
          </a:xfrm>
        </p:spPr>
        <p:txBody>
          <a:bodyPr>
            <a:normAutofit/>
          </a:bodyPr>
          <a:lstStyle/>
          <a:p>
            <a:r>
              <a:rPr lang="en-US" dirty="0"/>
              <a:t>Clustering Yeast Genes</a:t>
            </a:r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9"/>
          <p:cNvSpPr>
            <a:spLocks noChangeArrowheads="1"/>
          </p:cNvSpPr>
          <p:nvPr/>
        </p:nvSpPr>
        <p:spPr bwMode="auto">
          <a:xfrm>
            <a:off x="0" y="117824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DC0B90-A1AF-304F-8D30-CA6BB5581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53618834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Title 1"/>
          <p:cNvSpPr txBox="1">
            <a:spLocks/>
          </p:cNvSpPr>
          <p:nvPr/>
        </p:nvSpPr>
        <p:spPr>
          <a:xfrm>
            <a:off x="304800" y="281523"/>
            <a:ext cx="8686800" cy="8382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latin typeface="Optima"/>
                <a:cs typeface="Optima"/>
              </a:rPr>
              <a:t>k</a:t>
            </a:r>
            <a:r>
              <a:rPr lang="en-US" dirty="0">
                <a:latin typeface="Optima"/>
                <a:cs typeface="Optima"/>
              </a:rPr>
              <a:t>-means Clustering vs. the Human Eye </a:t>
            </a:r>
          </a:p>
        </p:txBody>
      </p:sp>
      <p:grpSp>
        <p:nvGrpSpPr>
          <p:cNvPr id="25" name="Group 24"/>
          <p:cNvGrpSpPr>
            <a:grpSpLocks noChangeAspect="1"/>
          </p:cNvGrpSpPr>
          <p:nvPr/>
        </p:nvGrpSpPr>
        <p:grpSpPr>
          <a:xfrm>
            <a:off x="685800" y="1235912"/>
            <a:ext cx="7772400" cy="2111891"/>
            <a:chOff x="358803" y="1682504"/>
            <a:chExt cx="9821256" cy="2668599"/>
          </a:xfrm>
        </p:grpSpPr>
        <p:sp>
          <p:nvSpPr>
            <p:cNvPr id="466" name="Oval 465"/>
            <p:cNvSpPr>
              <a:spLocks noChangeAspect="1"/>
            </p:cNvSpPr>
            <p:nvPr/>
          </p:nvSpPr>
          <p:spPr>
            <a:xfrm>
              <a:off x="442697" y="220619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7" name="Oval 466"/>
            <p:cNvSpPr>
              <a:spLocks noChangeAspect="1"/>
            </p:cNvSpPr>
            <p:nvPr/>
          </p:nvSpPr>
          <p:spPr>
            <a:xfrm>
              <a:off x="442697" y="186303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8" name="Oval 467"/>
            <p:cNvSpPr>
              <a:spLocks noChangeAspect="1"/>
            </p:cNvSpPr>
            <p:nvPr/>
          </p:nvSpPr>
          <p:spPr>
            <a:xfrm>
              <a:off x="648437" y="197674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9" name="Oval 468"/>
            <p:cNvSpPr>
              <a:spLocks noChangeAspect="1"/>
            </p:cNvSpPr>
            <p:nvPr/>
          </p:nvSpPr>
          <p:spPr>
            <a:xfrm>
              <a:off x="606030" y="231947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0" name="Oval 469"/>
            <p:cNvSpPr>
              <a:spLocks noChangeAspect="1"/>
            </p:cNvSpPr>
            <p:nvPr/>
          </p:nvSpPr>
          <p:spPr>
            <a:xfrm>
              <a:off x="674610" y="179445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1" name="Oval 470"/>
            <p:cNvSpPr>
              <a:spLocks noChangeAspect="1"/>
            </p:cNvSpPr>
            <p:nvPr/>
          </p:nvSpPr>
          <p:spPr>
            <a:xfrm>
              <a:off x="511277" y="248787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2" name="Oval 471"/>
            <p:cNvSpPr>
              <a:spLocks noChangeAspect="1"/>
            </p:cNvSpPr>
            <p:nvPr/>
          </p:nvSpPr>
          <p:spPr>
            <a:xfrm>
              <a:off x="374117" y="247263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3" name="Oval 472"/>
            <p:cNvSpPr>
              <a:spLocks noChangeAspect="1"/>
            </p:cNvSpPr>
            <p:nvPr/>
          </p:nvSpPr>
          <p:spPr>
            <a:xfrm>
              <a:off x="660884" y="309249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4" name="Oval 473"/>
            <p:cNvSpPr>
              <a:spLocks noChangeAspect="1"/>
            </p:cNvSpPr>
            <p:nvPr/>
          </p:nvSpPr>
          <p:spPr>
            <a:xfrm>
              <a:off x="463244" y="305815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5" name="Oval 474"/>
            <p:cNvSpPr>
              <a:spLocks noChangeAspect="1"/>
            </p:cNvSpPr>
            <p:nvPr/>
          </p:nvSpPr>
          <p:spPr>
            <a:xfrm>
              <a:off x="574100" y="277160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6" name="Oval 475"/>
            <p:cNvSpPr>
              <a:spLocks noChangeAspect="1"/>
            </p:cNvSpPr>
            <p:nvPr/>
          </p:nvSpPr>
          <p:spPr>
            <a:xfrm>
              <a:off x="358803" y="347085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7" name="Oval 476"/>
            <p:cNvSpPr>
              <a:spLocks noChangeAspect="1"/>
            </p:cNvSpPr>
            <p:nvPr/>
          </p:nvSpPr>
          <p:spPr>
            <a:xfrm>
              <a:off x="574100" y="347085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8" name="Oval 477"/>
            <p:cNvSpPr>
              <a:spLocks noChangeAspect="1"/>
            </p:cNvSpPr>
            <p:nvPr/>
          </p:nvSpPr>
          <p:spPr>
            <a:xfrm>
              <a:off x="394664" y="322965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9" name="Oval 478"/>
            <p:cNvSpPr>
              <a:spLocks noChangeAspect="1"/>
            </p:cNvSpPr>
            <p:nvPr/>
          </p:nvSpPr>
          <p:spPr>
            <a:xfrm>
              <a:off x="811770" y="333369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0" name="Oval 479"/>
            <p:cNvSpPr>
              <a:spLocks noChangeAspect="1"/>
            </p:cNvSpPr>
            <p:nvPr/>
          </p:nvSpPr>
          <p:spPr>
            <a:xfrm>
              <a:off x="358803" y="168250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1" name="Oval 480"/>
            <p:cNvSpPr>
              <a:spLocks noChangeAspect="1"/>
            </p:cNvSpPr>
            <p:nvPr/>
          </p:nvSpPr>
          <p:spPr>
            <a:xfrm>
              <a:off x="537450" y="387170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2" name="Oval 481"/>
            <p:cNvSpPr>
              <a:spLocks noChangeAspect="1"/>
            </p:cNvSpPr>
            <p:nvPr/>
          </p:nvSpPr>
          <p:spPr>
            <a:xfrm>
              <a:off x="374117" y="280791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3" name="Oval 482"/>
            <p:cNvSpPr>
              <a:spLocks noChangeAspect="1"/>
            </p:cNvSpPr>
            <p:nvPr/>
          </p:nvSpPr>
          <p:spPr>
            <a:xfrm>
              <a:off x="468870" y="369719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4" name="Oval 483"/>
            <p:cNvSpPr>
              <a:spLocks noChangeAspect="1"/>
            </p:cNvSpPr>
            <p:nvPr/>
          </p:nvSpPr>
          <p:spPr>
            <a:xfrm>
              <a:off x="370451" y="388071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5" name="Oval 484"/>
            <p:cNvSpPr>
              <a:spLocks noChangeAspect="1"/>
            </p:cNvSpPr>
            <p:nvPr/>
          </p:nvSpPr>
          <p:spPr>
            <a:xfrm>
              <a:off x="694311" y="374356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6" name="Oval 485"/>
            <p:cNvSpPr>
              <a:spLocks noChangeAspect="1"/>
            </p:cNvSpPr>
            <p:nvPr/>
          </p:nvSpPr>
          <p:spPr>
            <a:xfrm>
              <a:off x="479013" y="417932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7" name="Oval 486"/>
            <p:cNvSpPr>
              <a:spLocks noChangeAspect="1"/>
            </p:cNvSpPr>
            <p:nvPr/>
          </p:nvSpPr>
          <p:spPr>
            <a:xfrm>
              <a:off x="785597" y="404216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8" name="Oval 487"/>
            <p:cNvSpPr>
              <a:spLocks noChangeAspect="1"/>
            </p:cNvSpPr>
            <p:nvPr/>
          </p:nvSpPr>
          <p:spPr>
            <a:xfrm flipH="1">
              <a:off x="1719723" y="228389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9" name="Oval 488"/>
            <p:cNvSpPr>
              <a:spLocks noChangeAspect="1"/>
            </p:cNvSpPr>
            <p:nvPr/>
          </p:nvSpPr>
          <p:spPr>
            <a:xfrm flipH="1">
              <a:off x="1777794" y="170149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0" name="Oval 489"/>
            <p:cNvSpPr>
              <a:spLocks noChangeAspect="1"/>
            </p:cNvSpPr>
            <p:nvPr/>
          </p:nvSpPr>
          <p:spPr>
            <a:xfrm flipH="1">
              <a:off x="1513983" y="205444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1" name="Oval 490"/>
            <p:cNvSpPr>
              <a:spLocks noChangeAspect="1"/>
            </p:cNvSpPr>
            <p:nvPr/>
          </p:nvSpPr>
          <p:spPr>
            <a:xfrm flipH="1">
              <a:off x="1500362" y="232248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2" name="Oval 491"/>
            <p:cNvSpPr>
              <a:spLocks noChangeAspect="1"/>
            </p:cNvSpPr>
            <p:nvPr/>
          </p:nvSpPr>
          <p:spPr>
            <a:xfrm flipH="1">
              <a:off x="1487810" y="187216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3" name="Oval 492"/>
            <p:cNvSpPr>
              <a:spLocks noChangeAspect="1"/>
            </p:cNvSpPr>
            <p:nvPr/>
          </p:nvSpPr>
          <p:spPr>
            <a:xfrm flipH="1">
              <a:off x="1539087" y="252823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4" name="Oval 493"/>
            <p:cNvSpPr>
              <a:spLocks noChangeAspect="1"/>
            </p:cNvSpPr>
            <p:nvPr/>
          </p:nvSpPr>
          <p:spPr>
            <a:xfrm flipH="1">
              <a:off x="1788303" y="255034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5" name="Oval 494"/>
            <p:cNvSpPr>
              <a:spLocks noChangeAspect="1"/>
            </p:cNvSpPr>
            <p:nvPr/>
          </p:nvSpPr>
          <p:spPr>
            <a:xfrm flipH="1">
              <a:off x="1505988" y="307683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6" name="Oval 495"/>
            <p:cNvSpPr>
              <a:spLocks noChangeAspect="1"/>
            </p:cNvSpPr>
            <p:nvPr/>
          </p:nvSpPr>
          <p:spPr>
            <a:xfrm flipH="1">
              <a:off x="1699176" y="313586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7" name="Oval 496"/>
            <p:cNvSpPr>
              <a:spLocks noChangeAspect="1"/>
            </p:cNvSpPr>
            <p:nvPr/>
          </p:nvSpPr>
          <p:spPr>
            <a:xfrm flipH="1">
              <a:off x="1887136" y="275594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8" name="Oval 497"/>
            <p:cNvSpPr>
              <a:spLocks noChangeAspect="1"/>
            </p:cNvSpPr>
            <p:nvPr/>
          </p:nvSpPr>
          <p:spPr>
            <a:xfrm flipH="1">
              <a:off x="1878321" y="356723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9" name="Oval 498"/>
            <p:cNvSpPr>
              <a:spLocks noChangeAspect="1"/>
            </p:cNvSpPr>
            <p:nvPr/>
          </p:nvSpPr>
          <p:spPr>
            <a:xfrm flipH="1">
              <a:off x="1588320" y="354856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0" name="Oval 499"/>
            <p:cNvSpPr>
              <a:spLocks noChangeAspect="1"/>
            </p:cNvSpPr>
            <p:nvPr/>
          </p:nvSpPr>
          <p:spPr>
            <a:xfrm flipH="1">
              <a:off x="1767756" y="330736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1" name="Oval 500"/>
            <p:cNvSpPr>
              <a:spLocks noChangeAspect="1"/>
            </p:cNvSpPr>
            <p:nvPr/>
          </p:nvSpPr>
          <p:spPr>
            <a:xfrm flipH="1">
              <a:off x="1481382" y="337405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2" name="Oval 501"/>
            <p:cNvSpPr>
              <a:spLocks noChangeAspect="1"/>
            </p:cNvSpPr>
            <p:nvPr/>
          </p:nvSpPr>
          <p:spPr>
            <a:xfrm flipH="1">
              <a:off x="1470203" y="274846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3" name="Oval 502"/>
            <p:cNvSpPr>
              <a:spLocks noChangeAspect="1"/>
            </p:cNvSpPr>
            <p:nvPr/>
          </p:nvSpPr>
          <p:spPr>
            <a:xfrm flipH="1">
              <a:off x="1624970" y="3949406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4" name="Oval 503"/>
            <p:cNvSpPr>
              <a:spLocks noChangeAspect="1"/>
            </p:cNvSpPr>
            <p:nvPr/>
          </p:nvSpPr>
          <p:spPr>
            <a:xfrm flipH="1">
              <a:off x="1451831" y="363549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5" name="Oval 504"/>
            <p:cNvSpPr>
              <a:spLocks noChangeAspect="1"/>
            </p:cNvSpPr>
            <p:nvPr/>
          </p:nvSpPr>
          <p:spPr>
            <a:xfrm flipH="1">
              <a:off x="1788303" y="288562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6" name="Oval 505"/>
            <p:cNvSpPr>
              <a:spLocks noChangeAspect="1"/>
            </p:cNvSpPr>
            <p:nvPr/>
          </p:nvSpPr>
          <p:spPr>
            <a:xfrm flipH="1">
              <a:off x="1693550" y="377489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7" name="Oval 506"/>
            <p:cNvSpPr>
              <a:spLocks noChangeAspect="1"/>
            </p:cNvSpPr>
            <p:nvPr/>
          </p:nvSpPr>
          <p:spPr>
            <a:xfrm flipH="1">
              <a:off x="1866673" y="390240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8" name="Oval 507"/>
            <p:cNvSpPr>
              <a:spLocks noChangeAspect="1"/>
            </p:cNvSpPr>
            <p:nvPr/>
          </p:nvSpPr>
          <p:spPr>
            <a:xfrm flipH="1">
              <a:off x="1449433" y="385861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9" name="Oval 508"/>
            <p:cNvSpPr>
              <a:spLocks noChangeAspect="1"/>
            </p:cNvSpPr>
            <p:nvPr/>
          </p:nvSpPr>
          <p:spPr>
            <a:xfrm flipH="1">
              <a:off x="1683407" y="420100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0" name="Oval 509"/>
            <p:cNvSpPr>
              <a:spLocks noChangeAspect="1"/>
            </p:cNvSpPr>
            <p:nvPr/>
          </p:nvSpPr>
          <p:spPr>
            <a:xfrm flipH="1">
              <a:off x="1470203" y="417588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1" name="Oval 510"/>
            <p:cNvSpPr>
              <a:spLocks noChangeAspect="1"/>
            </p:cNvSpPr>
            <p:nvPr/>
          </p:nvSpPr>
          <p:spPr>
            <a:xfrm flipH="1">
              <a:off x="1919852" y="313586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2" name="Oval 511"/>
            <p:cNvSpPr>
              <a:spLocks noChangeAspect="1"/>
            </p:cNvSpPr>
            <p:nvPr/>
          </p:nvSpPr>
          <p:spPr>
            <a:xfrm>
              <a:off x="694601" y="288562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3" name="Oval 512"/>
            <p:cNvSpPr>
              <a:spLocks noChangeAspect="1"/>
            </p:cNvSpPr>
            <p:nvPr/>
          </p:nvSpPr>
          <p:spPr>
            <a:xfrm flipH="1">
              <a:off x="1733590" y="196853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4" name="Oval 513"/>
            <p:cNvSpPr>
              <a:spLocks noChangeAspect="1"/>
            </p:cNvSpPr>
            <p:nvPr/>
          </p:nvSpPr>
          <p:spPr>
            <a:xfrm flipH="1">
              <a:off x="3473814" y="299770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5" name="Oval 514"/>
            <p:cNvSpPr>
              <a:spLocks noChangeAspect="1"/>
            </p:cNvSpPr>
            <p:nvPr/>
          </p:nvSpPr>
          <p:spPr>
            <a:xfrm flipH="1">
              <a:off x="4248964" y="2675006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6" name="Oval 515"/>
            <p:cNvSpPr>
              <a:spLocks noChangeAspect="1"/>
            </p:cNvSpPr>
            <p:nvPr/>
          </p:nvSpPr>
          <p:spPr>
            <a:xfrm flipH="1">
              <a:off x="3864021" y="263727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7" name="Oval 516"/>
            <p:cNvSpPr>
              <a:spLocks noChangeAspect="1"/>
            </p:cNvSpPr>
            <p:nvPr/>
          </p:nvSpPr>
          <p:spPr>
            <a:xfrm flipH="1">
              <a:off x="3915383" y="282701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8" name="Oval 517"/>
            <p:cNvSpPr>
              <a:spLocks noChangeAspect="1"/>
            </p:cNvSpPr>
            <p:nvPr/>
          </p:nvSpPr>
          <p:spPr>
            <a:xfrm flipH="1">
              <a:off x="4111804" y="258268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9" name="Oval 518"/>
            <p:cNvSpPr>
              <a:spLocks noChangeAspect="1"/>
            </p:cNvSpPr>
            <p:nvPr/>
          </p:nvSpPr>
          <p:spPr>
            <a:xfrm flipH="1">
              <a:off x="3639580" y="301498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0" name="Oval 519"/>
            <p:cNvSpPr>
              <a:spLocks noChangeAspect="1"/>
            </p:cNvSpPr>
            <p:nvPr/>
          </p:nvSpPr>
          <p:spPr>
            <a:xfrm flipH="1">
              <a:off x="3680532" y="281478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1" name="Oval 520"/>
            <p:cNvSpPr>
              <a:spLocks noChangeAspect="1"/>
            </p:cNvSpPr>
            <p:nvPr/>
          </p:nvSpPr>
          <p:spPr>
            <a:xfrm flipH="1">
              <a:off x="3362432" y="340030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2" name="Oval 521"/>
            <p:cNvSpPr>
              <a:spLocks noChangeAspect="1"/>
            </p:cNvSpPr>
            <p:nvPr/>
          </p:nvSpPr>
          <p:spPr>
            <a:xfrm flipH="1">
              <a:off x="3549129" y="3218646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3" name="Oval 522"/>
            <p:cNvSpPr>
              <a:spLocks noChangeAspect="1"/>
            </p:cNvSpPr>
            <p:nvPr/>
          </p:nvSpPr>
          <p:spPr>
            <a:xfrm flipH="1">
              <a:off x="3796645" y="302038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4" name="Oval 523"/>
            <p:cNvSpPr>
              <a:spLocks noChangeAspect="1"/>
            </p:cNvSpPr>
            <p:nvPr/>
          </p:nvSpPr>
          <p:spPr>
            <a:xfrm flipH="1">
              <a:off x="3886272" y="368074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5" name="Oval 524"/>
            <p:cNvSpPr>
              <a:spLocks noChangeAspect="1"/>
            </p:cNvSpPr>
            <p:nvPr/>
          </p:nvSpPr>
          <p:spPr>
            <a:xfrm flipH="1">
              <a:off x="3613120" y="376009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6" name="Oval 525"/>
            <p:cNvSpPr>
              <a:spLocks noChangeAspect="1"/>
            </p:cNvSpPr>
            <p:nvPr/>
          </p:nvSpPr>
          <p:spPr>
            <a:xfrm flipH="1">
              <a:off x="3659985" y="3571806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7" name="Oval 526"/>
            <p:cNvSpPr>
              <a:spLocks noChangeAspect="1"/>
            </p:cNvSpPr>
            <p:nvPr/>
          </p:nvSpPr>
          <p:spPr>
            <a:xfrm flipH="1">
              <a:off x="3485839" y="360425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8" name="Oval 527"/>
            <p:cNvSpPr>
              <a:spLocks noChangeAspect="1"/>
            </p:cNvSpPr>
            <p:nvPr/>
          </p:nvSpPr>
          <p:spPr>
            <a:xfrm flipH="1">
              <a:off x="3362432" y="318262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9" name="Oval 528"/>
            <p:cNvSpPr>
              <a:spLocks noChangeAspect="1"/>
            </p:cNvSpPr>
            <p:nvPr/>
          </p:nvSpPr>
          <p:spPr>
            <a:xfrm flipH="1">
              <a:off x="3938388" y="385882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0" name="Oval 529"/>
            <p:cNvSpPr>
              <a:spLocks noChangeAspect="1"/>
            </p:cNvSpPr>
            <p:nvPr/>
          </p:nvSpPr>
          <p:spPr>
            <a:xfrm flipH="1">
              <a:off x="3706452" y="317598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1" name="Oval 530"/>
            <p:cNvSpPr>
              <a:spLocks noChangeAspect="1"/>
            </p:cNvSpPr>
            <p:nvPr/>
          </p:nvSpPr>
          <p:spPr>
            <a:xfrm flipH="1">
              <a:off x="4108571" y="389184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2" name="Oval 531"/>
            <p:cNvSpPr>
              <a:spLocks noChangeAspect="1"/>
            </p:cNvSpPr>
            <p:nvPr/>
          </p:nvSpPr>
          <p:spPr>
            <a:xfrm flipH="1">
              <a:off x="3799016" y="3964196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3" name="Oval 532"/>
            <p:cNvSpPr>
              <a:spLocks noChangeAspect="1"/>
            </p:cNvSpPr>
            <p:nvPr/>
          </p:nvSpPr>
          <p:spPr>
            <a:xfrm flipH="1">
              <a:off x="3997054" y="406400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4" name="Oval 533"/>
            <p:cNvSpPr>
              <a:spLocks noChangeAspect="1"/>
            </p:cNvSpPr>
            <p:nvPr/>
          </p:nvSpPr>
          <p:spPr>
            <a:xfrm flipH="1">
              <a:off x="4130480" y="371361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5" name="Oval 534"/>
            <p:cNvSpPr>
              <a:spLocks noChangeAspect="1"/>
            </p:cNvSpPr>
            <p:nvPr/>
          </p:nvSpPr>
          <p:spPr>
            <a:xfrm flipH="1">
              <a:off x="4250550" y="400874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6" name="Oval 535"/>
            <p:cNvSpPr>
              <a:spLocks noChangeAspect="1"/>
            </p:cNvSpPr>
            <p:nvPr/>
          </p:nvSpPr>
          <p:spPr>
            <a:xfrm flipH="1">
              <a:off x="3569340" y="343672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7" name="Oval 536"/>
            <p:cNvSpPr>
              <a:spLocks noChangeAspect="1"/>
            </p:cNvSpPr>
            <p:nvPr/>
          </p:nvSpPr>
          <p:spPr>
            <a:xfrm flipH="1">
              <a:off x="4113013" y="277142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8" name="Oval 537"/>
            <p:cNvSpPr>
              <a:spLocks noChangeAspect="1"/>
            </p:cNvSpPr>
            <p:nvPr/>
          </p:nvSpPr>
          <p:spPr>
            <a:xfrm flipH="1">
              <a:off x="3746844" y="381912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9" name="Oval 538"/>
            <p:cNvSpPr>
              <a:spLocks noChangeAspect="1"/>
            </p:cNvSpPr>
            <p:nvPr/>
          </p:nvSpPr>
          <p:spPr>
            <a:xfrm>
              <a:off x="4915246" y="230068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0" name="Oval 539"/>
            <p:cNvSpPr>
              <a:spLocks noChangeAspect="1"/>
            </p:cNvSpPr>
            <p:nvPr/>
          </p:nvSpPr>
          <p:spPr>
            <a:xfrm>
              <a:off x="4166016" y="205407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1" name="Oval 540"/>
            <p:cNvSpPr>
              <a:spLocks noChangeAspect="1"/>
            </p:cNvSpPr>
            <p:nvPr/>
          </p:nvSpPr>
          <p:spPr>
            <a:xfrm>
              <a:off x="4494931" y="201634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2" name="Oval 541"/>
            <p:cNvSpPr>
              <a:spLocks noChangeAspect="1"/>
            </p:cNvSpPr>
            <p:nvPr/>
          </p:nvSpPr>
          <p:spPr>
            <a:xfrm>
              <a:off x="4499597" y="220608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3" name="Oval 542"/>
            <p:cNvSpPr>
              <a:spLocks noChangeAspect="1"/>
            </p:cNvSpPr>
            <p:nvPr/>
          </p:nvSpPr>
          <p:spPr>
            <a:xfrm>
              <a:off x="4303176" y="196175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4" name="Oval 543"/>
            <p:cNvSpPr>
              <a:spLocks noChangeAspect="1"/>
            </p:cNvSpPr>
            <p:nvPr/>
          </p:nvSpPr>
          <p:spPr>
            <a:xfrm>
              <a:off x="4775400" y="239405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5" name="Oval 544"/>
            <p:cNvSpPr>
              <a:spLocks noChangeAspect="1"/>
            </p:cNvSpPr>
            <p:nvPr/>
          </p:nvSpPr>
          <p:spPr>
            <a:xfrm>
              <a:off x="4678420" y="217518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6" name="Oval 545"/>
            <p:cNvSpPr>
              <a:spLocks noChangeAspect="1"/>
            </p:cNvSpPr>
            <p:nvPr/>
          </p:nvSpPr>
          <p:spPr>
            <a:xfrm>
              <a:off x="5015196" y="274203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7" name="Oval 546"/>
            <p:cNvSpPr>
              <a:spLocks noChangeAspect="1"/>
            </p:cNvSpPr>
            <p:nvPr/>
          </p:nvSpPr>
          <p:spPr>
            <a:xfrm>
              <a:off x="4865851" y="259771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8" name="Oval 547"/>
            <p:cNvSpPr>
              <a:spLocks noChangeAspect="1"/>
            </p:cNvSpPr>
            <p:nvPr/>
          </p:nvSpPr>
          <p:spPr>
            <a:xfrm>
              <a:off x="4635615" y="2343436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9" name="Oval 548"/>
            <p:cNvSpPr>
              <a:spLocks noChangeAspect="1"/>
            </p:cNvSpPr>
            <p:nvPr/>
          </p:nvSpPr>
          <p:spPr>
            <a:xfrm>
              <a:off x="4528708" y="305981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0" name="Oval 549"/>
            <p:cNvSpPr>
              <a:spLocks noChangeAspect="1"/>
            </p:cNvSpPr>
            <p:nvPr/>
          </p:nvSpPr>
          <p:spPr>
            <a:xfrm>
              <a:off x="4810500" y="312188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1" name="Oval 550"/>
            <p:cNvSpPr>
              <a:spLocks noChangeAspect="1"/>
            </p:cNvSpPr>
            <p:nvPr/>
          </p:nvSpPr>
          <p:spPr>
            <a:xfrm>
              <a:off x="4698967" y="295087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2" name="Oval 551"/>
            <p:cNvSpPr>
              <a:spLocks noChangeAspect="1"/>
            </p:cNvSpPr>
            <p:nvPr/>
          </p:nvSpPr>
          <p:spPr>
            <a:xfrm>
              <a:off x="4929141" y="298332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3" name="Oval 552"/>
            <p:cNvSpPr>
              <a:spLocks noChangeAspect="1"/>
            </p:cNvSpPr>
            <p:nvPr/>
          </p:nvSpPr>
          <p:spPr>
            <a:xfrm>
              <a:off x="5015196" y="252434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4" name="Oval 553"/>
            <p:cNvSpPr>
              <a:spLocks noChangeAspect="1"/>
            </p:cNvSpPr>
            <p:nvPr/>
          </p:nvSpPr>
          <p:spPr>
            <a:xfrm>
              <a:off x="4476592" y="323789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5" name="Oval 554"/>
            <p:cNvSpPr>
              <a:spLocks noChangeAspect="1"/>
            </p:cNvSpPr>
            <p:nvPr/>
          </p:nvSpPr>
          <p:spPr>
            <a:xfrm>
              <a:off x="4708528" y="254641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6" name="Oval 555"/>
            <p:cNvSpPr>
              <a:spLocks noChangeAspect="1"/>
            </p:cNvSpPr>
            <p:nvPr/>
          </p:nvSpPr>
          <p:spPr>
            <a:xfrm>
              <a:off x="4306409" y="327091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7" name="Oval 556"/>
            <p:cNvSpPr>
              <a:spLocks noChangeAspect="1"/>
            </p:cNvSpPr>
            <p:nvPr/>
          </p:nvSpPr>
          <p:spPr>
            <a:xfrm>
              <a:off x="4597288" y="338061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8" name="Oval 557"/>
            <p:cNvSpPr>
              <a:spLocks noChangeAspect="1"/>
            </p:cNvSpPr>
            <p:nvPr/>
          </p:nvSpPr>
          <p:spPr>
            <a:xfrm>
              <a:off x="4380574" y="344307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9" name="Oval 558"/>
            <p:cNvSpPr>
              <a:spLocks noChangeAspect="1"/>
            </p:cNvSpPr>
            <p:nvPr/>
          </p:nvSpPr>
          <p:spPr>
            <a:xfrm>
              <a:off x="4714048" y="273788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0" name="Oval 559"/>
            <p:cNvSpPr>
              <a:spLocks noChangeAspect="1"/>
            </p:cNvSpPr>
            <p:nvPr/>
          </p:nvSpPr>
          <p:spPr>
            <a:xfrm>
              <a:off x="4164430" y="338781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1" name="Oval 560"/>
            <p:cNvSpPr>
              <a:spLocks noChangeAspect="1"/>
            </p:cNvSpPr>
            <p:nvPr/>
          </p:nvSpPr>
          <p:spPr>
            <a:xfrm>
              <a:off x="4845640" y="281579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2" name="Oval 561"/>
            <p:cNvSpPr>
              <a:spLocks noChangeAspect="1"/>
            </p:cNvSpPr>
            <p:nvPr/>
          </p:nvSpPr>
          <p:spPr>
            <a:xfrm>
              <a:off x="4339319" y="215049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3" name="Oval 562"/>
            <p:cNvSpPr>
              <a:spLocks noChangeAspect="1"/>
            </p:cNvSpPr>
            <p:nvPr/>
          </p:nvSpPr>
          <p:spPr>
            <a:xfrm>
              <a:off x="4668136" y="319819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4" name="Oval 563"/>
            <p:cNvSpPr>
              <a:spLocks noChangeAspect="1"/>
            </p:cNvSpPr>
            <p:nvPr/>
          </p:nvSpPr>
          <p:spPr>
            <a:xfrm flipH="1">
              <a:off x="7968202" y="238111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5" name="Oval 564"/>
            <p:cNvSpPr>
              <a:spLocks noChangeAspect="1"/>
            </p:cNvSpPr>
            <p:nvPr/>
          </p:nvSpPr>
          <p:spPr>
            <a:xfrm flipH="1">
              <a:off x="8383851" y="325274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6" name="Oval 565"/>
            <p:cNvSpPr>
              <a:spLocks noChangeAspect="1"/>
            </p:cNvSpPr>
            <p:nvPr/>
          </p:nvSpPr>
          <p:spPr>
            <a:xfrm flipH="1">
              <a:off x="8076795" y="194685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7" name="Oval 566"/>
            <p:cNvSpPr>
              <a:spLocks noChangeAspect="1"/>
            </p:cNvSpPr>
            <p:nvPr/>
          </p:nvSpPr>
          <p:spPr>
            <a:xfrm flipH="1">
              <a:off x="6601027" y="217458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8" name="Oval 567"/>
            <p:cNvSpPr>
              <a:spLocks noChangeAspect="1"/>
            </p:cNvSpPr>
            <p:nvPr/>
          </p:nvSpPr>
          <p:spPr>
            <a:xfrm flipH="1">
              <a:off x="6498116" y="271405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9" name="Oval 568"/>
            <p:cNvSpPr>
              <a:spLocks noChangeAspect="1"/>
            </p:cNvSpPr>
            <p:nvPr/>
          </p:nvSpPr>
          <p:spPr>
            <a:xfrm flipH="1">
              <a:off x="7802836" y="3929836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0" name="Oval 569"/>
            <p:cNvSpPr>
              <a:spLocks noChangeAspect="1"/>
            </p:cNvSpPr>
            <p:nvPr/>
          </p:nvSpPr>
          <p:spPr>
            <a:xfrm flipH="1">
              <a:off x="7734256" y="210600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1" name="Oval 570"/>
            <p:cNvSpPr>
              <a:spLocks noChangeAspect="1"/>
            </p:cNvSpPr>
            <p:nvPr/>
          </p:nvSpPr>
          <p:spPr>
            <a:xfrm flipH="1">
              <a:off x="7830900" y="276643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2" name="Oval 571"/>
            <p:cNvSpPr>
              <a:spLocks noChangeAspect="1"/>
            </p:cNvSpPr>
            <p:nvPr/>
          </p:nvSpPr>
          <p:spPr>
            <a:xfrm flipH="1">
              <a:off x="8017597" y="310497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3" name="Oval 572"/>
            <p:cNvSpPr>
              <a:spLocks noChangeAspect="1"/>
            </p:cNvSpPr>
            <p:nvPr/>
          </p:nvSpPr>
          <p:spPr>
            <a:xfrm flipH="1">
              <a:off x="8247833" y="275843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4" name="Oval 573"/>
            <p:cNvSpPr>
              <a:spLocks noChangeAspect="1"/>
            </p:cNvSpPr>
            <p:nvPr/>
          </p:nvSpPr>
          <p:spPr>
            <a:xfrm flipH="1">
              <a:off x="7384185" y="224395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5" name="Oval 574"/>
            <p:cNvSpPr>
              <a:spLocks noChangeAspect="1"/>
            </p:cNvSpPr>
            <p:nvPr/>
          </p:nvSpPr>
          <p:spPr>
            <a:xfrm flipH="1">
              <a:off x="6772436" y="329343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6" name="Oval 575"/>
            <p:cNvSpPr>
              <a:spLocks noChangeAspect="1"/>
            </p:cNvSpPr>
            <p:nvPr/>
          </p:nvSpPr>
          <p:spPr>
            <a:xfrm flipH="1">
              <a:off x="6778797" y="245213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7" name="Oval 576"/>
            <p:cNvSpPr>
              <a:spLocks noChangeAspect="1"/>
            </p:cNvSpPr>
            <p:nvPr/>
          </p:nvSpPr>
          <p:spPr>
            <a:xfrm flipH="1">
              <a:off x="7038981" y="185295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8" name="Oval 577"/>
            <p:cNvSpPr>
              <a:spLocks noChangeAspect="1"/>
            </p:cNvSpPr>
            <p:nvPr/>
          </p:nvSpPr>
          <p:spPr>
            <a:xfrm flipH="1">
              <a:off x="7697270" y="2548756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9" name="Oval 578"/>
            <p:cNvSpPr>
              <a:spLocks noChangeAspect="1"/>
            </p:cNvSpPr>
            <p:nvPr/>
          </p:nvSpPr>
          <p:spPr>
            <a:xfrm flipH="1">
              <a:off x="6841016" y="298332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0" name="Oval 579"/>
            <p:cNvSpPr>
              <a:spLocks noChangeAspect="1"/>
            </p:cNvSpPr>
            <p:nvPr/>
          </p:nvSpPr>
          <p:spPr>
            <a:xfrm flipH="1">
              <a:off x="8086177" y="369151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1" name="Oval 580"/>
            <p:cNvSpPr>
              <a:spLocks noChangeAspect="1"/>
            </p:cNvSpPr>
            <p:nvPr/>
          </p:nvSpPr>
          <p:spPr>
            <a:xfrm flipH="1">
              <a:off x="7171750" y="316107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2" name="Oval 581"/>
            <p:cNvSpPr>
              <a:spLocks noChangeAspect="1"/>
            </p:cNvSpPr>
            <p:nvPr/>
          </p:nvSpPr>
          <p:spPr>
            <a:xfrm flipH="1">
              <a:off x="7240330" y="403956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3" name="Oval 582"/>
            <p:cNvSpPr>
              <a:spLocks noChangeAspect="1"/>
            </p:cNvSpPr>
            <p:nvPr/>
          </p:nvSpPr>
          <p:spPr>
            <a:xfrm flipH="1">
              <a:off x="6971481" y="357922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4" name="Oval 583"/>
            <p:cNvSpPr>
              <a:spLocks noChangeAspect="1"/>
            </p:cNvSpPr>
            <p:nvPr/>
          </p:nvSpPr>
          <p:spPr>
            <a:xfrm flipH="1">
              <a:off x="7171750" y="274358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5" name="Oval 584"/>
            <p:cNvSpPr>
              <a:spLocks noChangeAspect="1"/>
            </p:cNvSpPr>
            <p:nvPr/>
          </p:nvSpPr>
          <p:spPr>
            <a:xfrm flipH="1">
              <a:off x="7693740" y="3430589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6" name="Oval 585"/>
            <p:cNvSpPr>
              <a:spLocks noChangeAspect="1"/>
            </p:cNvSpPr>
            <p:nvPr/>
          </p:nvSpPr>
          <p:spPr>
            <a:xfrm flipH="1">
              <a:off x="7628690" y="183138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7" name="Oval 586"/>
            <p:cNvSpPr>
              <a:spLocks noChangeAspect="1"/>
            </p:cNvSpPr>
            <p:nvPr/>
          </p:nvSpPr>
          <p:spPr>
            <a:xfrm flipH="1">
              <a:off x="6635276" y="367283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8" name="Oval 587"/>
            <p:cNvSpPr>
              <a:spLocks noChangeAspect="1"/>
            </p:cNvSpPr>
            <p:nvPr/>
          </p:nvSpPr>
          <p:spPr>
            <a:xfrm flipH="1">
              <a:off x="7625160" y="314617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9" name="Oval 588"/>
            <p:cNvSpPr>
              <a:spLocks noChangeAspect="1"/>
            </p:cNvSpPr>
            <p:nvPr/>
          </p:nvSpPr>
          <p:spPr>
            <a:xfrm>
              <a:off x="9606174" y="423223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0" name="Oval 589"/>
            <p:cNvSpPr>
              <a:spLocks noChangeAspect="1"/>
            </p:cNvSpPr>
            <p:nvPr/>
          </p:nvSpPr>
          <p:spPr>
            <a:xfrm>
              <a:off x="9375634" y="321231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1" name="Oval 590"/>
            <p:cNvSpPr>
              <a:spLocks noChangeAspect="1"/>
            </p:cNvSpPr>
            <p:nvPr/>
          </p:nvSpPr>
          <p:spPr>
            <a:xfrm>
              <a:off x="9793838" y="415109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2" name="Oval 591"/>
            <p:cNvSpPr>
              <a:spLocks noChangeAspect="1"/>
            </p:cNvSpPr>
            <p:nvPr/>
          </p:nvSpPr>
          <p:spPr>
            <a:xfrm>
              <a:off x="9167966" y="402130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3" name="Oval 592"/>
            <p:cNvSpPr>
              <a:spLocks noChangeAspect="1"/>
            </p:cNvSpPr>
            <p:nvPr/>
          </p:nvSpPr>
          <p:spPr>
            <a:xfrm>
              <a:off x="9430234" y="336564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4" name="Oval 593"/>
            <p:cNvSpPr>
              <a:spLocks noChangeAspect="1"/>
            </p:cNvSpPr>
            <p:nvPr/>
          </p:nvSpPr>
          <p:spPr>
            <a:xfrm>
              <a:off x="9087545" y="353499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5" name="Oval 594"/>
            <p:cNvSpPr>
              <a:spLocks noChangeAspect="1"/>
            </p:cNvSpPr>
            <p:nvPr/>
          </p:nvSpPr>
          <p:spPr>
            <a:xfrm>
              <a:off x="9629524" y="335269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6" name="Oval 595"/>
            <p:cNvSpPr>
              <a:spLocks noChangeAspect="1"/>
            </p:cNvSpPr>
            <p:nvPr/>
          </p:nvSpPr>
          <p:spPr>
            <a:xfrm>
              <a:off x="9761765" y="397358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7" name="Oval 596"/>
            <p:cNvSpPr>
              <a:spLocks noChangeAspect="1"/>
            </p:cNvSpPr>
            <p:nvPr/>
          </p:nvSpPr>
          <p:spPr>
            <a:xfrm>
              <a:off x="10059147" y="367956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8" name="Oval 597"/>
            <p:cNvSpPr>
              <a:spLocks noChangeAspect="1"/>
            </p:cNvSpPr>
            <p:nvPr/>
          </p:nvSpPr>
          <p:spPr>
            <a:xfrm>
              <a:off x="9921987" y="337155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9" name="Oval 598"/>
            <p:cNvSpPr>
              <a:spLocks noChangeAspect="1"/>
            </p:cNvSpPr>
            <p:nvPr/>
          </p:nvSpPr>
          <p:spPr>
            <a:xfrm>
              <a:off x="9834656" y="373312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0" name="Oval 599"/>
            <p:cNvSpPr>
              <a:spLocks noChangeAspect="1"/>
            </p:cNvSpPr>
            <p:nvPr/>
          </p:nvSpPr>
          <p:spPr>
            <a:xfrm>
              <a:off x="9519799" y="405387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1" name="Oval 600"/>
            <p:cNvSpPr>
              <a:spLocks noChangeAspect="1"/>
            </p:cNvSpPr>
            <p:nvPr/>
          </p:nvSpPr>
          <p:spPr>
            <a:xfrm>
              <a:off x="9986239" y="382960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2" name="Oval 601"/>
            <p:cNvSpPr>
              <a:spLocks noChangeAspect="1"/>
            </p:cNvSpPr>
            <p:nvPr/>
          </p:nvSpPr>
          <p:spPr>
            <a:xfrm>
              <a:off x="9577896" y="3187826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3" name="Oval 602"/>
            <p:cNvSpPr>
              <a:spLocks noChangeAspect="1"/>
            </p:cNvSpPr>
            <p:nvPr/>
          </p:nvSpPr>
          <p:spPr>
            <a:xfrm>
              <a:off x="9539448" y="389005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4" name="Oval 603"/>
            <p:cNvSpPr>
              <a:spLocks noChangeAspect="1"/>
            </p:cNvSpPr>
            <p:nvPr/>
          </p:nvSpPr>
          <p:spPr>
            <a:xfrm>
              <a:off x="9187353" y="331347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5" name="Oval 604"/>
            <p:cNvSpPr>
              <a:spLocks noChangeAspect="1"/>
            </p:cNvSpPr>
            <p:nvPr/>
          </p:nvSpPr>
          <p:spPr>
            <a:xfrm>
              <a:off x="9343189" y="404216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6" name="Oval 605"/>
            <p:cNvSpPr>
              <a:spLocks noChangeAspect="1"/>
            </p:cNvSpPr>
            <p:nvPr/>
          </p:nvSpPr>
          <p:spPr>
            <a:xfrm>
              <a:off x="9294502" y="358984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7" name="Oval 606"/>
            <p:cNvSpPr>
              <a:spLocks noChangeAspect="1"/>
            </p:cNvSpPr>
            <p:nvPr/>
          </p:nvSpPr>
          <p:spPr>
            <a:xfrm>
              <a:off x="9601600" y="3737526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8" name="Oval 607"/>
            <p:cNvSpPr>
              <a:spLocks noChangeAspect="1"/>
            </p:cNvSpPr>
            <p:nvPr/>
          </p:nvSpPr>
          <p:spPr>
            <a:xfrm>
              <a:off x="9368082" y="385367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9" name="Oval 608"/>
            <p:cNvSpPr>
              <a:spLocks noChangeAspect="1"/>
            </p:cNvSpPr>
            <p:nvPr/>
          </p:nvSpPr>
          <p:spPr>
            <a:xfrm>
              <a:off x="9150125" y="374710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0" name="Oval 609"/>
            <p:cNvSpPr>
              <a:spLocks noChangeAspect="1"/>
            </p:cNvSpPr>
            <p:nvPr/>
          </p:nvSpPr>
          <p:spPr>
            <a:xfrm>
              <a:off x="9496764" y="355683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1" name="Oval 610"/>
            <p:cNvSpPr>
              <a:spLocks noChangeAspect="1"/>
            </p:cNvSpPr>
            <p:nvPr/>
          </p:nvSpPr>
          <p:spPr>
            <a:xfrm>
              <a:off x="9880307" y="352738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2" name="Oval 611"/>
            <p:cNvSpPr>
              <a:spLocks noChangeAspect="1"/>
            </p:cNvSpPr>
            <p:nvPr/>
          </p:nvSpPr>
          <p:spPr>
            <a:xfrm>
              <a:off x="9757099" y="323558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3" name="Oval 612"/>
            <p:cNvSpPr>
              <a:spLocks noChangeAspect="1"/>
            </p:cNvSpPr>
            <p:nvPr/>
          </p:nvSpPr>
          <p:spPr>
            <a:xfrm>
              <a:off x="9670180" y="353567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4" name="Oval 613"/>
            <p:cNvSpPr>
              <a:spLocks noChangeAspect="1"/>
            </p:cNvSpPr>
            <p:nvPr/>
          </p:nvSpPr>
          <p:spPr>
            <a:xfrm rot="16200000" flipH="1">
              <a:off x="10061190" y="234493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5" name="Oval 614"/>
            <p:cNvSpPr>
              <a:spLocks noChangeAspect="1"/>
            </p:cNvSpPr>
            <p:nvPr/>
          </p:nvSpPr>
          <p:spPr>
            <a:xfrm rot="16200000" flipH="1">
              <a:off x="9115971" y="207704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6" name="Oval 615"/>
            <p:cNvSpPr>
              <a:spLocks noChangeAspect="1"/>
            </p:cNvSpPr>
            <p:nvPr/>
          </p:nvSpPr>
          <p:spPr>
            <a:xfrm rot="16200000" flipH="1">
              <a:off x="9998729" y="253259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7" name="Oval 616"/>
            <p:cNvSpPr>
              <a:spLocks noChangeAspect="1"/>
            </p:cNvSpPr>
            <p:nvPr/>
          </p:nvSpPr>
          <p:spPr>
            <a:xfrm rot="16200000" flipH="1">
              <a:off x="9868932" y="181335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8" name="Oval 617"/>
            <p:cNvSpPr>
              <a:spLocks noChangeAspect="1"/>
            </p:cNvSpPr>
            <p:nvPr/>
          </p:nvSpPr>
          <p:spPr>
            <a:xfrm rot="16200000" flipH="1">
              <a:off x="9286582" y="208844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19" name="Oval 618"/>
            <p:cNvSpPr>
              <a:spLocks noChangeAspect="1"/>
            </p:cNvSpPr>
            <p:nvPr/>
          </p:nvSpPr>
          <p:spPr>
            <a:xfrm rot="16200000" flipH="1">
              <a:off x="9476003" y="175160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0" name="Oval 619"/>
            <p:cNvSpPr>
              <a:spLocks noChangeAspect="1"/>
            </p:cNvSpPr>
            <p:nvPr/>
          </p:nvSpPr>
          <p:spPr>
            <a:xfrm rot="16200000" flipH="1">
              <a:off x="9256352" y="233093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1" name="Oval 620"/>
            <p:cNvSpPr>
              <a:spLocks noChangeAspect="1"/>
            </p:cNvSpPr>
            <p:nvPr/>
          </p:nvSpPr>
          <p:spPr>
            <a:xfrm rot="16200000" flipH="1">
              <a:off x="9802538" y="246317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2" name="Oval 621"/>
            <p:cNvSpPr>
              <a:spLocks noChangeAspect="1"/>
            </p:cNvSpPr>
            <p:nvPr/>
          </p:nvSpPr>
          <p:spPr>
            <a:xfrm rot="16200000" flipH="1">
              <a:off x="9564552" y="272320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3" name="Oval 622"/>
            <p:cNvSpPr>
              <a:spLocks noChangeAspect="1"/>
            </p:cNvSpPr>
            <p:nvPr/>
          </p:nvSpPr>
          <p:spPr>
            <a:xfrm rot="16200000" flipH="1">
              <a:off x="9293888" y="267941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4" name="Oval 623"/>
            <p:cNvSpPr>
              <a:spLocks noChangeAspect="1"/>
            </p:cNvSpPr>
            <p:nvPr/>
          </p:nvSpPr>
          <p:spPr>
            <a:xfrm rot="16200000" flipH="1">
              <a:off x="9636784" y="253606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5" name="Oval 624"/>
            <p:cNvSpPr>
              <a:spLocks noChangeAspect="1"/>
            </p:cNvSpPr>
            <p:nvPr/>
          </p:nvSpPr>
          <p:spPr>
            <a:xfrm rot="16200000" flipH="1">
              <a:off x="9957531" y="222120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6" name="Oval 625"/>
            <p:cNvSpPr>
              <a:spLocks noChangeAspect="1"/>
            </p:cNvSpPr>
            <p:nvPr/>
          </p:nvSpPr>
          <p:spPr>
            <a:xfrm rot="16200000" flipH="1">
              <a:off x="9826643" y="268764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7" name="Oval 626"/>
            <p:cNvSpPr>
              <a:spLocks noChangeAspect="1"/>
            </p:cNvSpPr>
            <p:nvPr/>
          </p:nvSpPr>
          <p:spPr>
            <a:xfrm rot="16200000" flipH="1">
              <a:off x="9091486" y="2279304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8" name="Oval 627"/>
            <p:cNvSpPr>
              <a:spLocks noChangeAspect="1"/>
            </p:cNvSpPr>
            <p:nvPr/>
          </p:nvSpPr>
          <p:spPr>
            <a:xfrm rot="16200000" flipH="1">
              <a:off x="9793710" y="2240856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29" name="Oval 628"/>
            <p:cNvSpPr>
              <a:spLocks noChangeAspect="1"/>
            </p:cNvSpPr>
            <p:nvPr/>
          </p:nvSpPr>
          <p:spPr>
            <a:xfrm rot="16200000" flipH="1">
              <a:off x="9273166" y="185141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0" name="Oval 629"/>
            <p:cNvSpPr>
              <a:spLocks noChangeAspect="1"/>
            </p:cNvSpPr>
            <p:nvPr/>
          </p:nvSpPr>
          <p:spPr>
            <a:xfrm rot="16200000" flipH="1">
              <a:off x="9945822" y="2044597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1" name="Oval 630"/>
            <p:cNvSpPr>
              <a:spLocks noChangeAspect="1"/>
            </p:cNvSpPr>
            <p:nvPr/>
          </p:nvSpPr>
          <p:spPr>
            <a:xfrm rot="16200000" flipH="1">
              <a:off x="9493508" y="199591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2" name="Oval 631"/>
            <p:cNvSpPr>
              <a:spLocks noChangeAspect="1"/>
            </p:cNvSpPr>
            <p:nvPr/>
          </p:nvSpPr>
          <p:spPr>
            <a:xfrm rot="16200000" flipH="1">
              <a:off x="9641186" y="230300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3" name="Oval 632"/>
            <p:cNvSpPr>
              <a:spLocks noChangeAspect="1"/>
            </p:cNvSpPr>
            <p:nvPr/>
          </p:nvSpPr>
          <p:spPr>
            <a:xfrm rot="16200000" flipH="1">
              <a:off x="9757333" y="2069490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4" name="Oval 633"/>
            <p:cNvSpPr>
              <a:spLocks noChangeAspect="1"/>
            </p:cNvSpPr>
            <p:nvPr/>
          </p:nvSpPr>
          <p:spPr>
            <a:xfrm rot="16200000" flipH="1">
              <a:off x="9650760" y="1851533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5" name="Oval 634"/>
            <p:cNvSpPr>
              <a:spLocks noChangeAspect="1"/>
            </p:cNvSpPr>
            <p:nvPr/>
          </p:nvSpPr>
          <p:spPr>
            <a:xfrm rot="16200000" flipH="1">
              <a:off x="9460490" y="2198172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6" name="Oval 635"/>
            <p:cNvSpPr>
              <a:spLocks noChangeAspect="1"/>
            </p:cNvSpPr>
            <p:nvPr/>
          </p:nvSpPr>
          <p:spPr>
            <a:xfrm rot="16200000" flipH="1">
              <a:off x="9431045" y="2581715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7" name="Oval 636"/>
            <p:cNvSpPr>
              <a:spLocks noChangeAspect="1"/>
            </p:cNvSpPr>
            <p:nvPr/>
          </p:nvSpPr>
          <p:spPr>
            <a:xfrm rot="16200000" flipH="1">
              <a:off x="9177992" y="2494461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8" name="Oval 637"/>
            <p:cNvSpPr>
              <a:spLocks noChangeAspect="1"/>
            </p:cNvSpPr>
            <p:nvPr/>
          </p:nvSpPr>
          <p:spPr>
            <a:xfrm rot="16200000" flipH="1">
              <a:off x="9439338" y="2371588"/>
              <a:ext cx="118870" cy="11886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178" name="Rectangle 177"/>
          <p:cNvSpPr/>
          <p:nvPr/>
        </p:nvSpPr>
        <p:spPr>
          <a:xfrm>
            <a:off x="221255" y="3667780"/>
            <a:ext cx="8686800" cy="9541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Optima"/>
                <a:cs typeface="Optima"/>
              </a:rPr>
              <a:t>STOP and Think: </a:t>
            </a:r>
            <a:r>
              <a:rPr lang="en-US" sz="2800" dirty="0">
                <a:latin typeface="Optima"/>
                <a:cs typeface="Optima"/>
              </a:rPr>
              <a:t>How would you cluster these three sets of points?</a:t>
            </a:r>
            <a:endParaRPr lang="en-US" i="1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1295987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685800" y="1234440"/>
            <a:ext cx="7772400" cy="2111891"/>
            <a:chOff x="358803" y="1682504"/>
            <a:chExt cx="9821256" cy="2668599"/>
          </a:xfrm>
        </p:grpSpPr>
        <p:sp>
          <p:nvSpPr>
            <p:cNvPr id="177" name="Oval 176"/>
            <p:cNvSpPr>
              <a:spLocks noChangeAspect="1"/>
            </p:cNvSpPr>
            <p:nvPr/>
          </p:nvSpPr>
          <p:spPr>
            <a:xfrm>
              <a:off x="442697" y="2206195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78" name="Oval 177"/>
            <p:cNvSpPr>
              <a:spLocks noChangeAspect="1"/>
            </p:cNvSpPr>
            <p:nvPr/>
          </p:nvSpPr>
          <p:spPr>
            <a:xfrm>
              <a:off x="442697" y="1863037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79" name="Oval 178"/>
            <p:cNvSpPr>
              <a:spLocks noChangeAspect="1"/>
            </p:cNvSpPr>
            <p:nvPr/>
          </p:nvSpPr>
          <p:spPr>
            <a:xfrm>
              <a:off x="648437" y="1976741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0" name="Oval 179"/>
            <p:cNvSpPr>
              <a:spLocks noChangeAspect="1"/>
            </p:cNvSpPr>
            <p:nvPr/>
          </p:nvSpPr>
          <p:spPr>
            <a:xfrm>
              <a:off x="606030" y="2319475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1" name="Oval 180"/>
            <p:cNvSpPr>
              <a:spLocks noChangeAspect="1"/>
            </p:cNvSpPr>
            <p:nvPr/>
          </p:nvSpPr>
          <p:spPr>
            <a:xfrm>
              <a:off x="674610" y="1794457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2" name="Oval 181"/>
            <p:cNvSpPr>
              <a:spLocks noChangeAspect="1"/>
            </p:cNvSpPr>
            <p:nvPr/>
          </p:nvSpPr>
          <p:spPr>
            <a:xfrm>
              <a:off x="511277" y="2487878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3" name="Oval 182"/>
            <p:cNvSpPr>
              <a:spLocks noChangeAspect="1"/>
            </p:cNvSpPr>
            <p:nvPr/>
          </p:nvSpPr>
          <p:spPr>
            <a:xfrm>
              <a:off x="374117" y="2472637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4" name="Oval 183"/>
            <p:cNvSpPr>
              <a:spLocks noChangeAspect="1"/>
            </p:cNvSpPr>
            <p:nvPr/>
          </p:nvSpPr>
          <p:spPr>
            <a:xfrm>
              <a:off x="660884" y="3092499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5" name="Oval 184"/>
            <p:cNvSpPr>
              <a:spLocks noChangeAspect="1"/>
            </p:cNvSpPr>
            <p:nvPr/>
          </p:nvSpPr>
          <p:spPr>
            <a:xfrm>
              <a:off x="463244" y="3058159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6" name="Oval 185"/>
            <p:cNvSpPr>
              <a:spLocks noChangeAspect="1"/>
            </p:cNvSpPr>
            <p:nvPr/>
          </p:nvSpPr>
          <p:spPr>
            <a:xfrm>
              <a:off x="574100" y="2771609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7" name="Oval 186"/>
            <p:cNvSpPr>
              <a:spLocks noChangeAspect="1"/>
            </p:cNvSpPr>
            <p:nvPr/>
          </p:nvSpPr>
          <p:spPr>
            <a:xfrm>
              <a:off x="358803" y="3470857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8" name="Oval 187"/>
            <p:cNvSpPr>
              <a:spLocks noChangeAspect="1"/>
            </p:cNvSpPr>
            <p:nvPr/>
          </p:nvSpPr>
          <p:spPr>
            <a:xfrm>
              <a:off x="574100" y="3470857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9" name="Oval 188"/>
            <p:cNvSpPr>
              <a:spLocks noChangeAspect="1"/>
            </p:cNvSpPr>
            <p:nvPr/>
          </p:nvSpPr>
          <p:spPr>
            <a:xfrm>
              <a:off x="394664" y="3229658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0" name="Oval 189"/>
            <p:cNvSpPr>
              <a:spLocks noChangeAspect="1"/>
            </p:cNvSpPr>
            <p:nvPr/>
          </p:nvSpPr>
          <p:spPr>
            <a:xfrm>
              <a:off x="811770" y="3333698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1" name="Oval 190"/>
            <p:cNvSpPr>
              <a:spLocks noChangeAspect="1"/>
            </p:cNvSpPr>
            <p:nvPr/>
          </p:nvSpPr>
          <p:spPr>
            <a:xfrm>
              <a:off x="358803" y="1682504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2" name="Oval 191"/>
            <p:cNvSpPr>
              <a:spLocks noChangeAspect="1"/>
            </p:cNvSpPr>
            <p:nvPr/>
          </p:nvSpPr>
          <p:spPr>
            <a:xfrm>
              <a:off x="537450" y="3871702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3" name="Oval 192"/>
            <p:cNvSpPr>
              <a:spLocks noChangeAspect="1"/>
            </p:cNvSpPr>
            <p:nvPr/>
          </p:nvSpPr>
          <p:spPr>
            <a:xfrm>
              <a:off x="374117" y="2807919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4" name="Oval 193"/>
            <p:cNvSpPr>
              <a:spLocks noChangeAspect="1"/>
            </p:cNvSpPr>
            <p:nvPr/>
          </p:nvSpPr>
          <p:spPr>
            <a:xfrm>
              <a:off x="468870" y="3697195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5" name="Oval 194"/>
            <p:cNvSpPr>
              <a:spLocks noChangeAspect="1"/>
            </p:cNvSpPr>
            <p:nvPr/>
          </p:nvSpPr>
          <p:spPr>
            <a:xfrm>
              <a:off x="370451" y="3880719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6" name="Oval 195"/>
            <p:cNvSpPr>
              <a:spLocks noChangeAspect="1"/>
            </p:cNvSpPr>
            <p:nvPr/>
          </p:nvSpPr>
          <p:spPr>
            <a:xfrm>
              <a:off x="694311" y="3743560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7" name="Oval 196"/>
            <p:cNvSpPr>
              <a:spLocks noChangeAspect="1"/>
            </p:cNvSpPr>
            <p:nvPr/>
          </p:nvSpPr>
          <p:spPr>
            <a:xfrm>
              <a:off x="479013" y="4179321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8" name="Oval 197"/>
            <p:cNvSpPr>
              <a:spLocks noChangeAspect="1"/>
            </p:cNvSpPr>
            <p:nvPr/>
          </p:nvSpPr>
          <p:spPr>
            <a:xfrm>
              <a:off x="785597" y="4042162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9" name="Oval 198"/>
            <p:cNvSpPr>
              <a:spLocks noChangeAspect="1"/>
            </p:cNvSpPr>
            <p:nvPr/>
          </p:nvSpPr>
          <p:spPr>
            <a:xfrm flipH="1">
              <a:off x="1719723" y="2283899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0" name="Oval 199"/>
            <p:cNvSpPr>
              <a:spLocks noChangeAspect="1"/>
            </p:cNvSpPr>
            <p:nvPr/>
          </p:nvSpPr>
          <p:spPr>
            <a:xfrm flipH="1">
              <a:off x="1777794" y="1701490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1" name="Oval 200"/>
            <p:cNvSpPr>
              <a:spLocks noChangeAspect="1"/>
            </p:cNvSpPr>
            <p:nvPr/>
          </p:nvSpPr>
          <p:spPr>
            <a:xfrm flipH="1">
              <a:off x="1513983" y="2054445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2" name="Oval 201"/>
            <p:cNvSpPr>
              <a:spLocks noChangeAspect="1"/>
            </p:cNvSpPr>
            <p:nvPr/>
          </p:nvSpPr>
          <p:spPr>
            <a:xfrm flipH="1">
              <a:off x="1500362" y="2322483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3" name="Oval 202"/>
            <p:cNvSpPr>
              <a:spLocks noChangeAspect="1"/>
            </p:cNvSpPr>
            <p:nvPr/>
          </p:nvSpPr>
          <p:spPr>
            <a:xfrm flipH="1">
              <a:off x="1487810" y="1872161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4" name="Oval 203"/>
            <p:cNvSpPr>
              <a:spLocks noChangeAspect="1"/>
            </p:cNvSpPr>
            <p:nvPr/>
          </p:nvSpPr>
          <p:spPr>
            <a:xfrm flipH="1">
              <a:off x="1539087" y="2528234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5" name="Oval 204"/>
            <p:cNvSpPr>
              <a:spLocks noChangeAspect="1"/>
            </p:cNvSpPr>
            <p:nvPr/>
          </p:nvSpPr>
          <p:spPr>
            <a:xfrm flipH="1">
              <a:off x="1788303" y="2550341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6" name="Oval 205"/>
            <p:cNvSpPr>
              <a:spLocks noChangeAspect="1"/>
            </p:cNvSpPr>
            <p:nvPr/>
          </p:nvSpPr>
          <p:spPr>
            <a:xfrm flipH="1">
              <a:off x="1505988" y="3076833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7" name="Oval 206"/>
            <p:cNvSpPr>
              <a:spLocks noChangeAspect="1"/>
            </p:cNvSpPr>
            <p:nvPr/>
          </p:nvSpPr>
          <p:spPr>
            <a:xfrm flipH="1">
              <a:off x="1699176" y="3135863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8" name="Oval 207"/>
            <p:cNvSpPr>
              <a:spLocks noChangeAspect="1"/>
            </p:cNvSpPr>
            <p:nvPr/>
          </p:nvSpPr>
          <p:spPr>
            <a:xfrm flipH="1">
              <a:off x="1887136" y="2755943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9" name="Oval 208"/>
            <p:cNvSpPr>
              <a:spLocks noChangeAspect="1"/>
            </p:cNvSpPr>
            <p:nvPr/>
          </p:nvSpPr>
          <p:spPr>
            <a:xfrm flipH="1">
              <a:off x="1878321" y="3567235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0" name="Oval 209"/>
            <p:cNvSpPr>
              <a:spLocks noChangeAspect="1"/>
            </p:cNvSpPr>
            <p:nvPr/>
          </p:nvSpPr>
          <p:spPr>
            <a:xfrm flipH="1">
              <a:off x="1588320" y="3548561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1" name="Oval 210"/>
            <p:cNvSpPr>
              <a:spLocks noChangeAspect="1"/>
            </p:cNvSpPr>
            <p:nvPr/>
          </p:nvSpPr>
          <p:spPr>
            <a:xfrm flipH="1">
              <a:off x="1767756" y="3307362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2" name="Oval 211"/>
            <p:cNvSpPr>
              <a:spLocks noChangeAspect="1"/>
            </p:cNvSpPr>
            <p:nvPr/>
          </p:nvSpPr>
          <p:spPr>
            <a:xfrm flipH="1">
              <a:off x="1481382" y="3374054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3" name="Oval 212"/>
            <p:cNvSpPr>
              <a:spLocks noChangeAspect="1"/>
            </p:cNvSpPr>
            <p:nvPr/>
          </p:nvSpPr>
          <p:spPr>
            <a:xfrm flipH="1">
              <a:off x="1470203" y="2748464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4" name="Oval 213"/>
            <p:cNvSpPr>
              <a:spLocks noChangeAspect="1"/>
            </p:cNvSpPr>
            <p:nvPr/>
          </p:nvSpPr>
          <p:spPr>
            <a:xfrm flipH="1">
              <a:off x="1624970" y="3949406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5" name="Oval 214"/>
            <p:cNvSpPr>
              <a:spLocks noChangeAspect="1"/>
            </p:cNvSpPr>
            <p:nvPr/>
          </p:nvSpPr>
          <p:spPr>
            <a:xfrm flipH="1">
              <a:off x="1451831" y="3635490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6" name="Oval 215"/>
            <p:cNvSpPr>
              <a:spLocks noChangeAspect="1"/>
            </p:cNvSpPr>
            <p:nvPr/>
          </p:nvSpPr>
          <p:spPr>
            <a:xfrm flipH="1">
              <a:off x="1788303" y="2885623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7" name="Oval 216"/>
            <p:cNvSpPr>
              <a:spLocks noChangeAspect="1"/>
            </p:cNvSpPr>
            <p:nvPr/>
          </p:nvSpPr>
          <p:spPr>
            <a:xfrm flipH="1">
              <a:off x="1693550" y="3774899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8" name="Oval 217"/>
            <p:cNvSpPr>
              <a:spLocks noChangeAspect="1"/>
            </p:cNvSpPr>
            <p:nvPr/>
          </p:nvSpPr>
          <p:spPr>
            <a:xfrm flipH="1">
              <a:off x="1866673" y="3902401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9" name="Oval 218"/>
            <p:cNvSpPr>
              <a:spLocks noChangeAspect="1"/>
            </p:cNvSpPr>
            <p:nvPr/>
          </p:nvSpPr>
          <p:spPr>
            <a:xfrm flipH="1">
              <a:off x="1449433" y="3858612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0" name="Oval 219"/>
            <p:cNvSpPr>
              <a:spLocks noChangeAspect="1"/>
            </p:cNvSpPr>
            <p:nvPr/>
          </p:nvSpPr>
          <p:spPr>
            <a:xfrm flipH="1">
              <a:off x="1683407" y="4201003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1" name="Oval 220"/>
            <p:cNvSpPr>
              <a:spLocks noChangeAspect="1"/>
            </p:cNvSpPr>
            <p:nvPr/>
          </p:nvSpPr>
          <p:spPr>
            <a:xfrm flipH="1">
              <a:off x="1470203" y="4175888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2" name="Oval 221"/>
            <p:cNvSpPr>
              <a:spLocks noChangeAspect="1"/>
            </p:cNvSpPr>
            <p:nvPr/>
          </p:nvSpPr>
          <p:spPr>
            <a:xfrm flipH="1">
              <a:off x="1919852" y="3135863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3" name="Oval 222"/>
            <p:cNvSpPr>
              <a:spLocks noChangeAspect="1"/>
            </p:cNvSpPr>
            <p:nvPr/>
          </p:nvSpPr>
          <p:spPr>
            <a:xfrm>
              <a:off x="694601" y="2885623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4" name="Oval 223"/>
            <p:cNvSpPr>
              <a:spLocks noChangeAspect="1"/>
            </p:cNvSpPr>
            <p:nvPr/>
          </p:nvSpPr>
          <p:spPr>
            <a:xfrm flipH="1">
              <a:off x="1733590" y="1968539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5" name="Oval 224"/>
            <p:cNvSpPr>
              <a:spLocks noChangeAspect="1"/>
            </p:cNvSpPr>
            <p:nvPr/>
          </p:nvSpPr>
          <p:spPr>
            <a:xfrm flipH="1">
              <a:off x="3473814" y="2989062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6" name="Oval 225"/>
            <p:cNvSpPr>
              <a:spLocks noChangeAspect="1"/>
            </p:cNvSpPr>
            <p:nvPr/>
          </p:nvSpPr>
          <p:spPr>
            <a:xfrm flipH="1">
              <a:off x="4248964" y="2675006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7" name="Oval 226"/>
            <p:cNvSpPr>
              <a:spLocks noChangeAspect="1"/>
            </p:cNvSpPr>
            <p:nvPr/>
          </p:nvSpPr>
          <p:spPr>
            <a:xfrm flipH="1">
              <a:off x="3864021" y="2637270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8" name="Oval 227"/>
            <p:cNvSpPr>
              <a:spLocks noChangeAspect="1"/>
            </p:cNvSpPr>
            <p:nvPr/>
          </p:nvSpPr>
          <p:spPr>
            <a:xfrm flipH="1">
              <a:off x="3915383" y="2827018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9" name="Oval 228"/>
            <p:cNvSpPr>
              <a:spLocks noChangeAspect="1"/>
            </p:cNvSpPr>
            <p:nvPr/>
          </p:nvSpPr>
          <p:spPr>
            <a:xfrm flipH="1">
              <a:off x="4111804" y="2582683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0" name="Oval 229"/>
            <p:cNvSpPr>
              <a:spLocks noChangeAspect="1"/>
            </p:cNvSpPr>
            <p:nvPr/>
          </p:nvSpPr>
          <p:spPr>
            <a:xfrm flipH="1">
              <a:off x="3639580" y="3014982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1" name="Oval 230"/>
            <p:cNvSpPr>
              <a:spLocks noChangeAspect="1"/>
            </p:cNvSpPr>
            <p:nvPr/>
          </p:nvSpPr>
          <p:spPr>
            <a:xfrm flipH="1">
              <a:off x="3680532" y="2814785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2" name="Oval 231"/>
            <p:cNvSpPr>
              <a:spLocks noChangeAspect="1"/>
            </p:cNvSpPr>
            <p:nvPr/>
          </p:nvSpPr>
          <p:spPr>
            <a:xfrm flipH="1">
              <a:off x="3362432" y="3400307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3" name="Oval 232"/>
            <p:cNvSpPr>
              <a:spLocks noChangeAspect="1"/>
            </p:cNvSpPr>
            <p:nvPr/>
          </p:nvSpPr>
          <p:spPr>
            <a:xfrm flipH="1">
              <a:off x="3549129" y="3218646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4" name="Oval 233"/>
            <p:cNvSpPr>
              <a:spLocks noChangeAspect="1"/>
            </p:cNvSpPr>
            <p:nvPr/>
          </p:nvSpPr>
          <p:spPr>
            <a:xfrm flipH="1">
              <a:off x="3805285" y="3020387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5" name="Oval 234"/>
            <p:cNvSpPr>
              <a:spLocks noChangeAspect="1"/>
            </p:cNvSpPr>
            <p:nvPr/>
          </p:nvSpPr>
          <p:spPr>
            <a:xfrm flipH="1">
              <a:off x="3886272" y="3680741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6" name="Oval 235"/>
            <p:cNvSpPr>
              <a:spLocks noChangeAspect="1"/>
            </p:cNvSpPr>
            <p:nvPr/>
          </p:nvSpPr>
          <p:spPr>
            <a:xfrm flipH="1">
              <a:off x="3613120" y="3760091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7" name="Oval 236"/>
            <p:cNvSpPr>
              <a:spLocks noChangeAspect="1"/>
            </p:cNvSpPr>
            <p:nvPr/>
          </p:nvSpPr>
          <p:spPr>
            <a:xfrm flipH="1">
              <a:off x="3659985" y="3571806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8" name="Oval 237"/>
            <p:cNvSpPr>
              <a:spLocks noChangeAspect="1"/>
            </p:cNvSpPr>
            <p:nvPr/>
          </p:nvSpPr>
          <p:spPr>
            <a:xfrm flipH="1">
              <a:off x="3485839" y="3604258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9" name="Oval 238"/>
            <p:cNvSpPr>
              <a:spLocks noChangeAspect="1"/>
            </p:cNvSpPr>
            <p:nvPr/>
          </p:nvSpPr>
          <p:spPr>
            <a:xfrm flipH="1">
              <a:off x="3362432" y="3182624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0" name="Oval 239"/>
            <p:cNvSpPr>
              <a:spLocks noChangeAspect="1"/>
            </p:cNvSpPr>
            <p:nvPr/>
          </p:nvSpPr>
          <p:spPr>
            <a:xfrm flipH="1">
              <a:off x="3938388" y="3858820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1" name="Oval 240"/>
            <p:cNvSpPr>
              <a:spLocks noChangeAspect="1"/>
            </p:cNvSpPr>
            <p:nvPr/>
          </p:nvSpPr>
          <p:spPr>
            <a:xfrm flipH="1">
              <a:off x="3706452" y="3175987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2" name="Oval 241"/>
            <p:cNvSpPr>
              <a:spLocks noChangeAspect="1"/>
            </p:cNvSpPr>
            <p:nvPr/>
          </p:nvSpPr>
          <p:spPr>
            <a:xfrm flipH="1">
              <a:off x="4108571" y="3891840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3" name="Oval 242"/>
            <p:cNvSpPr>
              <a:spLocks noChangeAspect="1"/>
            </p:cNvSpPr>
            <p:nvPr/>
          </p:nvSpPr>
          <p:spPr>
            <a:xfrm flipH="1">
              <a:off x="3799016" y="3964196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4" name="Oval 243"/>
            <p:cNvSpPr>
              <a:spLocks noChangeAspect="1"/>
            </p:cNvSpPr>
            <p:nvPr/>
          </p:nvSpPr>
          <p:spPr>
            <a:xfrm flipH="1">
              <a:off x="3997054" y="4064008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5" name="Oval 244"/>
            <p:cNvSpPr>
              <a:spLocks noChangeAspect="1"/>
            </p:cNvSpPr>
            <p:nvPr/>
          </p:nvSpPr>
          <p:spPr>
            <a:xfrm flipH="1">
              <a:off x="4130480" y="3713619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6" name="Oval 245"/>
            <p:cNvSpPr>
              <a:spLocks noChangeAspect="1"/>
            </p:cNvSpPr>
            <p:nvPr/>
          </p:nvSpPr>
          <p:spPr>
            <a:xfrm flipH="1">
              <a:off x="4250550" y="4008743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7" name="Oval 246"/>
            <p:cNvSpPr>
              <a:spLocks noChangeAspect="1"/>
            </p:cNvSpPr>
            <p:nvPr/>
          </p:nvSpPr>
          <p:spPr>
            <a:xfrm flipH="1">
              <a:off x="3569340" y="3436722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8" name="Oval 247"/>
            <p:cNvSpPr>
              <a:spLocks noChangeAspect="1"/>
            </p:cNvSpPr>
            <p:nvPr/>
          </p:nvSpPr>
          <p:spPr>
            <a:xfrm flipH="1">
              <a:off x="4113013" y="2771421"/>
              <a:ext cx="118870" cy="11886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9" name="Oval 248"/>
            <p:cNvSpPr>
              <a:spLocks noChangeAspect="1"/>
            </p:cNvSpPr>
            <p:nvPr/>
          </p:nvSpPr>
          <p:spPr>
            <a:xfrm flipH="1">
              <a:off x="3746844" y="3819121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0" name="Oval 249"/>
            <p:cNvSpPr>
              <a:spLocks noChangeAspect="1"/>
            </p:cNvSpPr>
            <p:nvPr/>
          </p:nvSpPr>
          <p:spPr>
            <a:xfrm>
              <a:off x="4915246" y="2300683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1" name="Oval 250"/>
            <p:cNvSpPr>
              <a:spLocks noChangeAspect="1"/>
            </p:cNvSpPr>
            <p:nvPr/>
          </p:nvSpPr>
          <p:spPr>
            <a:xfrm>
              <a:off x="4166016" y="2054077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2" name="Oval 251"/>
            <p:cNvSpPr>
              <a:spLocks noChangeAspect="1"/>
            </p:cNvSpPr>
            <p:nvPr/>
          </p:nvSpPr>
          <p:spPr>
            <a:xfrm>
              <a:off x="4494931" y="2016341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3" name="Oval 252"/>
            <p:cNvSpPr>
              <a:spLocks noChangeAspect="1"/>
            </p:cNvSpPr>
            <p:nvPr/>
          </p:nvSpPr>
          <p:spPr>
            <a:xfrm>
              <a:off x="4499597" y="2206089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4" name="Oval 253"/>
            <p:cNvSpPr>
              <a:spLocks noChangeAspect="1"/>
            </p:cNvSpPr>
            <p:nvPr/>
          </p:nvSpPr>
          <p:spPr>
            <a:xfrm>
              <a:off x="4303176" y="1961754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5" name="Oval 254"/>
            <p:cNvSpPr>
              <a:spLocks noChangeAspect="1"/>
            </p:cNvSpPr>
            <p:nvPr/>
          </p:nvSpPr>
          <p:spPr>
            <a:xfrm>
              <a:off x="4775400" y="2394053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6" name="Oval 255"/>
            <p:cNvSpPr>
              <a:spLocks noChangeAspect="1"/>
            </p:cNvSpPr>
            <p:nvPr/>
          </p:nvSpPr>
          <p:spPr>
            <a:xfrm>
              <a:off x="4678420" y="2175182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7" name="Oval 256"/>
            <p:cNvSpPr>
              <a:spLocks noChangeAspect="1"/>
            </p:cNvSpPr>
            <p:nvPr/>
          </p:nvSpPr>
          <p:spPr>
            <a:xfrm>
              <a:off x="5015196" y="2742030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8" name="Oval 257"/>
            <p:cNvSpPr>
              <a:spLocks noChangeAspect="1"/>
            </p:cNvSpPr>
            <p:nvPr/>
          </p:nvSpPr>
          <p:spPr>
            <a:xfrm>
              <a:off x="4865851" y="2597717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9" name="Oval 258"/>
            <p:cNvSpPr>
              <a:spLocks noChangeAspect="1"/>
            </p:cNvSpPr>
            <p:nvPr/>
          </p:nvSpPr>
          <p:spPr>
            <a:xfrm>
              <a:off x="4635615" y="2343436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0" name="Oval 259"/>
            <p:cNvSpPr>
              <a:spLocks noChangeAspect="1"/>
            </p:cNvSpPr>
            <p:nvPr/>
          </p:nvSpPr>
          <p:spPr>
            <a:xfrm>
              <a:off x="4528708" y="3059812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1" name="Oval 260"/>
            <p:cNvSpPr>
              <a:spLocks noChangeAspect="1"/>
            </p:cNvSpPr>
            <p:nvPr/>
          </p:nvSpPr>
          <p:spPr>
            <a:xfrm>
              <a:off x="4810500" y="3121882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2" name="Oval 261"/>
            <p:cNvSpPr>
              <a:spLocks noChangeAspect="1"/>
            </p:cNvSpPr>
            <p:nvPr/>
          </p:nvSpPr>
          <p:spPr>
            <a:xfrm>
              <a:off x="4698967" y="2950877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3" name="Oval 262"/>
            <p:cNvSpPr>
              <a:spLocks noChangeAspect="1"/>
            </p:cNvSpPr>
            <p:nvPr/>
          </p:nvSpPr>
          <p:spPr>
            <a:xfrm>
              <a:off x="4929141" y="2983329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4" name="Oval 263"/>
            <p:cNvSpPr>
              <a:spLocks noChangeAspect="1"/>
            </p:cNvSpPr>
            <p:nvPr/>
          </p:nvSpPr>
          <p:spPr>
            <a:xfrm>
              <a:off x="5015196" y="2524347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5" name="Oval 264"/>
            <p:cNvSpPr>
              <a:spLocks noChangeAspect="1"/>
            </p:cNvSpPr>
            <p:nvPr/>
          </p:nvSpPr>
          <p:spPr>
            <a:xfrm>
              <a:off x="4476592" y="3237891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6" name="Oval 265"/>
            <p:cNvSpPr>
              <a:spLocks noChangeAspect="1"/>
            </p:cNvSpPr>
            <p:nvPr/>
          </p:nvSpPr>
          <p:spPr>
            <a:xfrm>
              <a:off x="4708528" y="2546418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7" name="Oval 266"/>
            <p:cNvSpPr>
              <a:spLocks noChangeAspect="1"/>
            </p:cNvSpPr>
            <p:nvPr/>
          </p:nvSpPr>
          <p:spPr>
            <a:xfrm>
              <a:off x="4306409" y="3270911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8" name="Oval 267"/>
            <p:cNvSpPr>
              <a:spLocks noChangeAspect="1"/>
            </p:cNvSpPr>
            <p:nvPr/>
          </p:nvSpPr>
          <p:spPr>
            <a:xfrm>
              <a:off x="4597288" y="3380615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9" name="Oval 268"/>
            <p:cNvSpPr>
              <a:spLocks noChangeAspect="1"/>
            </p:cNvSpPr>
            <p:nvPr/>
          </p:nvSpPr>
          <p:spPr>
            <a:xfrm>
              <a:off x="4380574" y="3443079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0" name="Oval 269"/>
            <p:cNvSpPr>
              <a:spLocks noChangeAspect="1"/>
            </p:cNvSpPr>
            <p:nvPr/>
          </p:nvSpPr>
          <p:spPr>
            <a:xfrm>
              <a:off x="4714048" y="2737884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1" name="Oval 270"/>
            <p:cNvSpPr>
              <a:spLocks noChangeAspect="1"/>
            </p:cNvSpPr>
            <p:nvPr/>
          </p:nvSpPr>
          <p:spPr>
            <a:xfrm>
              <a:off x="4164430" y="3387814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2" name="Oval 271"/>
            <p:cNvSpPr>
              <a:spLocks noChangeAspect="1"/>
            </p:cNvSpPr>
            <p:nvPr/>
          </p:nvSpPr>
          <p:spPr>
            <a:xfrm>
              <a:off x="4845640" y="2815793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3" name="Oval 272"/>
            <p:cNvSpPr>
              <a:spLocks noChangeAspect="1"/>
            </p:cNvSpPr>
            <p:nvPr/>
          </p:nvSpPr>
          <p:spPr>
            <a:xfrm>
              <a:off x="4339319" y="2150492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4" name="Oval 273"/>
            <p:cNvSpPr>
              <a:spLocks noChangeAspect="1"/>
            </p:cNvSpPr>
            <p:nvPr/>
          </p:nvSpPr>
          <p:spPr>
            <a:xfrm>
              <a:off x="4668136" y="3198192"/>
              <a:ext cx="118870" cy="118869"/>
            </a:xfrm>
            <a:prstGeom prst="ellipse">
              <a:avLst/>
            </a:prstGeom>
            <a:solidFill>
              <a:srgbClr val="149B5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5" name="Oval 274"/>
            <p:cNvSpPr>
              <a:spLocks noChangeAspect="1"/>
            </p:cNvSpPr>
            <p:nvPr/>
          </p:nvSpPr>
          <p:spPr>
            <a:xfrm flipH="1">
              <a:off x="7968202" y="2381114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6" name="Oval 275"/>
            <p:cNvSpPr>
              <a:spLocks noChangeAspect="1"/>
            </p:cNvSpPr>
            <p:nvPr/>
          </p:nvSpPr>
          <p:spPr>
            <a:xfrm flipH="1">
              <a:off x="8383851" y="3252740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7" name="Oval 276"/>
            <p:cNvSpPr>
              <a:spLocks noChangeAspect="1"/>
            </p:cNvSpPr>
            <p:nvPr/>
          </p:nvSpPr>
          <p:spPr>
            <a:xfrm flipH="1">
              <a:off x="8076795" y="1946857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8" name="Oval 277"/>
            <p:cNvSpPr>
              <a:spLocks noChangeAspect="1"/>
            </p:cNvSpPr>
            <p:nvPr/>
          </p:nvSpPr>
          <p:spPr>
            <a:xfrm flipH="1">
              <a:off x="6601027" y="2174580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9" name="Oval 278"/>
            <p:cNvSpPr>
              <a:spLocks noChangeAspect="1"/>
            </p:cNvSpPr>
            <p:nvPr/>
          </p:nvSpPr>
          <p:spPr>
            <a:xfrm flipH="1">
              <a:off x="6498116" y="2714051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0" name="Oval 279"/>
            <p:cNvSpPr>
              <a:spLocks noChangeAspect="1"/>
            </p:cNvSpPr>
            <p:nvPr/>
          </p:nvSpPr>
          <p:spPr>
            <a:xfrm flipH="1">
              <a:off x="7802836" y="3929836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1" name="Oval 280"/>
            <p:cNvSpPr>
              <a:spLocks noChangeAspect="1"/>
            </p:cNvSpPr>
            <p:nvPr/>
          </p:nvSpPr>
          <p:spPr>
            <a:xfrm flipH="1">
              <a:off x="7734256" y="2106001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2" name="Oval 281"/>
            <p:cNvSpPr>
              <a:spLocks noChangeAspect="1"/>
            </p:cNvSpPr>
            <p:nvPr/>
          </p:nvSpPr>
          <p:spPr>
            <a:xfrm flipH="1">
              <a:off x="7830900" y="2766439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3" name="Oval 282"/>
            <p:cNvSpPr>
              <a:spLocks noChangeAspect="1"/>
            </p:cNvSpPr>
            <p:nvPr/>
          </p:nvSpPr>
          <p:spPr>
            <a:xfrm flipH="1">
              <a:off x="8017597" y="3104977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4" name="Oval 283"/>
            <p:cNvSpPr>
              <a:spLocks noChangeAspect="1"/>
            </p:cNvSpPr>
            <p:nvPr/>
          </p:nvSpPr>
          <p:spPr>
            <a:xfrm flipH="1">
              <a:off x="8247833" y="2758438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5" name="Oval 284"/>
            <p:cNvSpPr>
              <a:spLocks noChangeAspect="1"/>
            </p:cNvSpPr>
            <p:nvPr/>
          </p:nvSpPr>
          <p:spPr>
            <a:xfrm flipH="1">
              <a:off x="7384185" y="2243955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6" name="Oval 285"/>
            <p:cNvSpPr>
              <a:spLocks noChangeAspect="1"/>
            </p:cNvSpPr>
            <p:nvPr/>
          </p:nvSpPr>
          <p:spPr>
            <a:xfrm flipH="1">
              <a:off x="6772436" y="3293430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7" name="Oval 286"/>
            <p:cNvSpPr>
              <a:spLocks noChangeAspect="1"/>
            </p:cNvSpPr>
            <p:nvPr/>
          </p:nvSpPr>
          <p:spPr>
            <a:xfrm flipH="1">
              <a:off x="6778797" y="2452134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8" name="Oval 287"/>
            <p:cNvSpPr>
              <a:spLocks noChangeAspect="1"/>
            </p:cNvSpPr>
            <p:nvPr/>
          </p:nvSpPr>
          <p:spPr>
            <a:xfrm flipH="1">
              <a:off x="7038981" y="1852957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9" name="Oval 288"/>
            <p:cNvSpPr>
              <a:spLocks noChangeAspect="1"/>
            </p:cNvSpPr>
            <p:nvPr/>
          </p:nvSpPr>
          <p:spPr>
            <a:xfrm flipH="1">
              <a:off x="7697270" y="2548756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0" name="Oval 289"/>
            <p:cNvSpPr>
              <a:spLocks noChangeAspect="1"/>
            </p:cNvSpPr>
            <p:nvPr/>
          </p:nvSpPr>
          <p:spPr>
            <a:xfrm flipH="1">
              <a:off x="6841016" y="2983329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1" name="Oval 290"/>
            <p:cNvSpPr>
              <a:spLocks noChangeAspect="1"/>
            </p:cNvSpPr>
            <p:nvPr/>
          </p:nvSpPr>
          <p:spPr>
            <a:xfrm flipH="1">
              <a:off x="8086177" y="3691511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2" name="Oval 291"/>
            <p:cNvSpPr>
              <a:spLocks noChangeAspect="1"/>
            </p:cNvSpPr>
            <p:nvPr/>
          </p:nvSpPr>
          <p:spPr>
            <a:xfrm flipH="1">
              <a:off x="7171750" y="3161078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3" name="Oval 292"/>
            <p:cNvSpPr>
              <a:spLocks noChangeAspect="1"/>
            </p:cNvSpPr>
            <p:nvPr/>
          </p:nvSpPr>
          <p:spPr>
            <a:xfrm flipH="1">
              <a:off x="7240330" y="4039560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4" name="Oval 293"/>
            <p:cNvSpPr>
              <a:spLocks noChangeAspect="1"/>
            </p:cNvSpPr>
            <p:nvPr/>
          </p:nvSpPr>
          <p:spPr>
            <a:xfrm flipH="1">
              <a:off x="6971481" y="3579223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5" name="Oval 294"/>
            <p:cNvSpPr>
              <a:spLocks noChangeAspect="1"/>
            </p:cNvSpPr>
            <p:nvPr/>
          </p:nvSpPr>
          <p:spPr>
            <a:xfrm flipH="1">
              <a:off x="7171750" y="2743585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6" name="Oval 295"/>
            <p:cNvSpPr>
              <a:spLocks noChangeAspect="1"/>
            </p:cNvSpPr>
            <p:nvPr/>
          </p:nvSpPr>
          <p:spPr>
            <a:xfrm flipH="1">
              <a:off x="7693740" y="3430589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7" name="Oval 296"/>
            <p:cNvSpPr>
              <a:spLocks noChangeAspect="1"/>
            </p:cNvSpPr>
            <p:nvPr/>
          </p:nvSpPr>
          <p:spPr>
            <a:xfrm flipH="1">
              <a:off x="7628690" y="1831380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8" name="Oval 297"/>
            <p:cNvSpPr>
              <a:spLocks noChangeAspect="1"/>
            </p:cNvSpPr>
            <p:nvPr/>
          </p:nvSpPr>
          <p:spPr>
            <a:xfrm flipH="1">
              <a:off x="6635276" y="3672837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9" name="Oval 298"/>
            <p:cNvSpPr>
              <a:spLocks noChangeAspect="1"/>
            </p:cNvSpPr>
            <p:nvPr/>
          </p:nvSpPr>
          <p:spPr>
            <a:xfrm flipH="1">
              <a:off x="7625160" y="3146173"/>
              <a:ext cx="118870" cy="118869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0" name="Oval 299"/>
            <p:cNvSpPr>
              <a:spLocks noChangeAspect="1"/>
            </p:cNvSpPr>
            <p:nvPr/>
          </p:nvSpPr>
          <p:spPr>
            <a:xfrm>
              <a:off x="9606174" y="4232234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1" name="Oval 300"/>
            <p:cNvSpPr>
              <a:spLocks noChangeAspect="1"/>
            </p:cNvSpPr>
            <p:nvPr/>
          </p:nvSpPr>
          <p:spPr>
            <a:xfrm>
              <a:off x="9375634" y="3212311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2" name="Oval 301"/>
            <p:cNvSpPr>
              <a:spLocks noChangeAspect="1"/>
            </p:cNvSpPr>
            <p:nvPr/>
          </p:nvSpPr>
          <p:spPr>
            <a:xfrm>
              <a:off x="9793838" y="4151097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3" name="Oval 302"/>
            <p:cNvSpPr>
              <a:spLocks noChangeAspect="1"/>
            </p:cNvSpPr>
            <p:nvPr/>
          </p:nvSpPr>
          <p:spPr>
            <a:xfrm>
              <a:off x="9167966" y="4021300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4" name="Oval 303"/>
            <p:cNvSpPr>
              <a:spLocks noChangeAspect="1"/>
            </p:cNvSpPr>
            <p:nvPr/>
          </p:nvSpPr>
          <p:spPr>
            <a:xfrm>
              <a:off x="9430234" y="3365642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5" name="Oval 304"/>
            <p:cNvSpPr>
              <a:spLocks noChangeAspect="1"/>
            </p:cNvSpPr>
            <p:nvPr/>
          </p:nvSpPr>
          <p:spPr>
            <a:xfrm>
              <a:off x="9087545" y="3534991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6" name="Oval 305"/>
            <p:cNvSpPr>
              <a:spLocks noChangeAspect="1"/>
            </p:cNvSpPr>
            <p:nvPr/>
          </p:nvSpPr>
          <p:spPr>
            <a:xfrm>
              <a:off x="9629524" y="3352692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7" name="Oval 306"/>
            <p:cNvSpPr>
              <a:spLocks noChangeAspect="1"/>
            </p:cNvSpPr>
            <p:nvPr/>
          </p:nvSpPr>
          <p:spPr>
            <a:xfrm>
              <a:off x="9761765" y="3973582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8" name="Oval 307"/>
            <p:cNvSpPr>
              <a:spLocks noChangeAspect="1"/>
            </p:cNvSpPr>
            <p:nvPr/>
          </p:nvSpPr>
          <p:spPr>
            <a:xfrm>
              <a:off x="10059147" y="3679568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9" name="Oval 308"/>
            <p:cNvSpPr>
              <a:spLocks noChangeAspect="1"/>
            </p:cNvSpPr>
            <p:nvPr/>
          </p:nvSpPr>
          <p:spPr>
            <a:xfrm>
              <a:off x="9921987" y="3371552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0" name="Oval 309"/>
            <p:cNvSpPr>
              <a:spLocks noChangeAspect="1"/>
            </p:cNvSpPr>
            <p:nvPr/>
          </p:nvSpPr>
          <p:spPr>
            <a:xfrm>
              <a:off x="9834656" y="3733124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1" name="Oval 310"/>
            <p:cNvSpPr>
              <a:spLocks noChangeAspect="1"/>
            </p:cNvSpPr>
            <p:nvPr/>
          </p:nvSpPr>
          <p:spPr>
            <a:xfrm>
              <a:off x="9519799" y="4053871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2" name="Oval 311"/>
            <p:cNvSpPr>
              <a:spLocks noChangeAspect="1"/>
            </p:cNvSpPr>
            <p:nvPr/>
          </p:nvSpPr>
          <p:spPr>
            <a:xfrm>
              <a:off x="9986239" y="3829603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3" name="Oval 312"/>
            <p:cNvSpPr>
              <a:spLocks noChangeAspect="1"/>
            </p:cNvSpPr>
            <p:nvPr/>
          </p:nvSpPr>
          <p:spPr>
            <a:xfrm>
              <a:off x="9577896" y="3187826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4" name="Oval 313"/>
            <p:cNvSpPr>
              <a:spLocks noChangeAspect="1"/>
            </p:cNvSpPr>
            <p:nvPr/>
          </p:nvSpPr>
          <p:spPr>
            <a:xfrm>
              <a:off x="9539448" y="3890050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5" name="Oval 314"/>
            <p:cNvSpPr>
              <a:spLocks noChangeAspect="1"/>
            </p:cNvSpPr>
            <p:nvPr/>
          </p:nvSpPr>
          <p:spPr>
            <a:xfrm>
              <a:off x="9187353" y="3313478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6" name="Oval 315"/>
            <p:cNvSpPr>
              <a:spLocks noChangeAspect="1"/>
            </p:cNvSpPr>
            <p:nvPr/>
          </p:nvSpPr>
          <p:spPr>
            <a:xfrm>
              <a:off x="9343189" y="4042162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7" name="Oval 316"/>
            <p:cNvSpPr>
              <a:spLocks noChangeAspect="1"/>
            </p:cNvSpPr>
            <p:nvPr/>
          </p:nvSpPr>
          <p:spPr>
            <a:xfrm>
              <a:off x="9294502" y="3589848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8" name="Oval 317"/>
            <p:cNvSpPr>
              <a:spLocks noChangeAspect="1"/>
            </p:cNvSpPr>
            <p:nvPr/>
          </p:nvSpPr>
          <p:spPr>
            <a:xfrm>
              <a:off x="9601600" y="3737526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9" name="Oval 318"/>
            <p:cNvSpPr>
              <a:spLocks noChangeAspect="1"/>
            </p:cNvSpPr>
            <p:nvPr/>
          </p:nvSpPr>
          <p:spPr>
            <a:xfrm>
              <a:off x="9368082" y="3853673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0" name="Oval 319"/>
            <p:cNvSpPr>
              <a:spLocks noChangeAspect="1"/>
            </p:cNvSpPr>
            <p:nvPr/>
          </p:nvSpPr>
          <p:spPr>
            <a:xfrm>
              <a:off x="9150125" y="3747100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1" name="Oval 320"/>
            <p:cNvSpPr>
              <a:spLocks noChangeAspect="1"/>
            </p:cNvSpPr>
            <p:nvPr/>
          </p:nvSpPr>
          <p:spPr>
            <a:xfrm>
              <a:off x="9496764" y="3556830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2" name="Oval 321"/>
            <p:cNvSpPr>
              <a:spLocks noChangeAspect="1"/>
            </p:cNvSpPr>
            <p:nvPr/>
          </p:nvSpPr>
          <p:spPr>
            <a:xfrm>
              <a:off x="9880307" y="3527385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3" name="Oval 322"/>
            <p:cNvSpPr>
              <a:spLocks noChangeAspect="1"/>
            </p:cNvSpPr>
            <p:nvPr/>
          </p:nvSpPr>
          <p:spPr>
            <a:xfrm>
              <a:off x="9757099" y="3235584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4" name="Oval 323"/>
            <p:cNvSpPr>
              <a:spLocks noChangeAspect="1"/>
            </p:cNvSpPr>
            <p:nvPr/>
          </p:nvSpPr>
          <p:spPr>
            <a:xfrm>
              <a:off x="9670180" y="3535678"/>
              <a:ext cx="118870" cy="118869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5" name="Oval 324"/>
            <p:cNvSpPr>
              <a:spLocks noChangeAspect="1"/>
            </p:cNvSpPr>
            <p:nvPr/>
          </p:nvSpPr>
          <p:spPr>
            <a:xfrm rot="16200000" flipH="1">
              <a:off x="10061190" y="2344930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6" name="Oval 325"/>
            <p:cNvSpPr>
              <a:spLocks noChangeAspect="1"/>
            </p:cNvSpPr>
            <p:nvPr/>
          </p:nvSpPr>
          <p:spPr>
            <a:xfrm rot="16200000" flipH="1">
              <a:off x="9115971" y="2077042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7" name="Oval 326"/>
            <p:cNvSpPr>
              <a:spLocks noChangeAspect="1"/>
            </p:cNvSpPr>
            <p:nvPr/>
          </p:nvSpPr>
          <p:spPr>
            <a:xfrm rot="16200000" flipH="1">
              <a:off x="9998729" y="2532594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8" name="Oval 327"/>
            <p:cNvSpPr>
              <a:spLocks noChangeAspect="1"/>
            </p:cNvSpPr>
            <p:nvPr/>
          </p:nvSpPr>
          <p:spPr>
            <a:xfrm rot="16200000" flipH="1">
              <a:off x="9868932" y="1813352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9" name="Oval 328"/>
            <p:cNvSpPr>
              <a:spLocks noChangeAspect="1"/>
            </p:cNvSpPr>
            <p:nvPr/>
          </p:nvSpPr>
          <p:spPr>
            <a:xfrm rot="16200000" flipH="1">
              <a:off x="9286582" y="2088442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0" name="Oval 329"/>
            <p:cNvSpPr>
              <a:spLocks noChangeAspect="1"/>
            </p:cNvSpPr>
            <p:nvPr/>
          </p:nvSpPr>
          <p:spPr>
            <a:xfrm rot="16200000" flipH="1">
              <a:off x="9476003" y="1751605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1" name="Oval 330"/>
            <p:cNvSpPr>
              <a:spLocks noChangeAspect="1"/>
            </p:cNvSpPr>
            <p:nvPr/>
          </p:nvSpPr>
          <p:spPr>
            <a:xfrm rot="16200000" flipH="1">
              <a:off x="9256352" y="2330932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2" name="Oval 331"/>
            <p:cNvSpPr>
              <a:spLocks noChangeAspect="1"/>
            </p:cNvSpPr>
            <p:nvPr/>
          </p:nvSpPr>
          <p:spPr>
            <a:xfrm rot="16200000" flipH="1">
              <a:off x="9802538" y="2463173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3" name="Oval 332"/>
            <p:cNvSpPr>
              <a:spLocks noChangeAspect="1"/>
            </p:cNvSpPr>
            <p:nvPr/>
          </p:nvSpPr>
          <p:spPr>
            <a:xfrm rot="16200000" flipH="1">
              <a:off x="9564552" y="2723207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4" name="Oval 333"/>
            <p:cNvSpPr>
              <a:spLocks noChangeAspect="1"/>
            </p:cNvSpPr>
            <p:nvPr/>
          </p:nvSpPr>
          <p:spPr>
            <a:xfrm rot="16200000" flipH="1">
              <a:off x="9293888" y="2679417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5" name="Oval 334"/>
            <p:cNvSpPr>
              <a:spLocks noChangeAspect="1"/>
            </p:cNvSpPr>
            <p:nvPr/>
          </p:nvSpPr>
          <p:spPr>
            <a:xfrm rot="16200000" flipH="1">
              <a:off x="9636784" y="2536064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6" name="Oval 335"/>
            <p:cNvSpPr>
              <a:spLocks noChangeAspect="1"/>
            </p:cNvSpPr>
            <p:nvPr/>
          </p:nvSpPr>
          <p:spPr>
            <a:xfrm rot="16200000" flipH="1">
              <a:off x="9957531" y="2221207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7" name="Oval 336"/>
            <p:cNvSpPr>
              <a:spLocks noChangeAspect="1"/>
            </p:cNvSpPr>
            <p:nvPr/>
          </p:nvSpPr>
          <p:spPr>
            <a:xfrm rot="16200000" flipH="1">
              <a:off x="9826643" y="2687647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8" name="Oval 337"/>
            <p:cNvSpPr>
              <a:spLocks noChangeAspect="1"/>
            </p:cNvSpPr>
            <p:nvPr/>
          </p:nvSpPr>
          <p:spPr>
            <a:xfrm rot="16200000" flipH="1">
              <a:off x="9091486" y="2279304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9" name="Oval 338"/>
            <p:cNvSpPr>
              <a:spLocks noChangeAspect="1"/>
            </p:cNvSpPr>
            <p:nvPr/>
          </p:nvSpPr>
          <p:spPr>
            <a:xfrm rot="16200000" flipH="1">
              <a:off x="9793710" y="2240856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0" name="Oval 339"/>
            <p:cNvSpPr>
              <a:spLocks noChangeAspect="1"/>
            </p:cNvSpPr>
            <p:nvPr/>
          </p:nvSpPr>
          <p:spPr>
            <a:xfrm rot="16200000" flipH="1">
              <a:off x="9273166" y="1851413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1" name="Oval 340"/>
            <p:cNvSpPr>
              <a:spLocks noChangeAspect="1"/>
            </p:cNvSpPr>
            <p:nvPr/>
          </p:nvSpPr>
          <p:spPr>
            <a:xfrm rot="16200000" flipH="1">
              <a:off x="9945822" y="2044597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2" name="Oval 341"/>
            <p:cNvSpPr>
              <a:spLocks noChangeAspect="1"/>
            </p:cNvSpPr>
            <p:nvPr/>
          </p:nvSpPr>
          <p:spPr>
            <a:xfrm rot="16200000" flipH="1">
              <a:off x="9493508" y="1995910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3" name="Oval 342"/>
            <p:cNvSpPr>
              <a:spLocks noChangeAspect="1"/>
            </p:cNvSpPr>
            <p:nvPr/>
          </p:nvSpPr>
          <p:spPr>
            <a:xfrm rot="16200000" flipH="1">
              <a:off x="9641186" y="2303008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4" name="Oval 343"/>
            <p:cNvSpPr>
              <a:spLocks noChangeAspect="1"/>
            </p:cNvSpPr>
            <p:nvPr/>
          </p:nvSpPr>
          <p:spPr>
            <a:xfrm rot="16200000" flipH="1">
              <a:off x="9757333" y="2069490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5" name="Oval 344"/>
            <p:cNvSpPr>
              <a:spLocks noChangeAspect="1"/>
            </p:cNvSpPr>
            <p:nvPr/>
          </p:nvSpPr>
          <p:spPr>
            <a:xfrm rot="16200000" flipH="1">
              <a:off x="9650760" y="1851533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6" name="Oval 345"/>
            <p:cNvSpPr>
              <a:spLocks noChangeAspect="1"/>
            </p:cNvSpPr>
            <p:nvPr/>
          </p:nvSpPr>
          <p:spPr>
            <a:xfrm rot="16200000" flipH="1">
              <a:off x="9460490" y="2198172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7" name="Oval 346"/>
            <p:cNvSpPr>
              <a:spLocks noChangeAspect="1"/>
            </p:cNvSpPr>
            <p:nvPr/>
          </p:nvSpPr>
          <p:spPr>
            <a:xfrm rot="16200000" flipH="1">
              <a:off x="9431045" y="2581715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8" name="Oval 347"/>
            <p:cNvSpPr>
              <a:spLocks noChangeAspect="1"/>
            </p:cNvSpPr>
            <p:nvPr/>
          </p:nvSpPr>
          <p:spPr>
            <a:xfrm rot="16200000" flipH="1">
              <a:off x="9177992" y="2494461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9" name="Oval 348"/>
            <p:cNvSpPr>
              <a:spLocks noChangeAspect="1"/>
            </p:cNvSpPr>
            <p:nvPr/>
          </p:nvSpPr>
          <p:spPr>
            <a:xfrm rot="16200000" flipH="1">
              <a:off x="9439338" y="2371588"/>
              <a:ext cx="118870" cy="118869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353" name="Title 1"/>
          <p:cNvSpPr txBox="1">
            <a:spLocks/>
          </p:cNvSpPr>
          <p:nvPr/>
        </p:nvSpPr>
        <p:spPr>
          <a:xfrm>
            <a:off x="304800" y="281523"/>
            <a:ext cx="8686800" cy="8382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latin typeface="Optima"/>
                <a:cs typeface="Optima"/>
              </a:rPr>
              <a:t>k</a:t>
            </a:r>
            <a:r>
              <a:rPr lang="en-US" dirty="0">
                <a:latin typeface="Optima"/>
                <a:cs typeface="Optima"/>
              </a:rPr>
              <a:t>-means Clustering vs. the Human Eye </a:t>
            </a:r>
          </a:p>
        </p:txBody>
      </p:sp>
      <p:sp>
        <p:nvSpPr>
          <p:cNvPr id="350" name="Rectangle 349"/>
          <p:cNvSpPr/>
          <p:nvPr/>
        </p:nvSpPr>
        <p:spPr>
          <a:xfrm>
            <a:off x="128346" y="3453072"/>
            <a:ext cx="8915400" cy="9541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Optima"/>
                <a:cs typeface="Optima"/>
              </a:rPr>
              <a:t>STOP and Think: </a:t>
            </a:r>
            <a:r>
              <a:rPr lang="en-US" sz="2800" dirty="0">
                <a:latin typeface="Optima"/>
                <a:cs typeface="Optima"/>
              </a:rPr>
              <a:t>How would the </a:t>
            </a:r>
            <a:r>
              <a:rPr lang="en-US" sz="2800" i="1" dirty="0">
                <a:latin typeface="Optima"/>
                <a:cs typeface="Optima"/>
              </a:rPr>
              <a:t>Lloyd algorithm </a:t>
            </a:r>
            <a:r>
              <a:rPr lang="en-US" sz="2800" dirty="0">
                <a:latin typeface="Optima"/>
                <a:cs typeface="Optima"/>
              </a:rPr>
              <a:t>cluster these sets of points?</a:t>
            </a:r>
            <a:endParaRPr lang="en-US" i="1" dirty="0">
              <a:latin typeface="Optima"/>
              <a:cs typeface="Optima"/>
            </a:endParaRPr>
          </a:p>
        </p:txBody>
      </p:sp>
      <p:grpSp>
        <p:nvGrpSpPr>
          <p:cNvPr id="3" name="Group 2"/>
          <p:cNvGrpSpPr>
            <a:grpSpLocks noChangeAspect="1"/>
          </p:cNvGrpSpPr>
          <p:nvPr/>
        </p:nvGrpSpPr>
        <p:grpSpPr>
          <a:xfrm>
            <a:off x="693145" y="4648200"/>
            <a:ext cx="1280160" cy="2009771"/>
            <a:chOff x="365175" y="4343589"/>
            <a:chExt cx="1438949" cy="2259060"/>
          </a:xfrm>
        </p:grpSpPr>
        <p:sp>
          <p:nvSpPr>
            <p:cNvPr id="354" name="Oval 353"/>
            <p:cNvSpPr>
              <a:spLocks noChangeAspect="1"/>
            </p:cNvSpPr>
            <p:nvPr/>
          </p:nvSpPr>
          <p:spPr>
            <a:xfrm>
              <a:off x="437035" y="4792161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5" name="Oval 354"/>
            <p:cNvSpPr>
              <a:spLocks noChangeAspect="1"/>
            </p:cNvSpPr>
            <p:nvPr/>
          </p:nvSpPr>
          <p:spPr>
            <a:xfrm>
              <a:off x="437035" y="4498226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6" name="Oval 355"/>
            <p:cNvSpPr>
              <a:spLocks noChangeAspect="1"/>
            </p:cNvSpPr>
            <p:nvPr/>
          </p:nvSpPr>
          <p:spPr>
            <a:xfrm>
              <a:off x="613263" y="4595620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7" name="Oval 356"/>
            <p:cNvSpPr>
              <a:spLocks noChangeAspect="1"/>
            </p:cNvSpPr>
            <p:nvPr/>
          </p:nvSpPr>
          <p:spPr>
            <a:xfrm>
              <a:off x="576939" y="4889192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8" name="Oval 357"/>
            <p:cNvSpPr>
              <a:spLocks noChangeAspect="1"/>
            </p:cNvSpPr>
            <p:nvPr/>
          </p:nvSpPr>
          <p:spPr>
            <a:xfrm>
              <a:off x="635682" y="4439483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9" name="Oval 358"/>
            <p:cNvSpPr>
              <a:spLocks noChangeAspect="1"/>
            </p:cNvSpPr>
            <p:nvPr/>
          </p:nvSpPr>
          <p:spPr>
            <a:xfrm>
              <a:off x="495778" y="5033439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0" name="Oval 359"/>
            <p:cNvSpPr>
              <a:spLocks noChangeAspect="1"/>
            </p:cNvSpPr>
            <p:nvPr/>
          </p:nvSpPr>
          <p:spPr>
            <a:xfrm>
              <a:off x="378292" y="5020384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1" name="Oval 360"/>
            <p:cNvSpPr>
              <a:spLocks noChangeAspect="1"/>
            </p:cNvSpPr>
            <p:nvPr/>
          </p:nvSpPr>
          <p:spPr>
            <a:xfrm>
              <a:off x="623925" y="5551332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2" name="Oval 361"/>
            <p:cNvSpPr>
              <a:spLocks noChangeAspect="1"/>
            </p:cNvSpPr>
            <p:nvPr/>
          </p:nvSpPr>
          <p:spPr>
            <a:xfrm>
              <a:off x="454635" y="5521918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3" name="Oval 362"/>
            <p:cNvSpPr>
              <a:spLocks noChangeAspect="1"/>
            </p:cNvSpPr>
            <p:nvPr/>
          </p:nvSpPr>
          <p:spPr>
            <a:xfrm>
              <a:off x="549589" y="5276471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4" name="Oval 363"/>
            <p:cNvSpPr>
              <a:spLocks noChangeAspect="1"/>
            </p:cNvSpPr>
            <p:nvPr/>
          </p:nvSpPr>
          <p:spPr>
            <a:xfrm>
              <a:off x="365175" y="5875418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5" name="Oval 364"/>
            <p:cNvSpPr>
              <a:spLocks noChangeAspect="1"/>
            </p:cNvSpPr>
            <p:nvPr/>
          </p:nvSpPr>
          <p:spPr>
            <a:xfrm>
              <a:off x="549589" y="5875418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6" name="Oval 365"/>
            <p:cNvSpPr>
              <a:spLocks noChangeAspect="1"/>
            </p:cNvSpPr>
            <p:nvPr/>
          </p:nvSpPr>
          <p:spPr>
            <a:xfrm>
              <a:off x="395892" y="5668817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7" name="Oval 366"/>
            <p:cNvSpPr>
              <a:spLocks noChangeAspect="1"/>
            </p:cNvSpPr>
            <p:nvPr/>
          </p:nvSpPr>
          <p:spPr>
            <a:xfrm>
              <a:off x="753168" y="5757933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8" name="Oval 367"/>
            <p:cNvSpPr>
              <a:spLocks noChangeAspect="1"/>
            </p:cNvSpPr>
            <p:nvPr/>
          </p:nvSpPr>
          <p:spPr>
            <a:xfrm>
              <a:off x="365175" y="4343589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9" name="Oval 368"/>
            <p:cNvSpPr>
              <a:spLocks noChangeAspect="1"/>
            </p:cNvSpPr>
            <p:nvPr/>
          </p:nvSpPr>
          <p:spPr>
            <a:xfrm>
              <a:off x="518197" y="6218765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0" name="Oval 369"/>
            <p:cNvSpPr>
              <a:spLocks noChangeAspect="1"/>
            </p:cNvSpPr>
            <p:nvPr/>
          </p:nvSpPr>
          <p:spPr>
            <a:xfrm>
              <a:off x="378292" y="5307573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1" name="Oval 370"/>
            <p:cNvSpPr>
              <a:spLocks noChangeAspect="1"/>
            </p:cNvSpPr>
            <p:nvPr/>
          </p:nvSpPr>
          <p:spPr>
            <a:xfrm>
              <a:off x="459454" y="6069290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2" name="Oval 371"/>
            <p:cNvSpPr>
              <a:spLocks noChangeAspect="1"/>
            </p:cNvSpPr>
            <p:nvPr/>
          </p:nvSpPr>
          <p:spPr>
            <a:xfrm>
              <a:off x="375152" y="6226489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3" name="Oval 372"/>
            <p:cNvSpPr>
              <a:spLocks noChangeAspect="1"/>
            </p:cNvSpPr>
            <p:nvPr/>
          </p:nvSpPr>
          <p:spPr>
            <a:xfrm>
              <a:off x="652557" y="610900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4" name="Oval 373"/>
            <p:cNvSpPr>
              <a:spLocks noChangeAspect="1"/>
            </p:cNvSpPr>
            <p:nvPr/>
          </p:nvSpPr>
          <p:spPr>
            <a:xfrm>
              <a:off x="468142" y="6482259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5" name="Oval 374"/>
            <p:cNvSpPr>
              <a:spLocks noChangeAspect="1"/>
            </p:cNvSpPr>
            <p:nvPr/>
          </p:nvSpPr>
          <p:spPr>
            <a:xfrm>
              <a:off x="730749" y="636477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6" name="Oval 375"/>
            <p:cNvSpPr>
              <a:spLocks noChangeAspect="1"/>
            </p:cNvSpPr>
            <p:nvPr/>
          </p:nvSpPr>
          <p:spPr>
            <a:xfrm flipH="1">
              <a:off x="1530883" y="4858719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7" name="Oval 376"/>
            <p:cNvSpPr>
              <a:spLocks noChangeAspect="1"/>
            </p:cNvSpPr>
            <p:nvPr/>
          </p:nvSpPr>
          <p:spPr>
            <a:xfrm flipH="1">
              <a:off x="1580624" y="4359852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8" name="Oval 377"/>
            <p:cNvSpPr>
              <a:spLocks noChangeAspect="1"/>
            </p:cNvSpPr>
            <p:nvPr/>
          </p:nvSpPr>
          <p:spPr>
            <a:xfrm flipH="1">
              <a:off x="1354654" y="4662178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9" name="Oval 378"/>
            <p:cNvSpPr>
              <a:spLocks noChangeAspect="1"/>
            </p:cNvSpPr>
            <p:nvPr/>
          </p:nvSpPr>
          <p:spPr>
            <a:xfrm flipH="1">
              <a:off x="1342987" y="4891768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0" name="Oval 379"/>
            <p:cNvSpPr>
              <a:spLocks noChangeAspect="1"/>
            </p:cNvSpPr>
            <p:nvPr/>
          </p:nvSpPr>
          <p:spPr>
            <a:xfrm flipH="1">
              <a:off x="1332236" y="4506041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1" name="Oval 380"/>
            <p:cNvSpPr>
              <a:spLocks noChangeAspect="1"/>
            </p:cNvSpPr>
            <p:nvPr/>
          </p:nvSpPr>
          <p:spPr>
            <a:xfrm flipH="1">
              <a:off x="1376157" y="5068006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2" name="Oval 381"/>
            <p:cNvSpPr>
              <a:spLocks noChangeAspect="1"/>
            </p:cNvSpPr>
            <p:nvPr/>
          </p:nvSpPr>
          <p:spPr>
            <a:xfrm flipH="1">
              <a:off x="1589625" y="5086942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3" name="Oval 382"/>
            <p:cNvSpPr>
              <a:spLocks noChangeAspect="1"/>
            </p:cNvSpPr>
            <p:nvPr/>
          </p:nvSpPr>
          <p:spPr>
            <a:xfrm flipH="1">
              <a:off x="1347806" y="5537913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4" name="Oval 383"/>
            <p:cNvSpPr>
              <a:spLocks noChangeAspect="1"/>
            </p:cNvSpPr>
            <p:nvPr/>
          </p:nvSpPr>
          <p:spPr>
            <a:xfrm flipH="1">
              <a:off x="1513283" y="5588476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5" name="Oval 384"/>
            <p:cNvSpPr>
              <a:spLocks noChangeAspect="1"/>
            </p:cNvSpPr>
            <p:nvPr/>
          </p:nvSpPr>
          <p:spPr>
            <a:xfrm flipH="1">
              <a:off x="1674282" y="5263052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6" name="Oval 385"/>
            <p:cNvSpPr>
              <a:spLocks noChangeAspect="1"/>
            </p:cNvSpPr>
            <p:nvPr/>
          </p:nvSpPr>
          <p:spPr>
            <a:xfrm flipH="1">
              <a:off x="1666731" y="5957971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7" name="Oval 386"/>
            <p:cNvSpPr>
              <a:spLocks noChangeAspect="1"/>
            </p:cNvSpPr>
            <p:nvPr/>
          </p:nvSpPr>
          <p:spPr>
            <a:xfrm flipH="1">
              <a:off x="1418328" y="5941976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8" name="Oval 387"/>
            <p:cNvSpPr>
              <a:spLocks noChangeAspect="1"/>
            </p:cNvSpPr>
            <p:nvPr/>
          </p:nvSpPr>
          <p:spPr>
            <a:xfrm flipH="1">
              <a:off x="1572026" y="5735375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9" name="Oval 388"/>
            <p:cNvSpPr>
              <a:spLocks noChangeAspect="1"/>
            </p:cNvSpPr>
            <p:nvPr/>
          </p:nvSpPr>
          <p:spPr>
            <a:xfrm flipH="1">
              <a:off x="1326730" y="5792500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0" name="Oval 389"/>
            <p:cNvSpPr>
              <a:spLocks noChangeAspect="1"/>
            </p:cNvSpPr>
            <p:nvPr/>
          </p:nvSpPr>
          <p:spPr>
            <a:xfrm flipH="1">
              <a:off x="1317154" y="5256646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1" name="Oval 390"/>
            <p:cNvSpPr>
              <a:spLocks noChangeAspect="1"/>
            </p:cNvSpPr>
            <p:nvPr/>
          </p:nvSpPr>
          <p:spPr>
            <a:xfrm flipH="1">
              <a:off x="1449721" y="6285323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2" name="Oval 391"/>
            <p:cNvSpPr>
              <a:spLocks noChangeAspect="1"/>
            </p:cNvSpPr>
            <p:nvPr/>
          </p:nvSpPr>
          <p:spPr>
            <a:xfrm flipH="1">
              <a:off x="1301417" y="6016436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3" name="Oval 392"/>
            <p:cNvSpPr>
              <a:spLocks noChangeAspect="1"/>
            </p:cNvSpPr>
            <p:nvPr/>
          </p:nvSpPr>
          <p:spPr>
            <a:xfrm flipH="1">
              <a:off x="1589625" y="5374131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4" name="Oval 393"/>
            <p:cNvSpPr>
              <a:spLocks noChangeAspect="1"/>
            </p:cNvSpPr>
            <p:nvPr/>
          </p:nvSpPr>
          <p:spPr>
            <a:xfrm flipH="1">
              <a:off x="1508464" y="6135848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5" name="Oval 394"/>
            <p:cNvSpPr>
              <a:spLocks noChangeAspect="1"/>
            </p:cNvSpPr>
            <p:nvPr/>
          </p:nvSpPr>
          <p:spPr>
            <a:xfrm flipH="1">
              <a:off x="1656754" y="6245061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6" name="Oval 395"/>
            <p:cNvSpPr>
              <a:spLocks noChangeAspect="1"/>
            </p:cNvSpPr>
            <p:nvPr/>
          </p:nvSpPr>
          <p:spPr>
            <a:xfrm flipH="1">
              <a:off x="1299363" y="6207553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7" name="Oval 396"/>
            <p:cNvSpPr>
              <a:spLocks noChangeAspect="1"/>
            </p:cNvSpPr>
            <p:nvPr/>
          </p:nvSpPr>
          <p:spPr>
            <a:xfrm flipH="1">
              <a:off x="1499776" y="6500831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8" name="Oval 397"/>
            <p:cNvSpPr>
              <a:spLocks noChangeAspect="1"/>
            </p:cNvSpPr>
            <p:nvPr/>
          </p:nvSpPr>
          <p:spPr>
            <a:xfrm flipH="1">
              <a:off x="1317154" y="6479318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9" name="Oval 398"/>
            <p:cNvSpPr>
              <a:spLocks noChangeAspect="1"/>
            </p:cNvSpPr>
            <p:nvPr/>
          </p:nvSpPr>
          <p:spPr>
            <a:xfrm flipH="1">
              <a:off x="1702305" y="5588476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0" name="Oval 399"/>
            <p:cNvSpPr>
              <a:spLocks noChangeAspect="1"/>
            </p:cNvSpPr>
            <p:nvPr/>
          </p:nvSpPr>
          <p:spPr>
            <a:xfrm>
              <a:off x="652806" y="5374131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1" name="Oval 400"/>
            <p:cNvSpPr>
              <a:spLocks noChangeAspect="1"/>
            </p:cNvSpPr>
            <p:nvPr/>
          </p:nvSpPr>
          <p:spPr>
            <a:xfrm flipH="1">
              <a:off x="1542760" y="4588595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3116855" y="4757824"/>
            <a:ext cx="1389491" cy="1742024"/>
            <a:chOff x="2937959" y="4582783"/>
            <a:chExt cx="1517508" cy="1902521"/>
          </a:xfrm>
        </p:grpSpPr>
        <p:sp>
          <p:nvSpPr>
            <p:cNvPr id="402" name="Oval 401"/>
            <p:cNvSpPr>
              <a:spLocks noChangeAspect="1"/>
            </p:cNvSpPr>
            <p:nvPr/>
          </p:nvSpPr>
          <p:spPr>
            <a:xfrm flipH="1">
              <a:off x="3033364" y="5470133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3" name="Oval 402"/>
            <p:cNvSpPr>
              <a:spLocks noChangeAspect="1"/>
            </p:cNvSpPr>
            <p:nvPr/>
          </p:nvSpPr>
          <p:spPr>
            <a:xfrm flipH="1">
              <a:off x="3697325" y="5193725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4" name="Oval 403"/>
            <p:cNvSpPr>
              <a:spLocks noChangeAspect="1"/>
            </p:cNvSpPr>
            <p:nvPr/>
          </p:nvSpPr>
          <p:spPr>
            <a:xfrm flipH="1">
              <a:off x="3367599" y="5161402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5" name="Oval 404"/>
            <p:cNvSpPr>
              <a:spLocks noChangeAspect="1"/>
            </p:cNvSpPr>
            <p:nvPr/>
          </p:nvSpPr>
          <p:spPr>
            <a:xfrm flipH="1">
              <a:off x="3411594" y="5323932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6" name="Oval 405"/>
            <p:cNvSpPr>
              <a:spLocks noChangeAspect="1"/>
            </p:cNvSpPr>
            <p:nvPr/>
          </p:nvSpPr>
          <p:spPr>
            <a:xfrm flipH="1">
              <a:off x="3579840" y="5114645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7" name="Oval 406"/>
            <p:cNvSpPr>
              <a:spLocks noChangeAspect="1"/>
            </p:cNvSpPr>
            <p:nvPr/>
          </p:nvSpPr>
          <p:spPr>
            <a:xfrm flipH="1">
              <a:off x="3175352" y="548493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8" name="Oval 407"/>
            <p:cNvSpPr>
              <a:spLocks noChangeAspect="1"/>
            </p:cNvSpPr>
            <p:nvPr/>
          </p:nvSpPr>
          <p:spPr>
            <a:xfrm flipH="1">
              <a:off x="3210430" y="5313454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9" name="Oval 408"/>
            <p:cNvSpPr>
              <a:spLocks noChangeAspect="1"/>
            </p:cNvSpPr>
            <p:nvPr/>
          </p:nvSpPr>
          <p:spPr>
            <a:xfrm flipH="1">
              <a:off x="2937959" y="5814988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0" name="Oval 409"/>
            <p:cNvSpPr>
              <a:spLocks noChangeAspect="1"/>
            </p:cNvSpPr>
            <p:nvPr/>
          </p:nvSpPr>
          <p:spPr>
            <a:xfrm flipH="1">
              <a:off x="3097876" y="565938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1" name="Oval 410"/>
            <p:cNvSpPr>
              <a:spLocks noChangeAspect="1"/>
            </p:cNvSpPr>
            <p:nvPr/>
          </p:nvSpPr>
          <p:spPr>
            <a:xfrm flipH="1">
              <a:off x="3317288" y="548956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2" name="Oval 411"/>
            <p:cNvSpPr>
              <a:spLocks noChangeAspect="1"/>
            </p:cNvSpPr>
            <p:nvPr/>
          </p:nvSpPr>
          <p:spPr>
            <a:xfrm flipH="1">
              <a:off x="3386658" y="6055196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3" name="Oval 412"/>
            <p:cNvSpPr>
              <a:spLocks noChangeAspect="1"/>
            </p:cNvSpPr>
            <p:nvPr/>
          </p:nvSpPr>
          <p:spPr>
            <a:xfrm flipH="1">
              <a:off x="3152688" y="612316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4" name="Oval 413"/>
            <p:cNvSpPr>
              <a:spLocks noChangeAspect="1"/>
            </p:cNvSpPr>
            <p:nvPr/>
          </p:nvSpPr>
          <p:spPr>
            <a:xfrm flipH="1">
              <a:off x="3192830" y="5961887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5" name="Oval 414"/>
            <p:cNvSpPr>
              <a:spLocks noChangeAspect="1"/>
            </p:cNvSpPr>
            <p:nvPr/>
          </p:nvSpPr>
          <p:spPr>
            <a:xfrm flipH="1">
              <a:off x="3043664" y="598968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6" name="Oval 415"/>
            <p:cNvSpPr>
              <a:spLocks noChangeAspect="1"/>
            </p:cNvSpPr>
            <p:nvPr/>
          </p:nvSpPr>
          <p:spPr>
            <a:xfrm flipH="1">
              <a:off x="2937959" y="5628529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7" name="Oval 416"/>
            <p:cNvSpPr>
              <a:spLocks noChangeAspect="1"/>
            </p:cNvSpPr>
            <p:nvPr/>
          </p:nvSpPr>
          <p:spPr>
            <a:xfrm flipH="1">
              <a:off x="3431299" y="6207731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8" name="Oval 417"/>
            <p:cNvSpPr>
              <a:spLocks noChangeAspect="1"/>
            </p:cNvSpPr>
            <p:nvPr/>
          </p:nvSpPr>
          <p:spPr>
            <a:xfrm flipH="1">
              <a:off x="3232632" y="562284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9" name="Oval 418"/>
            <p:cNvSpPr>
              <a:spLocks noChangeAspect="1"/>
            </p:cNvSpPr>
            <p:nvPr/>
          </p:nvSpPr>
          <p:spPr>
            <a:xfrm flipH="1">
              <a:off x="3577071" y="623601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0" name="Oval 419"/>
            <p:cNvSpPr>
              <a:spLocks noChangeAspect="1"/>
            </p:cNvSpPr>
            <p:nvPr/>
          </p:nvSpPr>
          <p:spPr>
            <a:xfrm flipH="1">
              <a:off x="3311919" y="6297992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1" name="Oval 420"/>
            <p:cNvSpPr>
              <a:spLocks noChangeAspect="1"/>
            </p:cNvSpPr>
            <p:nvPr/>
          </p:nvSpPr>
          <p:spPr>
            <a:xfrm flipH="1">
              <a:off x="3481550" y="6383486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2" name="Oval 421"/>
            <p:cNvSpPr>
              <a:spLocks noChangeAspect="1"/>
            </p:cNvSpPr>
            <p:nvPr/>
          </p:nvSpPr>
          <p:spPr>
            <a:xfrm flipH="1">
              <a:off x="3595837" y="6083358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3" name="Oval 422"/>
            <p:cNvSpPr>
              <a:spLocks noChangeAspect="1"/>
            </p:cNvSpPr>
            <p:nvPr/>
          </p:nvSpPr>
          <p:spPr>
            <a:xfrm flipH="1">
              <a:off x="3698684" y="6336149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4" name="Oval 423"/>
            <p:cNvSpPr>
              <a:spLocks noChangeAspect="1"/>
            </p:cNvSpPr>
            <p:nvPr/>
          </p:nvSpPr>
          <p:spPr>
            <a:xfrm flipH="1">
              <a:off x="3115188" y="5846179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5" name="Oval 424"/>
            <p:cNvSpPr>
              <a:spLocks noChangeAspect="1"/>
            </p:cNvSpPr>
            <p:nvPr/>
          </p:nvSpPr>
          <p:spPr>
            <a:xfrm flipH="1">
              <a:off x="3580875" y="5276310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6" name="Oval 425"/>
            <p:cNvSpPr>
              <a:spLocks noChangeAspect="1"/>
            </p:cNvSpPr>
            <p:nvPr/>
          </p:nvSpPr>
          <p:spPr>
            <a:xfrm flipH="1">
              <a:off x="3267230" y="6173726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7" name="Oval 426"/>
            <p:cNvSpPr>
              <a:spLocks noChangeAspect="1"/>
            </p:cNvSpPr>
            <p:nvPr/>
          </p:nvSpPr>
          <p:spPr>
            <a:xfrm>
              <a:off x="4268035" y="4873095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8" name="Oval 427"/>
            <p:cNvSpPr>
              <a:spLocks noChangeAspect="1"/>
            </p:cNvSpPr>
            <p:nvPr/>
          </p:nvSpPr>
          <p:spPr>
            <a:xfrm>
              <a:off x="3626276" y="4661863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9" name="Oval 428"/>
            <p:cNvSpPr>
              <a:spLocks noChangeAspect="1"/>
            </p:cNvSpPr>
            <p:nvPr/>
          </p:nvSpPr>
          <p:spPr>
            <a:xfrm>
              <a:off x="3908010" y="4629540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0" name="Oval 429"/>
            <p:cNvSpPr>
              <a:spLocks noChangeAspect="1"/>
            </p:cNvSpPr>
            <p:nvPr/>
          </p:nvSpPr>
          <p:spPr>
            <a:xfrm>
              <a:off x="3912007" y="4792070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1" name="Oval 430"/>
            <p:cNvSpPr>
              <a:spLocks noChangeAspect="1"/>
            </p:cNvSpPr>
            <p:nvPr/>
          </p:nvSpPr>
          <p:spPr>
            <a:xfrm>
              <a:off x="3743761" y="4582783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2" name="Oval 431"/>
            <p:cNvSpPr>
              <a:spLocks noChangeAspect="1"/>
            </p:cNvSpPr>
            <p:nvPr/>
          </p:nvSpPr>
          <p:spPr>
            <a:xfrm>
              <a:off x="4148249" y="4953072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3" name="Oval 432"/>
            <p:cNvSpPr>
              <a:spLocks noChangeAspect="1"/>
            </p:cNvSpPr>
            <p:nvPr/>
          </p:nvSpPr>
          <p:spPr>
            <a:xfrm>
              <a:off x="4065180" y="4765596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4" name="Oval 433"/>
            <p:cNvSpPr>
              <a:spLocks noChangeAspect="1"/>
            </p:cNvSpPr>
            <p:nvPr/>
          </p:nvSpPr>
          <p:spPr>
            <a:xfrm>
              <a:off x="4353648" y="5251135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5" name="Oval 434"/>
            <p:cNvSpPr>
              <a:spLocks noChangeAspect="1"/>
            </p:cNvSpPr>
            <p:nvPr/>
          </p:nvSpPr>
          <p:spPr>
            <a:xfrm>
              <a:off x="4225725" y="5127522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6" name="Oval 435"/>
            <p:cNvSpPr>
              <a:spLocks noChangeAspect="1"/>
            </p:cNvSpPr>
            <p:nvPr/>
          </p:nvSpPr>
          <p:spPr>
            <a:xfrm>
              <a:off x="4028515" y="4909716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7" name="Oval 436"/>
            <p:cNvSpPr>
              <a:spLocks noChangeAspect="1"/>
            </p:cNvSpPr>
            <p:nvPr/>
          </p:nvSpPr>
          <p:spPr>
            <a:xfrm>
              <a:off x="3936942" y="552333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8" name="Oval 437"/>
            <p:cNvSpPr>
              <a:spLocks noChangeAspect="1"/>
            </p:cNvSpPr>
            <p:nvPr/>
          </p:nvSpPr>
          <p:spPr>
            <a:xfrm>
              <a:off x="4178314" y="5576500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9" name="Oval 438"/>
            <p:cNvSpPr>
              <a:spLocks noChangeAspect="1"/>
            </p:cNvSpPr>
            <p:nvPr/>
          </p:nvSpPr>
          <p:spPr>
            <a:xfrm>
              <a:off x="4082779" y="5430025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0" name="Oval 439"/>
            <p:cNvSpPr>
              <a:spLocks noChangeAspect="1"/>
            </p:cNvSpPr>
            <p:nvPr/>
          </p:nvSpPr>
          <p:spPr>
            <a:xfrm>
              <a:off x="4279937" y="5457822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1" name="Oval 440"/>
            <p:cNvSpPr>
              <a:spLocks noChangeAspect="1"/>
            </p:cNvSpPr>
            <p:nvPr/>
          </p:nvSpPr>
          <p:spPr>
            <a:xfrm>
              <a:off x="4353648" y="5064677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2" name="Oval 441"/>
            <p:cNvSpPr>
              <a:spLocks noChangeAspect="1"/>
            </p:cNvSpPr>
            <p:nvPr/>
          </p:nvSpPr>
          <p:spPr>
            <a:xfrm>
              <a:off x="3892302" y="5675869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3" name="Oval 442"/>
            <p:cNvSpPr>
              <a:spLocks noChangeAspect="1"/>
            </p:cNvSpPr>
            <p:nvPr/>
          </p:nvSpPr>
          <p:spPr>
            <a:xfrm>
              <a:off x="4090969" y="5083582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4" name="Oval 443"/>
            <p:cNvSpPr>
              <a:spLocks noChangeAspect="1"/>
            </p:cNvSpPr>
            <p:nvPr/>
          </p:nvSpPr>
          <p:spPr>
            <a:xfrm>
              <a:off x="3746530" y="5704152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5" name="Oval 444"/>
            <p:cNvSpPr>
              <a:spLocks noChangeAspect="1"/>
            </p:cNvSpPr>
            <p:nvPr/>
          </p:nvSpPr>
          <p:spPr>
            <a:xfrm>
              <a:off x="3995685" y="5798120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6" name="Oval 445"/>
            <p:cNvSpPr>
              <a:spLocks noChangeAspect="1"/>
            </p:cNvSpPr>
            <p:nvPr/>
          </p:nvSpPr>
          <p:spPr>
            <a:xfrm>
              <a:off x="3810057" y="585162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7" name="Oval 446"/>
            <p:cNvSpPr>
              <a:spLocks noChangeAspect="1"/>
            </p:cNvSpPr>
            <p:nvPr/>
          </p:nvSpPr>
          <p:spPr>
            <a:xfrm>
              <a:off x="4095697" y="5247584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8" name="Oval 447"/>
            <p:cNvSpPr>
              <a:spLocks noChangeAspect="1"/>
            </p:cNvSpPr>
            <p:nvPr/>
          </p:nvSpPr>
          <p:spPr>
            <a:xfrm>
              <a:off x="3624917" y="5804287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9" name="Oval 448"/>
            <p:cNvSpPr>
              <a:spLocks noChangeAspect="1"/>
            </p:cNvSpPr>
            <p:nvPr/>
          </p:nvSpPr>
          <p:spPr>
            <a:xfrm>
              <a:off x="4208413" y="5314317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0" name="Oval 449"/>
            <p:cNvSpPr>
              <a:spLocks noChangeAspect="1"/>
            </p:cNvSpPr>
            <p:nvPr/>
          </p:nvSpPr>
          <p:spPr>
            <a:xfrm>
              <a:off x="3774720" y="4744448"/>
              <a:ext cx="101819" cy="101818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1" name="Oval 450"/>
            <p:cNvSpPr>
              <a:spLocks noChangeAspect="1"/>
            </p:cNvSpPr>
            <p:nvPr/>
          </p:nvSpPr>
          <p:spPr>
            <a:xfrm>
              <a:off x="4056371" y="564186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5623856" y="4672161"/>
            <a:ext cx="2852048" cy="2013575"/>
            <a:chOff x="5623856" y="4402777"/>
            <a:chExt cx="3153800" cy="2226623"/>
          </a:xfrm>
        </p:grpSpPr>
        <p:sp>
          <p:nvSpPr>
            <p:cNvPr id="452" name="Oval 451"/>
            <p:cNvSpPr>
              <a:spLocks noChangeAspect="1"/>
            </p:cNvSpPr>
            <p:nvPr/>
          </p:nvSpPr>
          <p:spPr>
            <a:xfrm flipH="1">
              <a:off x="6883070" y="4941989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3" name="Oval 452"/>
            <p:cNvSpPr>
              <a:spLocks noChangeAspect="1"/>
            </p:cNvSpPr>
            <p:nvPr/>
          </p:nvSpPr>
          <p:spPr>
            <a:xfrm flipH="1">
              <a:off x="7239098" y="5688588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4" name="Oval 453"/>
            <p:cNvSpPr>
              <a:spLocks noChangeAspect="1"/>
            </p:cNvSpPr>
            <p:nvPr/>
          </p:nvSpPr>
          <p:spPr>
            <a:xfrm flipH="1">
              <a:off x="6976086" y="4570023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5" name="Oval 454"/>
            <p:cNvSpPr>
              <a:spLocks noChangeAspect="1"/>
            </p:cNvSpPr>
            <p:nvPr/>
          </p:nvSpPr>
          <p:spPr>
            <a:xfrm flipH="1">
              <a:off x="5712005" y="4765081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6" name="Oval 455"/>
            <p:cNvSpPr>
              <a:spLocks noChangeAspect="1"/>
            </p:cNvSpPr>
            <p:nvPr/>
          </p:nvSpPr>
          <p:spPr>
            <a:xfrm flipH="1">
              <a:off x="5623856" y="5227169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7" name="Oval 456"/>
            <p:cNvSpPr>
              <a:spLocks noChangeAspect="1"/>
            </p:cNvSpPr>
            <p:nvPr/>
          </p:nvSpPr>
          <p:spPr>
            <a:xfrm flipH="1">
              <a:off x="6741425" y="6268560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8" name="Oval 457"/>
            <p:cNvSpPr>
              <a:spLocks noChangeAspect="1"/>
            </p:cNvSpPr>
            <p:nvPr/>
          </p:nvSpPr>
          <p:spPr>
            <a:xfrm flipH="1">
              <a:off x="6682682" y="4706339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9" name="Oval 458"/>
            <p:cNvSpPr>
              <a:spLocks noChangeAspect="1"/>
            </p:cNvSpPr>
            <p:nvPr/>
          </p:nvSpPr>
          <p:spPr>
            <a:xfrm flipH="1">
              <a:off x="6765463" y="5272043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0" name="Oval 459"/>
            <p:cNvSpPr>
              <a:spLocks noChangeAspect="1"/>
            </p:cNvSpPr>
            <p:nvPr/>
          </p:nvSpPr>
          <p:spPr>
            <a:xfrm flipH="1">
              <a:off x="6925380" y="5562020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1" name="Oval 460"/>
            <p:cNvSpPr>
              <a:spLocks noChangeAspect="1"/>
            </p:cNvSpPr>
            <p:nvPr/>
          </p:nvSpPr>
          <p:spPr>
            <a:xfrm flipH="1">
              <a:off x="7122590" y="5265189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2" name="Oval 461"/>
            <p:cNvSpPr>
              <a:spLocks noChangeAspect="1"/>
            </p:cNvSpPr>
            <p:nvPr/>
          </p:nvSpPr>
          <p:spPr>
            <a:xfrm flipH="1">
              <a:off x="6382825" y="4824505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3" name="Oval 462"/>
            <p:cNvSpPr>
              <a:spLocks noChangeAspect="1"/>
            </p:cNvSpPr>
            <p:nvPr/>
          </p:nvSpPr>
          <p:spPr>
            <a:xfrm flipH="1">
              <a:off x="5858827" y="5723441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4" name="Oval 463"/>
            <p:cNvSpPr>
              <a:spLocks noChangeAspect="1"/>
            </p:cNvSpPr>
            <p:nvPr/>
          </p:nvSpPr>
          <p:spPr>
            <a:xfrm flipH="1">
              <a:off x="5864275" y="5002822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5" name="Oval 464"/>
            <p:cNvSpPr>
              <a:spLocks noChangeAspect="1"/>
            </p:cNvSpPr>
            <p:nvPr/>
          </p:nvSpPr>
          <p:spPr>
            <a:xfrm flipH="1">
              <a:off x="6087138" y="4489592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6" name="Oval 465"/>
            <p:cNvSpPr>
              <a:spLocks noChangeAspect="1"/>
            </p:cNvSpPr>
            <p:nvPr/>
          </p:nvSpPr>
          <p:spPr>
            <a:xfrm flipH="1">
              <a:off x="6651001" y="5085584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7" name="Oval 466"/>
            <p:cNvSpPr>
              <a:spLocks noChangeAspect="1"/>
            </p:cNvSpPr>
            <p:nvPr/>
          </p:nvSpPr>
          <p:spPr>
            <a:xfrm flipH="1">
              <a:off x="5917569" y="5457822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8" name="Oval 467"/>
            <p:cNvSpPr>
              <a:spLocks noChangeAspect="1"/>
            </p:cNvSpPr>
            <p:nvPr/>
          </p:nvSpPr>
          <p:spPr>
            <a:xfrm flipH="1">
              <a:off x="6984123" y="6064421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9" name="Oval 468"/>
            <p:cNvSpPr>
              <a:spLocks noChangeAspect="1"/>
            </p:cNvSpPr>
            <p:nvPr/>
          </p:nvSpPr>
          <p:spPr>
            <a:xfrm flipH="1">
              <a:off x="6200862" y="5610074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0" name="Oval 469"/>
            <p:cNvSpPr>
              <a:spLocks noChangeAspect="1"/>
            </p:cNvSpPr>
            <p:nvPr/>
          </p:nvSpPr>
          <p:spPr>
            <a:xfrm flipH="1">
              <a:off x="6259605" y="6362545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1" name="Oval 470"/>
            <p:cNvSpPr>
              <a:spLocks noChangeAspect="1"/>
            </p:cNvSpPr>
            <p:nvPr/>
          </p:nvSpPr>
          <p:spPr>
            <a:xfrm flipH="1">
              <a:off x="6029320" y="5968240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2" name="Oval 471"/>
            <p:cNvSpPr>
              <a:spLocks noChangeAspect="1"/>
            </p:cNvSpPr>
            <p:nvPr/>
          </p:nvSpPr>
          <p:spPr>
            <a:xfrm flipH="1">
              <a:off x="6200862" y="5252467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3" name="Oval 472"/>
            <p:cNvSpPr>
              <a:spLocks noChangeAspect="1"/>
            </p:cNvSpPr>
            <p:nvPr/>
          </p:nvSpPr>
          <p:spPr>
            <a:xfrm flipH="1">
              <a:off x="6647977" y="5840926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4" name="Oval 473"/>
            <p:cNvSpPr>
              <a:spLocks noChangeAspect="1"/>
            </p:cNvSpPr>
            <p:nvPr/>
          </p:nvSpPr>
          <p:spPr>
            <a:xfrm flipH="1">
              <a:off x="6592258" y="4471110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5" name="Oval 474"/>
            <p:cNvSpPr>
              <a:spLocks noChangeAspect="1"/>
            </p:cNvSpPr>
            <p:nvPr/>
          </p:nvSpPr>
          <p:spPr>
            <a:xfrm flipH="1">
              <a:off x="5741341" y="6048426"/>
              <a:ext cx="101819" cy="101818"/>
            </a:xfrm>
            <a:prstGeom prst="ellipse">
              <a:avLst/>
            </a:prstGeom>
            <a:solidFill>
              <a:srgbClr val="176FC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6" name="Oval 475"/>
            <p:cNvSpPr>
              <a:spLocks noChangeAspect="1"/>
            </p:cNvSpPr>
            <p:nvPr/>
          </p:nvSpPr>
          <p:spPr>
            <a:xfrm flipH="1">
              <a:off x="6589235" y="5597307"/>
              <a:ext cx="101819" cy="101818"/>
            </a:xfrm>
            <a:prstGeom prst="ellipse">
              <a:avLst/>
            </a:prstGeom>
            <a:solidFill>
              <a:schemeClr val="bg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7" name="Oval 476"/>
            <p:cNvSpPr>
              <a:spLocks noChangeAspect="1"/>
            </p:cNvSpPr>
            <p:nvPr/>
          </p:nvSpPr>
          <p:spPr>
            <a:xfrm>
              <a:off x="8286089" y="6527582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8" name="Oval 477"/>
            <p:cNvSpPr>
              <a:spLocks noChangeAspect="1"/>
            </p:cNvSpPr>
            <p:nvPr/>
          </p:nvSpPr>
          <p:spPr>
            <a:xfrm>
              <a:off x="8088618" y="5653958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9" name="Oval 478"/>
            <p:cNvSpPr>
              <a:spLocks noChangeAspect="1"/>
            </p:cNvSpPr>
            <p:nvPr/>
          </p:nvSpPr>
          <p:spPr>
            <a:xfrm>
              <a:off x="8446834" y="6458083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0" name="Oval 479"/>
            <p:cNvSpPr>
              <a:spLocks noChangeAspect="1"/>
            </p:cNvSpPr>
            <p:nvPr/>
          </p:nvSpPr>
          <p:spPr>
            <a:xfrm>
              <a:off x="7910738" y="6346904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1" name="Oval 480"/>
            <p:cNvSpPr>
              <a:spLocks noChangeAspect="1"/>
            </p:cNvSpPr>
            <p:nvPr/>
          </p:nvSpPr>
          <p:spPr>
            <a:xfrm>
              <a:off x="8135386" y="5785295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2" name="Oval 481"/>
            <p:cNvSpPr>
              <a:spLocks noChangeAspect="1"/>
            </p:cNvSpPr>
            <p:nvPr/>
          </p:nvSpPr>
          <p:spPr>
            <a:xfrm>
              <a:off x="7841853" y="5930352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3" name="Oval 482"/>
            <p:cNvSpPr>
              <a:spLocks noChangeAspect="1"/>
            </p:cNvSpPr>
            <p:nvPr/>
          </p:nvSpPr>
          <p:spPr>
            <a:xfrm>
              <a:off x="8306090" y="5774203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4" name="Oval 483"/>
            <p:cNvSpPr>
              <a:spLocks noChangeAspect="1"/>
            </p:cNvSpPr>
            <p:nvPr/>
          </p:nvSpPr>
          <p:spPr>
            <a:xfrm>
              <a:off x="8419362" y="6306031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5" name="Oval 484"/>
            <p:cNvSpPr>
              <a:spLocks noChangeAspect="1"/>
            </p:cNvSpPr>
            <p:nvPr/>
          </p:nvSpPr>
          <p:spPr>
            <a:xfrm>
              <a:off x="8674087" y="6054191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6" name="Oval 485"/>
            <p:cNvSpPr>
              <a:spLocks noChangeAspect="1"/>
            </p:cNvSpPr>
            <p:nvPr/>
          </p:nvSpPr>
          <p:spPr>
            <a:xfrm>
              <a:off x="8556601" y="5790357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7" name="Oval 486"/>
            <p:cNvSpPr>
              <a:spLocks noChangeAspect="1"/>
            </p:cNvSpPr>
            <p:nvPr/>
          </p:nvSpPr>
          <p:spPr>
            <a:xfrm>
              <a:off x="8481797" y="6100065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8" name="Oval 487"/>
            <p:cNvSpPr>
              <a:spLocks noChangeAspect="1"/>
            </p:cNvSpPr>
            <p:nvPr/>
          </p:nvSpPr>
          <p:spPr>
            <a:xfrm>
              <a:off x="8212104" y="6374803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9" name="Oval 488"/>
            <p:cNvSpPr>
              <a:spLocks noChangeAspect="1"/>
            </p:cNvSpPr>
            <p:nvPr/>
          </p:nvSpPr>
          <p:spPr>
            <a:xfrm>
              <a:off x="8611637" y="6182705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0" name="Oval 489"/>
            <p:cNvSpPr>
              <a:spLocks noChangeAspect="1"/>
            </p:cNvSpPr>
            <p:nvPr/>
          </p:nvSpPr>
          <p:spPr>
            <a:xfrm>
              <a:off x="8261867" y="5632985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1" name="Oval 490"/>
            <p:cNvSpPr>
              <a:spLocks noChangeAspect="1"/>
            </p:cNvSpPr>
            <p:nvPr/>
          </p:nvSpPr>
          <p:spPr>
            <a:xfrm>
              <a:off x="8228934" y="6234481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2" name="Oval 491"/>
            <p:cNvSpPr>
              <a:spLocks noChangeAspect="1"/>
            </p:cNvSpPr>
            <p:nvPr/>
          </p:nvSpPr>
          <p:spPr>
            <a:xfrm>
              <a:off x="7927344" y="5740614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3" name="Oval 492"/>
            <p:cNvSpPr>
              <a:spLocks noChangeAspect="1"/>
            </p:cNvSpPr>
            <p:nvPr/>
          </p:nvSpPr>
          <p:spPr>
            <a:xfrm>
              <a:off x="8060827" y="6364774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4" name="Oval 493"/>
            <p:cNvSpPr>
              <a:spLocks noChangeAspect="1"/>
            </p:cNvSpPr>
            <p:nvPr/>
          </p:nvSpPr>
          <p:spPr>
            <a:xfrm>
              <a:off x="8019124" y="5977341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5" name="Oval 494"/>
            <p:cNvSpPr>
              <a:spLocks noChangeAspect="1"/>
            </p:cNvSpPr>
            <p:nvPr/>
          </p:nvSpPr>
          <p:spPr>
            <a:xfrm>
              <a:off x="8282171" y="6103835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6" name="Oval 495"/>
            <p:cNvSpPr>
              <a:spLocks noChangeAspect="1"/>
            </p:cNvSpPr>
            <p:nvPr/>
          </p:nvSpPr>
          <p:spPr>
            <a:xfrm>
              <a:off x="8082149" y="6203322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7" name="Oval 496"/>
            <p:cNvSpPr>
              <a:spLocks noChangeAspect="1"/>
            </p:cNvSpPr>
            <p:nvPr/>
          </p:nvSpPr>
          <p:spPr>
            <a:xfrm>
              <a:off x="7895456" y="6112036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8" name="Oval 497"/>
            <p:cNvSpPr>
              <a:spLocks noChangeAspect="1"/>
            </p:cNvSpPr>
            <p:nvPr/>
          </p:nvSpPr>
          <p:spPr>
            <a:xfrm>
              <a:off x="8192373" y="5949059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9" name="Oval 498"/>
            <p:cNvSpPr>
              <a:spLocks noChangeAspect="1"/>
            </p:cNvSpPr>
            <p:nvPr/>
          </p:nvSpPr>
          <p:spPr>
            <a:xfrm>
              <a:off x="8520900" y="5923837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0" name="Oval 499"/>
            <p:cNvSpPr>
              <a:spLocks noChangeAspect="1"/>
            </p:cNvSpPr>
            <p:nvPr/>
          </p:nvSpPr>
          <p:spPr>
            <a:xfrm>
              <a:off x="8415365" y="5673893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1" name="Oval 500"/>
            <p:cNvSpPr>
              <a:spLocks noChangeAspect="1"/>
            </p:cNvSpPr>
            <p:nvPr/>
          </p:nvSpPr>
          <p:spPr>
            <a:xfrm>
              <a:off x="8340914" y="5930941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2" name="Oval 501"/>
            <p:cNvSpPr>
              <a:spLocks noChangeAspect="1"/>
            </p:cNvSpPr>
            <p:nvPr/>
          </p:nvSpPr>
          <p:spPr>
            <a:xfrm rot="16200000" flipH="1">
              <a:off x="8675837" y="4910996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3" name="Oval 502"/>
            <p:cNvSpPr>
              <a:spLocks noChangeAspect="1"/>
            </p:cNvSpPr>
            <p:nvPr/>
          </p:nvSpPr>
          <p:spPr>
            <a:xfrm rot="16200000" flipH="1">
              <a:off x="7866201" y="4681534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4" name="Oval 503"/>
            <p:cNvSpPr>
              <a:spLocks noChangeAspect="1"/>
            </p:cNvSpPr>
            <p:nvPr/>
          </p:nvSpPr>
          <p:spPr>
            <a:xfrm rot="16200000" flipH="1">
              <a:off x="8622335" y="5071741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5" name="Oval 504"/>
            <p:cNvSpPr>
              <a:spLocks noChangeAspect="1"/>
            </p:cNvSpPr>
            <p:nvPr/>
          </p:nvSpPr>
          <p:spPr>
            <a:xfrm rot="16200000" flipH="1">
              <a:off x="8511157" y="4455668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6" name="Oval 505"/>
            <p:cNvSpPr>
              <a:spLocks noChangeAspect="1"/>
            </p:cNvSpPr>
            <p:nvPr/>
          </p:nvSpPr>
          <p:spPr>
            <a:xfrm rot="16200000" flipH="1">
              <a:off x="8012340" y="4691299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7" name="Oval 506"/>
            <p:cNvSpPr>
              <a:spLocks noChangeAspect="1"/>
            </p:cNvSpPr>
            <p:nvPr/>
          </p:nvSpPr>
          <p:spPr>
            <a:xfrm rot="16200000" flipH="1">
              <a:off x="8174590" y="4402778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8" name="Oval 507"/>
            <p:cNvSpPr>
              <a:spLocks noChangeAspect="1"/>
            </p:cNvSpPr>
            <p:nvPr/>
          </p:nvSpPr>
          <p:spPr>
            <a:xfrm rot="16200000" flipH="1">
              <a:off x="7986446" y="4899005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9" name="Oval 508"/>
            <p:cNvSpPr>
              <a:spLocks noChangeAspect="1"/>
            </p:cNvSpPr>
            <p:nvPr/>
          </p:nvSpPr>
          <p:spPr>
            <a:xfrm rot="16200000" flipH="1">
              <a:off x="8454286" y="5012278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0" name="Oval 509"/>
            <p:cNvSpPr>
              <a:spLocks noChangeAspect="1"/>
            </p:cNvSpPr>
            <p:nvPr/>
          </p:nvSpPr>
          <p:spPr>
            <a:xfrm rot="16200000" flipH="1">
              <a:off x="8250437" y="5235012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1" name="Oval 510"/>
            <p:cNvSpPr>
              <a:spLocks noChangeAspect="1"/>
            </p:cNvSpPr>
            <p:nvPr/>
          </p:nvSpPr>
          <p:spPr>
            <a:xfrm rot="16200000" flipH="1">
              <a:off x="8018598" y="5197503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2" name="Oval 511"/>
            <p:cNvSpPr>
              <a:spLocks noChangeAspect="1"/>
            </p:cNvSpPr>
            <p:nvPr/>
          </p:nvSpPr>
          <p:spPr>
            <a:xfrm rot="16200000" flipH="1">
              <a:off x="8312308" y="5074713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3" name="Oval 512"/>
            <p:cNvSpPr>
              <a:spLocks noChangeAspect="1"/>
            </p:cNvSpPr>
            <p:nvPr/>
          </p:nvSpPr>
          <p:spPr>
            <a:xfrm rot="16200000" flipH="1">
              <a:off x="8587047" y="4805020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4" name="Oval 513"/>
            <p:cNvSpPr>
              <a:spLocks noChangeAspect="1"/>
            </p:cNvSpPr>
            <p:nvPr/>
          </p:nvSpPr>
          <p:spPr>
            <a:xfrm rot="16200000" flipH="1">
              <a:off x="8474934" y="5204553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5" name="Oval 514"/>
            <p:cNvSpPr>
              <a:spLocks noChangeAspect="1"/>
            </p:cNvSpPr>
            <p:nvPr/>
          </p:nvSpPr>
          <p:spPr>
            <a:xfrm rot="16200000" flipH="1">
              <a:off x="7845229" y="4854783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6" name="Oval 515"/>
            <p:cNvSpPr>
              <a:spLocks noChangeAspect="1"/>
            </p:cNvSpPr>
            <p:nvPr/>
          </p:nvSpPr>
          <p:spPr>
            <a:xfrm rot="16200000" flipH="1">
              <a:off x="8446724" y="4821850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7" name="Oval 516"/>
            <p:cNvSpPr>
              <a:spLocks noChangeAspect="1"/>
            </p:cNvSpPr>
            <p:nvPr/>
          </p:nvSpPr>
          <p:spPr>
            <a:xfrm rot="16200000" flipH="1">
              <a:off x="8000848" y="4488269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8" name="Oval 517"/>
            <p:cNvSpPr>
              <a:spLocks noChangeAspect="1"/>
            </p:cNvSpPr>
            <p:nvPr/>
          </p:nvSpPr>
          <p:spPr>
            <a:xfrm rot="16200000" flipH="1">
              <a:off x="8577017" y="4653743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9" name="Oval 518"/>
            <p:cNvSpPr>
              <a:spLocks noChangeAspect="1"/>
            </p:cNvSpPr>
            <p:nvPr/>
          </p:nvSpPr>
          <p:spPr>
            <a:xfrm rot="16200000" flipH="1">
              <a:off x="8189584" y="4612040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0" name="Oval 519"/>
            <p:cNvSpPr>
              <a:spLocks noChangeAspect="1"/>
            </p:cNvSpPr>
            <p:nvPr/>
          </p:nvSpPr>
          <p:spPr>
            <a:xfrm rot="16200000" flipH="1">
              <a:off x="8316079" y="4875087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1" name="Oval 520"/>
            <p:cNvSpPr>
              <a:spLocks noChangeAspect="1"/>
            </p:cNvSpPr>
            <p:nvPr/>
          </p:nvSpPr>
          <p:spPr>
            <a:xfrm rot="16200000" flipH="1">
              <a:off x="8415565" y="4675065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2" name="Oval 521"/>
            <p:cNvSpPr>
              <a:spLocks noChangeAspect="1"/>
            </p:cNvSpPr>
            <p:nvPr/>
          </p:nvSpPr>
          <p:spPr>
            <a:xfrm rot="16200000" flipH="1">
              <a:off x="8324279" y="4488372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3" name="Oval 522"/>
            <p:cNvSpPr>
              <a:spLocks noChangeAspect="1"/>
            </p:cNvSpPr>
            <p:nvPr/>
          </p:nvSpPr>
          <p:spPr>
            <a:xfrm rot="16200000" flipH="1">
              <a:off x="8161302" y="4785289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4" name="Oval 523"/>
            <p:cNvSpPr>
              <a:spLocks noChangeAspect="1"/>
            </p:cNvSpPr>
            <p:nvPr/>
          </p:nvSpPr>
          <p:spPr>
            <a:xfrm rot="16200000" flipH="1">
              <a:off x="8136081" y="5113816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5" name="Oval 524"/>
            <p:cNvSpPr>
              <a:spLocks noChangeAspect="1"/>
            </p:cNvSpPr>
            <p:nvPr/>
          </p:nvSpPr>
          <p:spPr>
            <a:xfrm rot="16200000" flipH="1">
              <a:off x="7919326" y="5039078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6" name="Oval 525"/>
            <p:cNvSpPr>
              <a:spLocks noChangeAspect="1"/>
            </p:cNvSpPr>
            <p:nvPr/>
          </p:nvSpPr>
          <p:spPr>
            <a:xfrm rot="16200000" flipH="1">
              <a:off x="8143184" y="4933830"/>
              <a:ext cx="101819" cy="101818"/>
            </a:xfrm>
            <a:prstGeom prst="ellipse">
              <a:avLst/>
            </a:prstGeom>
            <a:solidFill>
              <a:schemeClr val="accent2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8451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-3482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How Did Yeast Become a Wine Maker? </a:t>
            </a:r>
          </a:p>
        </p:txBody>
      </p:sp>
      <p:sp>
        <p:nvSpPr>
          <p:cNvPr id="19459" name="Rectangle 1027"/>
          <p:cNvSpPr>
            <a:spLocks noGrp="1" noChangeArrowheads="1"/>
          </p:cNvSpPr>
          <p:nvPr>
            <p:ph idx="4294967295"/>
          </p:nvPr>
        </p:nvSpPr>
        <p:spPr>
          <a:xfrm>
            <a:off x="457200" y="1447800"/>
            <a:ext cx="8305800" cy="5105400"/>
          </a:xfrm>
        </p:spPr>
        <p:txBody>
          <a:bodyPr>
            <a:noAutofit/>
          </a:bodyPr>
          <a:lstStyle/>
          <a:p>
            <a:pPr lvl="0"/>
            <a:r>
              <a:rPr lang="en-US" sz="3000" dirty="0">
                <a:solidFill>
                  <a:srgbClr val="A6A6A6"/>
                </a:solidFill>
                <a:latin typeface="Optima"/>
                <a:cs typeface="Optima"/>
              </a:rPr>
              <a:t>Which Yeast Genes Are Responsible for Wine Brewing?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Clustering as an optimization problem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The Lloyd algorithm for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 </a:t>
            </a:r>
          </a:p>
          <a:p>
            <a:r>
              <a:rPr lang="en-US" sz="3000" dirty="0">
                <a:solidFill>
                  <a:srgbClr val="000000"/>
                </a:solidFill>
                <a:latin typeface="Optima"/>
                <a:cs typeface="Optima"/>
              </a:rPr>
              <a:t>From Hard to Soft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From Coin Flipping to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Expectation Maximization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Soft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Hierarchical Clustering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b="1" dirty="0"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F7BD940-4071-2048-9978-85D8DF8DF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035611718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 vs. Hard Clustering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61" name="Group 60"/>
          <p:cNvGrpSpPr>
            <a:grpSpLocks noChangeAspect="1"/>
          </p:cNvGrpSpPr>
          <p:nvPr/>
        </p:nvGrpSpPr>
        <p:grpSpPr>
          <a:xfrm>
            <a:off x="440962" y="2877959"/>
            <a:ext cx="8412480" cy="1701974"/>
            <a:chOff x="471259" y="2323715"/>
            <a:chExt cx="8747764" cy="1769807"/>
          </a:xfrm>
        </p:grpSpPr>
        <p:sp>
          <p:nvSpPr>
            <p:cNvPr id="7" name="Oval 6"/>
            <p:cNvSpPr>
              <a:spLocks noChangeAspect="1"/>
            </p:cNvSpPr>
            <p:nvPr/>
          </p:nvSpPr>
          <p:spPr>
            <a:xfrm>
              <a:off x="8376683" y="369827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146143" y="2678356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4347" y="3617142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7938475" y="3487345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8200743" y="283168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7791218" y="3067884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400033" y="281873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32274" y="343962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>
              <a:off x="8829656" y="314561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8692496" y="283759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8655292" y="319916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8290308" y="3519916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8756748" y="3395920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8348405" y="265387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8360084" y="3356095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7957862" y="277952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8113698" y="350820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7981466" y="297233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7785218" y="289175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8071755" y="3319718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7853798" y="326328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7999929" y="315657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8717652" y="2993430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8527608" y="270162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>
              <a:off x="8524234" y="300172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6200000" flipH="1">
              <a:off x="1438574" y="324499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6200000" flipH="1">
              <a:off x="576900" y="289354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6200000" flipH="1">
              <a:off x="1309277" y="349950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6200000" flipH="1">
              <a:off x="1346570" y="273012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6200000" flipH="1">
              <a:off x="763649" y="289020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6200000" flipH="1">
              <a:off x="970350" y="261824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6200000" flipH="1">
              <a:off x="737187" y="32786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6200000" flipH="1">
              <a:off x="1296885" y="332981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6200000" flipH="1">
              <a:off x="1058899" y="358984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6200000" flipH="1">
              <a:off x="788235" y="354605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6200000" flipH="1">
              <a:off x="1131131" y="340270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6200000" flipH="1">
              <a:off x="1451878" y="308784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6200000" flipH="1">
              <a:off x="1170695" y="263322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6200000" flipH="1">
              <a:off x="585833" y="314594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6200000" flipH="1">
              <a:off x="793361" y="306788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6200000" flipH="1">
              <a:off x="767513" y="271805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6200000" flipH="1">
              <a:off x="1440169" y="29112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6200000" flipH="1">
              <a:off x="987855" y="286254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6200000" flipH="1">
              <a:off x="1176069" y="319666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6200000" flipH="1">
              <a:off x="1218262" y="296955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6200000" flipH="1">
              <a:off x="1178525" y="280173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6200000" flipH="1">
              <a:off x="925392" y="344835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6200000" flipH="1">
              <a:off x="656201" y="341066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6200000" flipH="1">
              <a:off x="916976" y="328836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4924637" y="3111612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471259" y="2532396"/>
              <a:ext cx="1274499" cy="1274499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4814231" y="2323715"/>
              <a:ext cx="4404792" cy="176980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>
                <a:solidFill>
                  <a:schemeClr val="bg2"/>
                </a:solidFill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8200743" y="3136221"/>
              <a:ext cx="137160" cy="137159"/>
            </a:xfrm>
            <a:prstGeom prst="ellipse">
              <a:avLst/>
            </a:prstGeom>
            <a:solidFill>
              <a:srgbClr val="ED1C24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6200000" flipH="1">
              <a:off x="1017693" y="3092377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63" name="Content Placeholder 3"/>
          <p:cNvSpPr>
            <a:spLocks noGrp="1"/>
          </p:cNvSpPr>
          <p:nvPr>
            <p:ph idx="1"/>
          </p:nvPr>
        </p:nvSpPr>
        <p:spPr>
          <a:xfrm>
            <a:off x="2023982" y="1618904"/>
            <a:ext cx="5562600" cy="990600"/>
          </a:xfr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/>
              <a:t>Midpoint: </a:t>
            </a:r>
            <a:r>
              <a:rPr lang="en-US" sz="2800" dirty="0"/>
              <a:t>A point approximately halfway between two clusters.</a:t>
            </a:r>
            <a:endParaRPr lang="en-US" sz="2800" b="1" dirty="0">
              <a:solidFill>
                <a:srgbClr val="176FC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650652-83CB-2946-8CBB-E08C6BA64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1960974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 vs. Hard Clustering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61" name="Group 60"/>
          <p:cNvGrpSpPr>
            <a:grpSpLocks noChangeAspect="1"/>
          </p:cNvGrpSpPr>
          <p:nvPr/>
        </p:nvGrpSpPr>
        <p:grpSpPr>
          <a:xfrm>
            <a:off x="440962" y="2877959"/>
            <a:ext cx="8412480" cy="1701974"/>
            <a:chOff x="471259" y="2323715"/>
            <a:chExt cx="8747764" cy="1769807"/>
          </a:xfrm>
        </p:grpSpPr>
        <p:sp>
          <p:nvSpPr>
            <p:cNvPr id="7" name="Oval 6"/>
            <p:cNvSpPr>
              <a:spLocks noChangeAspect="1"/>
            </p:cNvSpPr>
            <p:nvPr/>
          </p:nvSpPr>
          <p:spPr>
            <a:xfrm>
              <a:off x="8376683" y="369827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146143" y="2678356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4347" y="3617142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7938475" y="3487345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8200743" y="283168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7791218" y="3067884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400033" y="281873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32274" y="343962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>
              <a:off x="8829656" y="314561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8692496" y="283759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8655292" y="319916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8290308" y="3519916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8756748" y="3395920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8348405" y="265387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8360084" y="3356095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7957862" y="277952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8113698" y="350820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7981466" y="297233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7785218" y="289175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8071755" y="3319718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7853798" y="326328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7999929" y="315657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8717652" y="2993430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8527608" y="270162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>
              <a:off x="8524234" y="300172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6200000" flipH="1">
              <a:off x="1438574" y="324499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6200000" flipH="1">
              <a:off x="576900" y="289354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6200000" flipH="1">
              <a:off x="1309277" y="349950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6200000" flipH="1">
              <a:off x="1346570" y="273012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6200000" flipH="1">
              <a:off x="763649" y="289020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6200000" flipH="1">
              <a:off x="970350" y="261824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6200000" flipH="1">
              <a:off x="737187" y="32786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6200000" flipH="1">
              <a:off x="1296885" y="332981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6200000" flipH="1">
              <a:off x="1058899" y="358984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6200000" flipH="1">
              <a:off x="788235" y="354605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6200000" flipH="1">
              <a:off x="1131131" y="340270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6200000" flipH="1">
              <a:off x="1451878" y="308784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6200000" flipH="1">
              <a:off x="1170695" y="263322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6200000" flipH="1">
              <a:off x="585833" y="314594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6200000" flipH="1">
              <a:off x="793361" y="306788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6200000" flipH="1">
              <a:off x="767513" y="271805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6200000" flipH="1">
              <a:off x="1440169" y="29112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6200000" flipH="1">
              <a:off x="987855" y="286254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6200000" flipH="1">
              <a:off x="1176069" y="319666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6200000" flipH="1">
              <a:off x="1218262" y="296955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6200000" flipH="1">
              <a:off x="1178525" y="280173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6200000" flipH="1">
              <a:off x="925392" y="344835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6200000" flipH="1">
              <a:off x="656201" y="341066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6200000" flipH="1">
              <a:off x="916976" y="328836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4924637" y="3111612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471259" y="2532396"/>
              <a:ext cx="1274499" cy="1274499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4814231" y="2323715"/>
              <a:ext cx="4404792" cy="176980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>
                <a:solidFill>
                  <a:schemeClr val="bg2"/>
                </a:solidFill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8200743" y="3136221"/>
              <a:ext cx="137160" cy="137159"/>
            </a:xfrm>
            <a:prstGeom prst="ellipse">
              <a:avLst/>
            </a:prstGeom>
            <a:solidFill>
              <a:srgbClr val="ED1C24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6200000" flipH="1">
              <a:off x="1017693" y="3092377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63" name="Rectangle 2"/>
          <p:cNvSpPr>
            <a:spLocks noChangeArrowheads="1"/>
          </p:cNvSpPr>
          <p:nvPr/>
        </p:nvSpPr>
        <p:spPr bwMode="auto">
          <a:xfrm>
            <a:off x="228600" y="1184904"/>
            <a:ext cx="8686800" cy="5262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The Lloyd algorithm assigns the midpoint either to the red or to the blue cluster.</a:t>
            </a:r>
            <a:endParaRPr lang="en-US" altLang="en-US" sz="2800" dirty="0">
              <a:latin typeface="Optima"/>
              <a:ea typeface="Times New Roman" pitchFamily="18" charset="0"/>
              <a:cs typeface="Optima"/>
            </a:endParaRPr>
          </a:p>
          <a:p>
            <a:pPr marL="914400" lvl="1" indent="-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“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hard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” assignment of data points to clusters.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altLang="en-US" sz="2800" dirty="0">
              <a:latin typeface="Optima"/>
              <a:ea typeface="Times New Roman" pitchFamily="18" charset="0"/>
              <a:cs typeface="Optima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ea typeface="Times New Roman" pitchFamily="18" charset="0"/>
              <a:cs typeface="Optima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ea typeface="Times New Roman" pitchFamily="18" charset="0"/>
              <a:cs typeface="Optima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ea typeface="Times New Roman" pitchFamily="18" charset="0"/>
              <a:cs typeface="Optima"/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ea typeface="Times New Roman" pitchFamily="18" charset="0"/>
              <a:cs typeface="Optima"/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ea typeface="Times New Roman" pitchFamily="18" charset="0"/>
              <a:cs typeface="Optima"/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>
                    <a:alpha val="0"/>
                  </a:schemeClr>
                </a:solidFill>
                <a:effectLst/>
                <a:latin typeface="Optima"/>
                <a:ea typeface="Times New Roman" pitchFamily="18" charset="0"/>
                <a:cs typeface="Optima"/>
              </a:rPr>
              <a:t>Can we color the midpoint half-red and half-blue? </a:t>
            </a:r>
          </a:p>
          <a:p>
            <a:pPr marL="914400" lvl="1" indent="-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>
                    <a:alpha val="0"/>
                  </a:schemeClr>
                </a:solidFill>
                <a:effectLst/>
                <a:latin typeface="Optima"/>
                <a:ea typeface="Times New Roman" pitchFamily="18" charset="0"/>
                <a:cs typeface="Optima"/>
              </a:rPr>
              <a:t>“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>
                    <a:alpha val="0"/>
                  </a:schemeClr>
                </a:solidFill>
                <a:effectLst/>
                <a:latin typeface="Optima"/>
                <a:ea typeface="Times New Roman" pitchFamily="18" charset="0"/>
                <a:cs typeface="Optima"/>
              </a:rPr>
              <a:t>soft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>
                    <a:alpha val="0"/>
                  </a:schemeClr>
                </a:solidFill>
                <a:effectLst/>
                <a:latin typeface="Optima"/>
                <a:ea typeface="Times New Roman" pitchFamily="18" charset="0"/>
                <a:cs typeface="Optima"/>
              </a:rPr>
              <a:t>” assignment of </a:t>
            </a:r>
            <a:r>
              <a:rPr lang="en-US" altLang="en-US" sz="2800" dirty="0">
                <a:solidFill>
                  <a:schemeClr val="tx1">
                    <a:alpha val="0"/>
                  </a:schemeClr>
                </a:solidFill>
                <a:latin typeface="Optima"/>
                <a:ea typeface="Times New Roman" pitchFamily="18" charset="0"/>
                <a:cs typeface="Optima"/>
              </a:rPr>
              <a:t>data points  to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>
                    <a:alpha val="0"/>
                  </a:schemeClr>
                </a:solidFill>
                <a:effectLst/>
                <a:latin typeface="Optima"/>
                <a:ea typeface="Times New Roman" pitchFamily="18" charset="0"/>
                <a:cs typeface="Optima"/>
              </a:rPr>
              <a:t>clusters.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>
                  <a:alpha val="0"/>
                </a:schemeClr>
              </a:solidFill>
              <a:effectLst/>
              <a:latin typeface="Optima"/>
              <a:cs typeface="Optima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772C76-5E6E-1B41-ABA5-C58D8C7F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2927913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 vs. Hard Clustering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28600" y="1184904"/>
            <a:ext cx="8686800" cy="5262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The Lloyd algorithm assigns the midpoint either to the red or to the blue cluster.</a:t>
            </a:r>
            <a:endParaRPr lang="en-US" altLang="en-US" sz="2800" dirty="0">
              <a:latin typeface="Optima"/>
              <a:ea typeface="Times New Roman" pitchFamily="18" charset="0"/>
              <a:cs typeface="Optima"/>
            </a:endParaRPr>
          </a:p>
          <a:p>
            <a:pPr marL="914400" lvl="1" indent="-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“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hard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” assignment of data points to clusters.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altLang="en-US" sz="2800" dirty="0">
              <a:latin typeface="Optima"/>
              <a:ea typeface="Times New Roman" pitchFamily="18" charset="0"/>
              <a:cs typeface="Optima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ea typeface="Times New Roman" pitchFamily="18" charset="0"/>
              <a:cs typeface="Optima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ea typeface="Times New Roman" pitchFamily="18" charset="0"/>
              <a:cs typeface="Optima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ea typeface="Times New Roman" pitchFamily="18" charset="0"/>
              <a:cs typeface="Optima"/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ea typeface="Times New Roman" pitchFamily="18" charset="0"/>
              <a:cs typeface="Optima"/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ea typeface="Times New Roman" pitchFamily="18" charset="0"/>
              <a:cs typeface="Optima"/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Can we color the midpoint half-red and half-blue? </a:t>
            </a:r>
          </a:p>
          <a:p>
            <a:pPr marL="914400" lvl="1" indent="-4572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“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soft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” assignment of </a:t>
            </a:r>
            <a:r>
              <a:rPr lang="en-US" altLang="en-US" sz="2800" dirty="0">
                <a:latin typeface="Optima"/>
                <a:ea typeface="Times New Roman" pitchFamily="18" charset="0"/>
                <a:cs typeface="Optima"/>
              </a:rPr>
              <a:t>data points  to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clusters.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cs typeface="Optima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tima"/>
                <a:ea typeface="Times New Roman" pitchFamily="18" charset="0"/>
                <a:cs typeface="Optima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tima"/>
              <a:cs typeface="Optima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61" name="Group 60"/>
          <p:cNvGrpSpPr>
            <a:grpSpLocks noChangeAspect="1"/>
          </p:cNvGrpSpPr>
          <p:nvPr/>
        </p:nvGrpSpPr>
        <p:grpSpPr>
          <a:xfrm>
            <a:off x="228600" y="2877959"/>
            <a:ext cx="8624842" cy="1701974"/>
            <a:chOff x="250433" y="2323715"/>
            <a:chExt cx="8968590" cy="1769807"/>
          </a:xfrm>
        </p:grpSpPr>
        <p:sp>
          <p:nvSpPr>
            <p:cNvPr id="7" name="Oval 6"/>
            <p:cNvSpPr>
              <a:spLocks noChangeAspect="1"/>
            </p:cNvSpPr>
            <p:nvPr/>
          </p:nvSpPr>
          <p:spPr>
            <a:xfrm>
              <a:off x="8376683" y="369827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146143" y="2678356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4347" y="3617142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7938475" y="3487345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8200743" y="283168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7791218" y="3067884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400033" y="281873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32274" y="343962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>
              <a:off x="8829656" y="314561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8692496" y="283759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8655292" y="319916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8290308" y="3519916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8756748" y="3395920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8348405" y="265387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8360084" y="3356095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7957862" y="277952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8113698" y="350820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7981466" y="297233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7785218" y="289175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8071755" y="3319718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7853798" y="326328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7999929" y="315657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8717652" y="2993430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8527608" y="270162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>
              <a:off x="8524234" y="300172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6200000" flipH="1">
              <a:off x="1438574" y="324499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6200000" flipH="1">
              <a:off x="576900" y="289354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6200000" flipH="1">
              <a:off x="1309277" y="349950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6200000" flipH="1">
              <a:off x="1346570" y="273012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6200000" flipH="1">
              <a:off x="763649" y="289020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6200000" flipH="1">
              <a:off x="970350" y="261824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6200000" flipH="1">
              <a:off x="737187" y="32786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6200000" flipH="1">
              <a:off x="1296885" y="332981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6200000" flipH="1">
              <a:off x="1058899" y="358984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6200000" flipH="1">
              <a:off x="788235" y="354605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6200000" flipH="1">
              <a:off x="1131131" y="340270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6200000" flipH="1">
              <a:off x="1451878" y="308784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6200000" flipH="1">
              <a:off x="1170695" y="263322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6200000" flipH="1">
              <a:off x="585833" y="314594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6200000" flipH="1">
              <a:off x="793361" y="306788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6200000" flipH="1">
              <a:off x="767513" y="271805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6200000" flipH="1">
              <a:off x="1440169" y="29112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6200000" flipH="1">
              <a:off x="987855" y="286254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6200000" flipH="1">
              <a:off x="1176069" y="319666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6200000" flipH="1">
              <a:off x="1218262" y="296955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6200000" flipH="1">
              <a:off x="1178525" y="280173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6200000" flipH="1">
              <a:off x="925392" y="344835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6200000" flipH="1">
              <a:off x="656201" y="341066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6200000" flipH="1">
              <a:off x="916976" y="328836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250433" y="2342059"/>
              <a:ext cx="4912694" cy="1743214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4814231" y="2323715"/>
              <a:ext cx="4404792" cy="176980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>
                <a:solidFill>
                  <a:schemeClr val="bg2"/>
                </a:solidFill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8287890" y="3136221"/>
              <a:ext cx="137160" cy="137159"/>
            </a:xfrm>
            <a:prstGeom prst="ellipse">
              <a:avLst/>
            </a:prstGeom>
            <a:solidFill>
              <a:srgbClr val="ED1C24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6200000" flipH="1">
              <a:off x="1017693" y="3092377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63" name="Oval 62"/>
          <p:cNvSpPr>
            <a:spLocks noChangeAspect="1"/>
          </p:cNvSpPr>
          <p:nvPr/>
        </p:nvSpPr>
        <p:spPr>
          <a:xfrm>
            <a:off x="4723651" y="3635658"/>
            <a:ext cx="131903" cy="131902"/>
          </a:xfrm>
          <a:prstGeom prst="ellipse">
            <a:avLst/>
          </a:prstGeom>
          <a:solidFill>
            <a:srgbClr val="95319E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0431DC-E6B2-5045-B045-62F990916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503521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5"/>
          <p:cNvSpPr>
            <a:spLocks noGrp="1" noChangeArrowheads="1"/>
          </p:cNvSpPr>
          <p:nvPr>
            <p:ph type="title"/>
          </p:nvPr>
        </p:nvSpPr>
        <p:spPr>
          <a:xfrm>
            <a:off x="304800" y="161018"/>
            <a:ext cx="8458200" cy="960437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How Did Yeast Invent the </a:t>
            </a:r>
            <a:r>
              <a:rPr lang="en-US" altLang="en-US" dirty="0" err="1"/>
              <a:t>Diauxic</a:t>
            </a:r>
            <a:r>
              <a:rPr lang="en-US" altLang="en-US" dirty="0"/>
              <a:t> Shift?</a:t>
            </a:r>
          </a:p>
        </p:txBody>
      </p:sp>
      <p:sp>
        <p:nvSpPr>
          <p:cNvPr id="1434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89640" y="2671466"/>
            <a:ext cx="8305800" cy="986134"/>
          </a:xfr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altLang="en-US" sz="2800" b="1" dirty="0"/>
              <a:t>Random Breakage Model: </a:t>
            </a:r>
            <a:r>
              <a:rPr lang="en-GB" altLang="en-US" sz="2800" dirty="0"/>
              <a:t>genomic architectures are shaped by rearrangements that occur randomly.</a:t>
            </a:r>
          </a:p>
          <a:p>
            <a:pPr lvl="1" eaLnBrk="1" hangingPunct="1">
              <a:buFont typeface="Wingdings" pitchFamily="2" charset="2"/>
              <a:buNone/>
            </a:pPr>
            <a:endParaRPr lang="en-US" altLang="en-US" sz="2400" dirty="0"/>
          </a:p>
        </p:txBody>
      </p:sp>
      <p:pic>
        <p:nvPicPr>
          <p:cNvPr id="14341" name="Picture 4" descr="images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4800" y="1066801"/>
            <a:ext cx="1066800" cy="1447800"/>
          </a:xfrm>
          <a:noFill/>
          <a:ln>
            <a:solidFill>
              <a:srgbClr val="000000"/>
            </a:solidFill>
          </a:ln>
        </p:spPr>
      </p:pic>
      <p:sp>
        <p:nvSpPr>
          <p:cNvPr id="2" name="Rectangle 1"/>
          <p:cNvSpPr/>
          <p:nvPr/>
        </p:nvSpPr>
        <p:spPr>
          <a:xfrm>
            <a:off x="152400" y="3806907"/>
            <a:ext cx="8458201" cy="459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en-US" sz="2600" b="1" dirty="0">
                <a:solidFill>
                  <a:srgbClr val="FF0000"/>
                </a:solidFill>
                <a:latin typeface="Optima"/>
                <a:cs typeface="Optima"/>
              </a:rPr>
              <a:t>was embraced by biologists until it was refuted in 2003</a:t>
            </a:r>
          </a:p>
        </p:txBody>
      </p:sp>
      <p:sp>
        <p:nvSpPr>
          <p:cNvPr id="3" name="Rectangle 2"/>
          <p:cNvSpPr/>
          <p:nvPr/>
        </p:nvSpPr>
        <p:spPr>
          <a:xfrm>
            <a:off x="390364" y="6096000"/>
            <a:ext cx="751038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600" b="1" dirty="0">
                <a:solidFill>
                  <a:srgbClr val="00B050"/>
                </a:solidFill>
                <a:latin typeface="Optima"/>
                <a:cs typeface="Optima"/>
              </a:rPr>
              <a:t>first met with skepticism but proven 30 years later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37512" y="1358090"/>
            <a:ext cx="7149288" cy="9541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en-US" sz="2800" b="1" dirty="0">
                <a:latin typeface="Optima"/>
                <a:cs typeface="Optima"/>
              </a:rPr>
              <a:t>Susumu </a:t>
            </a:r>
            <a:r>
              <a:rPr lang="en-US" altLang="en-US" sz="2800" b="1" dirty="0" err="1">
                <a:latin typeface="Optima"/>
                <a:cs typeface="Optima"/>
              </a:rPr>
              <a:t>Ohno</a:t>
            </a:r>
            <a:r>
              <a:rPr lang="en-US" altLang="en-US" sz="2800" dirty="0">
                <a:latin typeface="Optima"/>
                <a:cs typeface="Optima"/>
              </a:rPr>
              <a:t>: two hypotheses with different fates.</a:t>
            </a:r>
            <a:endParaRPr lang="en-US" dirty="0">
              <a:latin typeface="Optima"/>
              <a:cs typeface="Optima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-17585" y="5346946"/>
            <a:ext cx="9004495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dirty="0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381000" y="4648200"/>
            <a:ext cx="8305800" cy="12909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altLang="en-US" sz="3000" b="1" dirty="0"/>
              <a:t>Whole Genome Duplication Model:</a:t>
            </a:r>
            <a:r>
              <a:rPr lang="en-GB" altLang="en-US" sz="3000" dirty="0"/>
              <a:t>  Big leaps in evolution would have been impossible without whole genome duplications. </a:t>
            </a:r>
            <a:endParaRPr lang="en-GB" altLang="en-US" sz="2800" dirty="0"/>
          </a:p>
          <a:p>
            <a:pPr lvl="1">
              <a:buFont typeface="Wingdings" pitchFamily="2" charset="2"/>
              <a:buNone/>
            </a:pPr>
            <a:endParaRPr lang="en-US" altLang="en-US" sz="2400" dirty="0"/>
          </a:p>
        </p:txBody>
      </p:sp>
      <p:pic>
        <p:nvPicPr>
          <p:cNvPr id="11" name="Picture 2" descr="http://png-5.findicons.com/files/icons/1671/simplicio/128/notification_error.png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3760437"/>
            <a:ext cx="533400" cy="53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http://www.gameoxy.com/images/pageelements/tick.png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200" y="6019800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3105F-0731-BF49-9CB5-F83337F4A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708609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 vs. Hard Clustering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5181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itchFamily="18" charset="0"/>
                <a:cs typeface="Gh"/>
              </a:rPr>
              <a:t>                  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23880" y="5512464"/>
            <a:ext cx="4114800" cy="11079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26262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Optima"/>
                <a:cs typeface="Optima"/>
              </a:rPr>
              <a:t>Soft choices</a:t>
            </a:r>
            <a:r>
              <a:rPr lang="en-US" sz="2200" dirty="0">
                <a:latin typeface="Optima"/>
                <a:cs typeface="Optima"/>
              </a:rPr>
              <a:t>: points are assigned “red” and “blue” </a:t>
            </a:r>
            <a:r>
              <a:rPr lang="en-US" sz="2200" i="1" dirty="0">
                <a:latin typeface="Optima"/>
                <a:cs typeface="Optima"/>
              </a:rPr>
              <a:t>responsibilities </a:t>
            </a:r>
            <a:r>
              <a:rPr lang="en-US" sz="2200" i="1" dirty="0" err="1">
                <a:solidFill>
                  <a:srgbClr val="176FC1"/>
                </a:solidFill>
                <a:latin typeface="Optima"/>
                <a:cs typeface="Optima"/>
              </a:rPr>
              <a:t>r</a:t>
            </a:r>
            <a:r>
              <a:rPr lang="en-US" sz="2200" baseline="-25000" dirty="0" err="1">
                <a:solidFill>
                  <a:srgbClr val="176FC1"/>
                </a:solidFill>
                <a:latin typeface="Optima"/>
                <a:cs typeface="Optima"/>
              </a:rPr>
              <a:t>blue</a:t>
            </a:r>
            <a:r>
              <a:rPr lang="en-US" sz="2200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and </a:t>
            </a:r>
            <a:r>
              <a:rPr lang="en-US" sz="2200" i="1" dirty="0" err="1">
                <a:solidFill>
                  <a:srgbClr val="ED1C24"/>
                </a:solidFill>
                <a:latin typeface="Optima"/>
                <a:cs typeface="Optima"/>
              </a:rPr>
              <a:t>r</a:t>
            </a:r>
            <a:r>
              <a:rPr lang="en-US" sz="2200" baseline="-25000" dirty="0" err="1">
                <a:solidFill>
                  <a:srgbClr val="ED1C24"/>
                </a:solidFill>
                <a:latin typeface="Optima"/>
                <a:cs typeface="Optima"/>
              </a:rPr>
              <a:t>red</a:t>
            </a:r>
            <a:r>
              <a:rPr lang="en-US" sz="2200" i="1" baseline="-25000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 (</a:t>
            </a:r>
            <a:r>
              <a:rPr lang="en-US" sz="2200" i="1" dirty="0" err="1">
                <a:solidFill>
                  <a:schemeClr val="accent1"/>
                </a:solidFill>
                <a:latin typeface="Optima"/>
                <a:cs typeface="Optima"/>
              </a:rPr>
              <a:t>r</a:t>
            </a:r>
            <a:r>
              <a:rPr lang="en-US" sz="2200" baseline="-25000" dirty="0" err="1">
                <a:solidFill>
                  <a:schemeClr val="accent1"/>
                </a:solidFill>
                <a:latin typeface="Optima"/>
                <a:cs typeface="Optima"/>
              </a:rPr>
              <a:t>blue</a:t>
            </a:r>
            <a:r>
              <a:rPr lang="en-US" sz="2200" baseline="-25000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+ </a:t>
            </a:r>
            <a:r>
              <a:rPr lang="en-US" sz="2200" i="1" dirty="0" err="1">
                <a:solidFill>
                  <a:schemeClr val="tx2"/>
                </a:solidFill>
                <a:latin typeface="Optima"/>
                <a:cs typeface="Optima"/>
              </a:rPr>
              <a:t>r</a:t>
            </a:r>
            <a:r>
              <a:rPr lang="en-US" sz="2200" baseline="-25000" dirty="0" err="1">
                <a:solidFill>
                  <a:schemeClr val="tx2"/>
                </a:solidFill>
                <a:latin typeface="Optima"/>
                <a:cs typeface="Optima"/>
              </a:rPr>
              <a:t>red</a:t>
            </a:r>
            <a:r>
              <a:rPr lang="en-US" sz="2200" i="1" baseline="-25000" dirty="0">
                <a:latin typeface="Optima"/>
                <a:cs typeface="Optima"/>
              </a:rPr>
              <a:t> </a:t>
            </a:r>
            <a:r>
              <a:rPr lang="en-US" sz="2200" dirty="0">
                <a:latin typeface="Optima"/>
                <a:cs typeface="Optima"/>
              </a:rPr>
              <a:t> =1) </a:t>
            </a:r>
            <a:r>
              <a:rPr lang="en-US" sz="2200" i="1" dirty="0">
                <a:latin typeface="Optima"/>
                <a:cs typeface="Optima"/>
              </a:rPr>
              <a:t> </a:t>
            </a:r>
            <a:endParaRPr lang="en-US" sz="2200" dirty="0">
              <a:latin typeface="Optima"/>
              <a:cs typeface="Optima"/>
            </a:endParaRP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405590" y="1524000"/>
            <a:ext cx="3657600" cy="3657600"/>
            <a:chOff x="2273171" y="948637"/>
            <a:chExt cx="4572000" cy="457200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284761" y="94863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>
              <a:off x="4559171" y="323463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3258056" y="2295524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3570707" y="2440380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3938623" y="2524200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4106109" y="2915206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3792843" y="2823535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3289922" y="2661359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2957413" y="2754955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3486733" y="2899811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3676925" y="3082305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3334179" y="3120790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3760899" y="3341769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4633806" y="3154892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4954154" y="3137093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4789669" y="3383568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5180675" y="3535968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>
              <a:off x="5241558" y="3879406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4954154" y="3810826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>
              <a:off x="5089004" y="4145314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>
              <a:off x="4781201" y="4137617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4519044" y="4016565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>
              <a:off x="4655742" y="3765338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>
              <a:off x="4477633" y="3459691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>
              <a:off x="4340473" y="3681364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>
              <a:off x="5511251" y="4016565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4895956" y="1524000"/>
            <a:ext cx="4342858" cy="3657600"/>
            <a:chOff x="2273171" y="948637"/>
            <a:chExt cx="5428574" cy="4572000"/>
          </a:xfrm>
        </p:grpSpPr>
        <p:sp>
          <p:nvSpPr>
            <p:cNvPr id="40" name="Oval 39"/>
            <p:cNvSpPr>
              <a:spLocks noChangeAspect="1"/>
            </p:cNvSpPr>
            <p:nvPr/>
          </p:nvSpPr>
          <p:spPr>
            <a:xfrm>
              <a:off x="5181622" y="3540643"/>
              <a:ext cx="137160" cy="137159"/>
            </a:xfrm>
            <a:prstGeom prst="ellipse">
              <a:avLst/>
            </a:prstGeom>
            <a:solidFill>
              <a:srgbClr val="C3367B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>
              <a:off x="4957441" y="3818734"/>
              <a:ext cx="137160" cy="137159"/>
            </a:xfrm>
            <a:prstGeom prst="ellipse">
              <a:avLst/>
            </a:prstGeom>
            <a:solidFill>
              <a:srgbClr val="C3367B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>
              <a:off x="4781201" y="4133334"/>
              <a:ext cx="137160" cy="137159"/>
            </a:xfrm>
            <a:prstGeom prst="ellipse">
              <a:avLst/>
            </a:prstGeom>
            <a:solidFill>
              <a:srgbClr val="C3367B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5084522" y="4144409"/>
              <a:ext cx="137160" cy="137159"/>
            </a:xfrm>
            <a:prstGeom prst="ellipse">
              <a:avLst/>
            </a:prstGeom>
            <a:solidFill>
              <a:srgbClr val="D63D47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>
              <a:off x="5250202" y="3876919"/>
              <a:ext cx="137160" cy="137159"/>
            </a:xfrm>
            <a:prstGeom prst="ellipse">
              <a:avLst/>
            </a:prstGeom>
            <a:solidFill>
              <a:srgbClr val="D63D47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>
              <a:off x="4518284" y="4016565"/>
              <a:ext cx="137160" cy="137159"/>
            </a:xfrm>
            <a:prstGeom prst="ellipse">
              <a:avLst/>
            </a:prstGeom>
            <a:solidFill>
              <a:srgbClr val="B03B76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>
              <a:off x="4657625" y="3766382"/>
              <a:ext cx="137160" cy="137159"/>
            </a:xfrm>
            <a:prstGeom prst="ellipse">
              <a:avLst/>
            </a:prstGeom>
            <a:solidFill>
              <a:srgbClr val="B03B76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>
              <a:off x="4794785" y="3383108"/>
              <a:ext cx="137160" cy="137159"/>
            </a:xfrm>
            <a:prstGeom prst="ellipse">
              <a:avLst/>
            </a:prstGeom>
            <a:solidFill>
              <a:srgbClr val="B03B76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>
              <a:off x="4957441" y="3137300"/>
              <a:ext cx="137160" cy="137159"/>
            </a:xfrm>
            <a:prstGeom prst="ellipse">
              <a:avLst/>
            </a:prstGeom>
            <a:solidFill>
              <a:srgbClr val="B03B76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>
              <a:off x="3676925" y="3082305"/>
              <a:ext cx="137160" cy="137159"/>
            </a:xfrm>
            <a:prstGeom prst="ellipse">
              <a:avLst/>
            </a:prstGeom>
            <a:solidFill>
              <a:srgbClr val="403979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3792843" y="2824439"/>
              <a:ext cx="137160" cy="137159"/>
            </a:xfrm>
            <a:prstGeom prst="ellipse">
              <a:avLst/>
            </a:prstGeom>
            <a:solidFill>
              <a:srgbClr val="403979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>
              <a:off x="3938623" y="2525954"/>
              <a:ext cx="137160" cy="137159"/>
            </a:xfrm>
            <a:prstGeom prst="ellipse">
              <a:avLst/>
            </a:prstGeom>
            <a:solidFill>
              <a:srgbClr val="3E4B84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3488543" y="2899811"/>
              <a:ext cx="137160" cy="137159"/>
            </a:xfrm>
            <a:prstGeom prst="ellipse">
              <a:avLst/>
            </a:prstGeom>
            <a:solidFill>
              <a:srgbClr val="3E4B84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>
              <a:off x="3336595" y="3126908"/>
              <a:ext cx="137160" cy="137159"/>
            </a:xfrm>
            <a:prstGeom prst="ellipse">
              <a:avLst/>
            </a:prstGeom>
            <a:solidFill>
              <a:srgbClr val="3E4B84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3570707" y="2439791"/>
              <a:ext cx="137160" cy="137159"/>
            </a:xfrm>
            <a:prstGeom prst="ellipse">
              <a:avLst/>
            </a:prstGeom>
            <a:solidFill>
              <a:srgbClr val="365B99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>
              <a:off x="3289922" y="2656321"/>
              <a:ext cx="137160" cy="137159"/>
            </a:xfrm>
            <a:prstGeom prst="ellipse">
              <a:avLst/>
            </a:prstGeom>
            <a:solidFill>
              <a:srgbClr val="365B99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4340473" y="3681575"/>
              <a:ext cx="137160" cy="137159"/>
            </a:xfrm>
            <a:prstGeom prst="ellipse">
              <a:avLst/>
            </a:prstGeom>
            <a:solidFill>
              <a:srgbClr val="893C73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4477633" y="3467388"/>
              <a:ext cx="137160" cy="137159"/>
            </a:xfrm>
            <a:prstGeom prst="ellipse">
              <a:avLst/>
            </a:prstGeom>
            <a:solidFill>
              <a:srgbClr val="893C73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4633806" y="3150884"/>
              <a:ext cx="137160" cy="137159"/>
            </a:xfrm>
            <a:prstGeom prst="ellipse">
              <a:avLst/>
            </a:prstGeom>
            <a:solidFill>
              <a:srgbClr val="893C73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4106109" y="2917637"/>
              <a:ext cx="137160" cy="137159"/>
            </a:xfrm>
            <a:prstGeom prst="ellipse">
              <a:avLst/>
            </a:prstGeom>
            <a:solidFill>
              <a:srgbClr val="623B7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>
              <a:off x="3760899" y="3341769"/>
              <a:ext cx="137160" cy="137159"/>
            </a:xfrm>
            <a:prstGeom prst="ellipse">
              <a:avLst/>
            </a:prstGeom>
            <a:solidFill>
              <a:srgbClr val="623B7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2284761" y="94863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5400000">
              <a:off x="4559171" y="3234637"/>
              <a:ext cx="0" cy="4572000"/>
            </a:xfrm>
            <a:prstGeom prst="line">
              <a:avLst/>
            </a:prstGeom>
            <a:ln w="3810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/>
            <p:cNvSpPr>
              <a:spLocks noChangeAspect="1"/>
            </p:cNvSpPr>
            <p:nvPr/>
          </p:nvSpPr>
          <p:spPr>
            <a:xfrm>
              <a:off x="3258056" y="2295524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>
              <a:off x="2957413" y="2754955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>
              <a:off x="5511251" y="4016565"/>
              <a:ext cx="137160" cy="137159"/>
            </a:xfrm>
            <a:prstGeom prst="ellipse">
              <a:avLst/>
            </a:prstGeom>
            <a:solidFill>
              <a:schemeClr val="tx2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513086" y="1581775"/>
              <a:ext cx="2248790" cy="500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Optima"/>
                  <a:cs typeface="Optima"/>
                </a:rPr>
                <a:t>(</a:t>
              </a:r>
              <a:r>
                <a:rPr lang="en-US" sz="2000" dirty="0">
                  <a:solidFill>
                    <a:schemeClr val="accent1"/>
                  </a:solidFill>
                  <a:latin typeface="Optima"/>
                  <a:cs typeface="Optima"/>
                </a:rPr>
                <a:t>0.98</a:t>
              </a:r>
              <a:r>
                <a:rPr lang="en-US" sz="2000" dirty="0">
                  <a:latin typeface="Optima"/>
                  <a:cs typeface="Optima"/>
                </a:rPr>
                <a:t>, </a:t>
              </a:r>
              <a:r>
                <a:rPr lang="en-US" sz="2000" dirty="0">
                  <a:solidFill>
                    <a:schemeClr val="tx2"/>
                  </a:solidFill>
                  <a:latin typeface="Optima"/>
                  <a:cs typeface="Optima"/>
                </a:rPr>
                <a:t>0.02</a:t>
              </a:r>
              <a:r>
                <a:rPr lang="en-US" sz="2000" dirty="0">
                  <a:latin typeface="Optima"/>
                  <a:cs typeface="Optima"/>
                </a:rPr>
                <a:t>)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448239" y="3726965"/>
              <a:ext cx="2079036" cy="500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Optima"/>
                  <a:cs typeface="Optima"/>
                </a:rPr>
                <a:t>(</a:t>
              </a:r>
              <a:r>
                <a:rPr lang="en-US" sz="2000" dirty="0">
                  <a:solidFill>
                    <a:schemeClr val="accent1"/>
                  </a:solidFill>
                  <a:latin typeface="Optima"/>
                  <a:cs typeface="Optima"/>
                </a:rPr>
                <a:t>0.48</a:t>
              </a:r>
              <a:r>
                <a:rPr lang="en-US" sz="2000" dirty="0">
                  <a:latin typeface="Optima"/>
                  <a:cs typeface="Optima"/>
                </a:rPr>
                <a:t>, </a:t>
              </a:r>
              <a:r>
                <a:rPr lang="en-US" sz="2000" dirty="0">
                  <a:solidFill>
                    <a:schemeClr val="tx2"/>
                  </a:solidFill>
                  <a:latin typeface="Optima"/>
                  <a:cs typeface="Optima"/>
                </a:rPr>
                <a:t>0.52</a:t>
              </a:r>
              <a:r>
                <a:rPr lang="en-US" sz="2000" dirty="0">
                  <a:latin typeface="Optima"/>
                  <a:cs typeface="Optima"/>
                </a:rPr>
                <a:t>)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366522" y="3239876"/>
              <a:ext cx="2335223" cy="500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Optima"/>
                  <a:cs typeface="Optima"/>
                </a:rPr>
                <a:t>(</a:t>
              </a:r>
              <a:r>
                <a:rPr lang="en-US" sz="2000" dirty="0">
                  <a:solidFill>
                    <a:schemeClr val="accent1"/>
                  </a:solidFill>
                  <a:latin typeface="Optima"/>
                  <a:cs typeface="Optima"/>
                </a:rPr>
                <a:t>0.01</a:t>
              </a:r>
              <a:r>
                <a:rPr lang="en-US" sz="2000" dirty="0">
                  <a:latin typeface="Optima"/>
                  <a:cs typeface="Optima"/>
                </a:rPr>
                <a:t>, </a:t>
              </a:r>
              <a:r>
                <a:rPr lang="en-US" sz="2000" dirty="0">
                  <a:solidFill>
                    <a:schemeClr val="tx2"/>
                  </a:solidFill>
                  <a:latin typeface="Optima"/>
                  <a:cs typeface="Optima"/>
                </a:rPr>
                <a:t>0.99</a:t>
              </a:r>
              <a:r>
                <a:rPr lang="en-US" sz="2000" dirty="0">
                  <a:latin typeface="Optima"/>
                  <a:cs typeface="Optima"/>
                </a:rPr>
                <a:t>)</a:t>
              </a:r>
            </a:p>
          </p:txBody>
        </p:sp>
        <p:cxnSp>
          <p:nvCxnSpPr>
            <p:cNvPr id="69" name="Straight Connector 68"/>
            <p:cNvCxnSpPr/>
            <p:nvPr/>
          </p:nvCxnSpPr>
          <p:spPr>
            <a:xfrm flipH="1">
              <a:off x="3364056" y="2033287"/>
              <a:ext cx="76917" cy="240340"/>
            </a:xfrm>
            <a:prstGeom prst="line">
              <a:avLst/>
            </a:prstGeom>
            <a:ln w="1905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3570707" y="3504823"/>
              <a:ext cx="193437" cy="251411"/>
            </a:xfrm>
            <a:prstGeom prst="line">
              <a:avLst/>
            </a:prstGeom>
            <a:ln w="1905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5699182" y="3710887"/>
              <a:ext cx="550545" cy="290989"/>
            </a:xfrm>
            <a:prstGeom prst="line">
              <a:avLst/>
            </a:prstGeom>
            <a:ln w="19050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Rectangle 72"/>
          <p:cNvSpPr/>
          <p:nvPr/>
        </p:nvSpPr>
        <p:spPr>
          <a:xfrm>
            <a:off x="304800" y="5512464"/>
            <a:ext cx="4114800" cy="11079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200" b="1" dirty="0">
                <a:latin typeface="Optima"/>
                <a:cs typeface="Optima"/>
              </a:rPr>
              <a:t>Hard choices</a:t>
            </a:r>
            <a:r>
              <a:rPr lang="en-US" sz="2200" dirty="0">
                <a:latin typeface="Optima"/>
                <a:cs typeface="Optima"/>
              </a:rPr>
              <a:t>: points are colored red or blue depending on their cluster membership. 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1D940BB-1600-D54F-BA27-4AF079490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8022710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-3482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How Did Yeast Become a Wine Maker? </a:t>
            </a:r>
          </a:p>
        </p:txBody>
      </p:sp>
      <p:sp>
        <p:nvSpPr>
          <p:cNvPr id="19459" name="Rectangle 1027"/>
          <p:cNvSpPr>
            <a:spLocks noGrp="1" noChangeArrowheads="1"/>
          </p:cNvSpPr>
          <p:nvPr>
            <p:ph idx="4294967295"/>
          </p:nvPr>
        </p:nvSpPr>
        <p:spPr>
          <a:xfrm>
            <a:off x="457200" y="1447800"/>
            <a:ext cx="8305800" cy="5105400"/>
          </a:xfrm>
        </p:spPr>
        <p:txBody>
          <a:bodyPr>
            <a:noAutofit/>
          </a:bodyPr>
          <a:lstStyle/>
          <a:p>
            <a:pPr lvl="0"/>
            <a:r>
              <a:rPr lang="en-US" sz="3000" dirty="0">
                <a:solidFill>
                  <a:srgbClr val="A6A6A6"/>
                </a:solidFill>
                <a:latin typeface="Optima"/>
                <a:cs typeface="Optima"/>
              </a:rPr>
              <a:t>Which Yeast Genes Are Responsible for Wine Brewing?</a:t>
            </a:r>
          </a:p>
          <a:p>
            <a:r>
              <a:rPr lang="en-US" sz="3000" dirty="0">
                <a:solidFill>
                  <a:srgbClr val="A6A6A6"/>
                </a:solidFill>
                <a:latin typeface="Optima"/>
                <a:cs typeface="Optima"/>
              </a:rPr>
              <a:t>Clustering as an optimization problem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The Lloyd algorithm for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From Hard to Soft Clustering</a:t>
            </a:r>
          </a:p>
          <a:p>
            <a:r>
              <a:rPr lang="en-US" sz="3000" dirty="0">
                <a:latin typeface="Optima"/>
                <a:cs typeface="Optima"/>
              </a:rPr>
              <a:t>From Coin Flipping to </a:t>
            </a:r>
            <a:r>
              <a:rPr lang="en-US" sz="3000" i="1" dirty="0">
                <a:latin typeface="Optima"/>
                <a:cs typeface="Optima"/>
              </a:rPr>
              <a:t>k</a:t>
            </a:r>
            <a:r>
              <a:rPr lang="en-US" sz="3000" dirty="0"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Expectation Maximization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Soft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Hierarchical Clustering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b="1" dirty="0"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AF8C64-4037-0143-843E-3C0AA312D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035611718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3.bp.blogspot.com/-C6Syf98lYco/VQEhX0O8p7I/AAAAAAAAJ0g/dS4l8OLUxq0/s1600/130515_Rosencrantz-drama_007%2B(1024x791)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158" y="-33267"/>
            <a:ext cx="9208009" cy="7111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Rosencrantz and Guildenstern Flip a Coin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E4AF119-47B4-2A48-9914-555D37C09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43724933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48778" y="1601210"/>
            <a:ext cx="8889382" cy="2455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Optima"/>
                <a:cs typeface="Optima"/>
              </a:rPr>
              <a:t>We flip a loaded coin with an </a:t>
            </a:r>
            <a:r>
              <a:rPr lang="en-US" sz="2800" b="1" dirty="0">
                <a:latin typeface="Optima"/>
                <a:cs typeface="Optima"/>
              </a:rPr>
              <a:t>unknown</a:t>
            </a:r>
            <a:r>
              <a:rPr lang="en-US" sz="2800" dirty="0">
                <a:latin typeface="Optima"/>
                <a:cs typeface="Optima"/>
              </a:rPr>
              <a:t> </a:t>
            </a:r>
            <a:r>
              <a:rPr lang="en-US" sz="2800" b="1" dirty="0" err="1">
                <a:latin typeface="Optima"/>
                <a:cs typeface="Optima"/>
              </a:rPr>
              <a:t>biasθ</a:t>
            </a:r>
            <a:r>
              <a:rPr lang="en-US" sz="2800" dirty="0">
                <a:latin typeface="Optima"/>
                <a:cs typeface="Optima"/>
              </a:rPr>
              <a:t>           (probability that the coin lands on heads).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Optima"/>
                <a:cs typeface="Optima"/>
              </a:rPr>
              <a:t>The coin lands on heads </a:t>
            </a:r>
            <a:r>
              <a:rPr lang="en-US" sz="2800" b="1" i="1" dirty="0" err="1">
                <a:latin typeface="Optima"/>
                <a:cs typeface="Optima"/>
              </a:rPr>
              <a:t>i</a:t>
            </a:r>
            <a:r>
              <a:rPr lang="en-US" sz="2800" b="1" dirty="0">
                <a:latin typeface="Optima"/>
                <a:cs typeface="Optima"/>
              </a:rPr>
              <a:t> out of </a:t>
            </a:r>
            <a:r>
              <a:rPr lang="en-US" sz="2800" b="1" i="1" dirty="0">
                <a:latin typeface="Optima"/>
                <a:cs typeface="Optima"/>
              </a:rPr>
              <a:t>n</a:t>
            </a:r>
            <a:r>
              <a:rPr lang="en-US" sz="2800" b="1" dirty="0"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times. 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Optima"/>
                <a:cs typeface="Optima"/>
              </a:rPr>
              <a:t>For each bias, we can compute the probability of the resulting sequence of flips.</a:t>
            </a:r>
          </a:p>
        </p:txBody>
      </p:sp>
      <p:pic>
        <p:nvPicPr>
          <p:cNvPr id="15362" name="Picture 2" descr="http://gajitz.com/wp-content/uploads/2009/09/coin-flip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1828800"/>
            <a:ext cx="990600" cy="1022351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52400" y="4334490"/>
            <a:ext cx="8839200" cy="116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Optima"/>
                <a:cs typeface="Optima"/>
              </a:rPr>
              <a:t>Probability of generating the given sequence of flips is</a:t>
            </a:r>
          </a:p>
          <a:p>
            <a:pPr algn="ctr">
              <a:lnSpc>
                <a:spcPct val="50000"/>
              </a:lnSpc>
            </a:pPr>
            <a:r>
              <a:rPr lang="en-US" sz="2800" dirty="0">
                <a:latin typeface="Optima"/>
                <a:cs typeface="Optima"/>
              </a:rPr>
              <a:t> </a:t>
            </a:r>
          </a:p>
          <a:p>
            <a:pPr algn="ctr"/>
            <a:r>
              <a:rPr lang="en-US" sz="2800" dirty="0" err="1">
                <a:latin typeface="Optima"/>
                <a:cs typeface="Optima"/>
              </a:rPr>
              <a:t>Pr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 err="1">
                <a:latin typeface="Optima"/>
                <a:cs typeface="Optima"/>
              </a:rPr>
              <a:t>sequence|θ</a:t>
            </a:r>
            <a:r>
              <a:rPr lang="en-US" sz="2800" dirty="0">
                <a:latin typeface="Optima"/>
                <a:cs typeface="Optima"/>
              </a:rPr>
              <a:t>) = </a:t>
            </a:r>
            <a:r>
              <a:rPr lang="en-US" sz="2800" dirty="0" err="1">
                <a:latin typeface="Optima"/>
                <a:cs typeface="Optima"/>
              </a:rPr>
              <a:t>θ</a:t>
            </a:r>
            <a:r>
              <a:rPr lang="en-US" sz="2800" i="1" baseline="30000" dirty="0" err="1">
                <a:latin typeface="Optima"/>
                <a:cs typeface="Optima"/>
              </a:rPr>
              <a:t>i</a:t>
            </a:r>
            <a:r>
              <a:rPr lang="en-US" sz="2800" i="1" baseline="30000" dirty="0">
                <a:latin typeface="Optima"/>
                <a:cs typeface="Optima"/>
              </a:rPr>
              <a:t> </a:t>
            </a:r>
            <a:r>
              <a:rPr lang="en-US" sz="2800" i="1" dirty="0">
                <a:latin typeface="Optima"/>
                <a:cs typeface="Optima"/>
              </a:rPr>
              <a:t>* </a:t>
            </a:r>
            <a:r>
              <a:rPr lang="en-US" sz="2800" dirty="0">
                <a:latin typeface="Optima"/>
                <a:cs typeface="Optima"/>
              </a:rPr>
              <a:t>(1</a:t>
            </a:r>
            <a:r>
              <a:rPr lang="en-US" sz="2800" i="1" dirty="0">
                <a:latin typeface="Optima"/>
                <a:cs typeface="Optima"/>
              </a:rPr>
              <a:t>-</a:t>
            </a:r>
            <a:r>
              <a:rPr lang="en-US" sz="2800" dirty="0">
                <a:latin typeface="Optima"/>
                <a:cs typeface="Optima"/>
              </a:rPr>
              <a:t>θ)</a:t>
            </a:r>
            <a:r>
              <a:rPr lang="en-US" sz="2800" i="1" baseline="30000" dirty="0">
                <a:latin typeface="Optima"/>
                <a:cs typeface="Optima"/>
              </a:rPr>
              <a:t>n-</a:t>
            </a:r>
            <a:r>
              <a:rPr lang="en-US" sz="2800" i="1" baseline="30000" dirty="0" err="1">
                <a:latin typeface="Optima"/>
                <a:cs typeface="Optima"/>
              </a:rPr>
              <a:t>i</a:t>
            </a:r>
            <a:r>
              <a:rPr lang="en-US" sz="2800" i="1" dirty="0">
                <a:latin typeface="Optima"/>
                <a:cs typeface="Optima"/>
              </a:rPr>
              <a:t> </a:t>
            </a:r>
          </a:p>
        </p:txBody>
      </p:sp>
      <p:pic>
        <p:nvPicPr>
          <p:cNvPr id="9" name="Picture 4" descr="http://coins.silvercoinstoday.com/wp-content/uploads/2010/10/America-the-Beautiful-Silver-Coin-Obverse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193318"/>
            <a:ext cx="914400" cy="914400"/>
          </a:xfrm>
          <a:prstGeom prst="rect">
            <a:avLst/>
          </a:prstGeom>
          <a:noFill/>
          <a:ln>
            <a:solidFill>
              <a:srgbClr val="000000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52400" y="5900232"/>
            <a:ext cx="8839200" cy="55912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26262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800" dirty="0">
                <a:latin typeface="Optima"/>
                <a:cs typeface="Optima"/>
              </a:rPr>
              <a:t>This expression is minimized </a:t>
            </a:r>
            <a:r>
              <a:rPr lang="en-US" sz="2800" dirty="0" err="1">
                <a:solidFill>
                  <a:srgbClr val="000000"/>
                </a:solidFill>
                <a:latin typeface="Optima"/>
                <a:cs typeface="Optima"/>
              </a:rPr>
              <a:t>at</a:t>
            </a:r>
            <a:r>
              <a:rPr lang="en-US" sz="2800" b="1" dirty="0" err="1">
                <a:solidFill>
                  <a:srgbClr val="000000"/>
                </a:solidFill>
                <a:latin typeface="Optima"/>
                <a:cs typeface="Optima"/>
              </a:rPr>
              <a:t>θ</a:t>
            </a:r>
            <a:r>
              <a:rPr lang="en-US" sz="2800" b="1" i="1" dirty="0">
                <a:solidFill>
                  <a:srgbClr val="000000"/>
                </a:solidFill>
                <a:latin typeface="Optima"/>
                <a:cs typeface="Optima"/>
              </a:rPr>
              <a:t>= </a:t>
            </a:r>
            <a:r>
              <a:rPr lang="en-US" sz="2800" b="1" i="1" dirty="0" err="1">
                <a:solidFill>
                  <a:srgbClr val="000000"/>
                </a:solidFill>
                <a:latin typeface="Optima"/>
                <a:cs typeface="Optima"/>
              </a:rPr>
              <a:t>i</a:t>
            </a:r>
            <a:r>
              <a:rPr lang="en-US" sz="2800" b="1" dirty="0">
                <a:solidFill>
                  <a:srgbClr val="000000"/>
                </a:solidFill>
                <a:latin typeface="Optima"/>
                <a:cs typeface="Optima"/>
              </a:rPr>
              <a:t>/</a:t>
            </a:r>
            <a:r>
              <a:rPr lang="en-US" sz="2800" b="1" i="1" dirty="0">
                <a:solidFill>
                  <a:srgbClr val="000000"/>
                </a:solidFill>
                <a:latin typeface="Optima"/>
                <a:cs typeface="Optima"/>
              </a:rPr>
              <a:t>n </a:t>
            </a:r>
            <a:r>
              <a:rPr lang="en-US" sz="2800" i="1" dirty="0">
                <a:solidFill>
                  <a:srgbClr val="000000"/>
                </a:solidFill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rgbClr val="000000"/>
                </a:solidFill>
                <a:latin typeface="Optima"/>
                <a:cs typeface="Optima"/>
              </a:rPr>
              <a:t>most likely bias)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Flipping One Biased Coin</a:t>
            </a:r>
            <a:r>
              <a:rPr lang="en-US" dirty="0">
                <a:solidFill>
                  <a:schemeClr val="tx1">
                    <a:alpha val="0"/>
                  </a:schemeClr>
                </a:solidFill>
              </a:rPr>
              <a:t>s</a:t>
            </a:r>
            <a:r>
              <a:rPr lang="en-US" dirty="0"/>
              <a:t>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68C5087-C1D2-DA49-BD6F-A3D78A9F4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64261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78419" y="1371600"/>
            <a:ext cx="8813181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</a:t>
            </a:r>
            <a:r>
              <a:rPr lang="en-US" sz="2400" b="1" i="1" dirty="0">
                <a:latin typeface="Optima"/>
                <a:cs typeface="Optima"/>
              </a:rPr>
              <a:t>Data</a:t>
            </a:r>
          </a:p>
          <a:p>
            <a:r>
              <a:rPr lang="en-US" sz="2800" b="1" dirty="0"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Courier" pitchFamily="49" charset="0"/>
              </a:rPr>
              <a:t>TTT</a:t>
            </a:r>
            <a:r>
              <a:rPr lang="en-US" sz="2800" b="1" dirty="0"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7F7F7F"/>
                </a:solidFill>
                <a:latin typeface="Courier" pitchFamily="49" charset="0"/>
              </a:rPr>
              <a:t>TT</a:t>
            </a:r>
            <a:r>
              <a:rPr lang="en-US" sz="2800" b="1" dirty="0"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7F7F7F"/>
                </a:solidFill>
                <a:latin typeface="Courier" pitchFamily="49" charset="0"/>
              </a:rPr>
              <a:t>T</a:t>
            </a:r>
            <a:r>
              <a:rPr lang="en-US" sz="2800" b="1" dirty="0">
                <a:latin typeface="Courier" pitchFamily="49" charset="0"/>
              </a:rPr>
              <a:t>H  0.4</a:t>
            </a:r>
          </a:p>
          <a:p>
            <a:r>
              <a:rPr lang="en-US" sz="2800" b="1" dirty="0">
                <a:latin typeface="Courier" pitchFamily="49" charset="0"/>
              </a:rPr>
              <a:t>HHHH</a:t>
            </a:r>
            <a:r>
              <a:rPr lang="en-US" sz="2800" dirty="0">
                <a:solidFill>
                  <a:srgbClr val="7F7F7F"/>
                </a:solidFill>
                <a:latin typeface="Courier" pitchFamily="49" charset="0"/>
              </a:rPr>
              <a:t>T</a:t>
            </a:r>
            <a:r>
              <a:rPr lang="en-US" sz="2800" b="1" dirty="0">
                <a:latin typeface="Courier" pitchFamily="49" charset="0"/>
              </a:rPr>
              <a:t>HHHHH  0.9</a:t>
            </a:r>
          </a:p>
          <a:p>
            <a:r>
              <a:rPr lang="en-US" sz="2800" b="1" dirty="0"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7F7F7F"/>
                </a:solidFill>
                <a:latin typeface="Courier" pitchFamily="49" charset="0"/>
              </a:rPr>
              <a:t>T</a:t>
            </a:r>
            <a:r>
              <a:rPr lang="en-US" sz="2800" b="1" dirty="0">
                <a:latin typeface="Courier" pitchFamily="49" charset="0"/>
              </a:rPr>
              <a:t>HHHHH</a:t>
            </a:r>
            <a:r>
              <a:rPr lang="en-US" sz="2800" dirty="0">
                <a:solidFill>
                  <a:srgbClr val="7F7F7F"/>
                </a:solidFill>
                <a:latin typeface="Courier" pitchFamily="49" charset="0"/>
              </a:rPr>
              <a:t>T</a:t>
            </a:r>
            <a:r>
              <a:rPr lang="en-US" sz="2800" b="1" dirty="0">
                <a:latin typeface="Courier" pitchFamily="49" charset="0"/>
              </a:rPr>
              <a:t>HH  0.8</a:t>
            </a:r>
          </a:p>
          <a:p>
            <a:r>
              <a:rPr lang="en-US" sz="2800" b="1" dirty="0"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7F7F7F"/>
                </a:solidFill>
                <a:latin typeface="Courier" pitchFamily="49" charset="0"/>
              </a:rPr>
              <a:t>TTTTT</a:t>
            </a:r>
            <a:r>
              <a:rPr lang="en-US" sz="2800" b="1" dirty="0">
                <a:latin typeface="Courier" pitchFamily="49" charset="0"/>
              </a:rPr>
              <a:t>HH</a:t>
            </a:r>
            <a:r>
              <a:rPr lang="en-US" sz="2800" dirty="0">
                <a:solidFill>
                  <a:srgbClr val="7F7F7F"/>
                </a:solidFill>
                <a:latin typeface="Courier" pitchFamily="49" charset="0"/>
              </a:rPr>
              <a:t>TT</a:t>
            </a:r>
            <a:r>
              <a:rPr lang="en-US" sz="2800" dirty="0"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</a:t>
            </a:r>
          </a:p>
          <a:p>
            <a:r>
              <a:rPr lang="en-US" sz="2800" dirty="0">
                <a:solidFill>
                  <a:srgbClr val="7F7F7F"/>
                </a:solidFill>
                <a:latin typeface="Courier" pitchFamily="49" charset="0"/>
              </a:rPr>
              <a:t>T</a:t>
            </a:r>
            <a:r>
              <a:rPr lang="en-US" sz="2800" b="1" dirty="0"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7F7F7F"/>
                </a:solidFill>
                <a:latin typeface="Courier" pitchFamily="49" charset="0"/>
              </a:rPr>
              <a:t>T</a:t>
            </a:r>
            <a:r>
              <a:rPr lang="en-US" sz="2800" b="1" dirty="0"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7F7F7F"/>
                </a:solidFill>
                <a:latin typeface="Courier" pitchFamily="49" charset="0"/>
              </a:rPr>
              <a:t>T</a:t>
            </a:r>
            <a:r>
              <a:rPr lang="en-US" sz="2800" b="1" dirty="0">
                <a:latin typeface="Courier" pitchFamily="49" charset="0"/>
              </a:rPr>
              <a:t>H  0.7</a:t>
            </a:r>
            <a:endParaRPr lang="en-US" sz="2800" b="1" dirty="0"/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086958" y="5486400"/>
            <a:ext cx="7086600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0000"/>
                </a:solidFill>
                <a:latin typeface="Optima"/>
                <a:cs typeface="Optima"/>
              </a:rPr>
              <a:t>Goal: </a:t>
            </a:r>
            <a:r>
              <a:rPr lang="en-US" sz="2800" dirty="0">
                <a:solidFill>
                  <a:srgbClr val="000000"/>
                </a:solidFill>
                <a:latin typeface="Optima"/>
                <a:cs typeface="Optima"/>
              </a:rPr>
              <a:t>estimate the </a:t>
            </a:r>
            <a:r>
              <a:rPr lang="en-US" sz="2800" dirty="0" err="1">
                <a:solidFill>
                  <a:srgbClr val="000000"/>
                </a:solidFill>
                <a:latin typeface="Optima"/>
                <a:cs typeface="Optima"/>
              </a:rPr>
              <a:t>probabilitiesθ</a:t>
            </a:r>
            <a:r>
              <a:rPr lang="en-US" sz="2800" i="1" baseline="-25000" dirty="0" err="1">
                <a:solidFill>
                  <a:srgbClr val="000000"/>
                </a:solidFill>
                <a:latin typeface="Optima"/>
                <a:cs typeface="Optima"/>
              </a:rPr>
              <a:t>A</a:t>
            </a:r>
            <a:r>
              <a:rPr lang="en-US" sz="2800" i="1" dirty="0">
                <a:solidFill>
                  <a:srgbClr val="000000"/>
                </a:solidFill>
                <a:latin typeface="Optima"/>
                <a:cs typeface="Optima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Optima"/>
                <a:cs typeface="Optima"/>
              </a:rPr>
              <a:t>andθ</a:t>
            </a:r>
            <a:r>
              <a:rPr lang="en-US" sz="2800" i="1" baseline="-25000" dirty="0" err="1">
                <a:solidFill>
                  <a:srgbClr val="000000"/>
                </a:solidFill>
                <a:latin typeface="Optima"/>
                <a:cs typeface="Optima"/>
              </a:rPr>
              <a:t>B</a:t>
            </a:r>
            <a:endParaRPr lang="en-US" sz="2800" i="1" baseline="-25000" dirty="0">
              <a:solidFill>
                <a:srgbClr val="000000"/>
              </a:solidFill>
              <a:latin typeface="Optima"/>
              <a:cs typeface="Optima"/>
            </a:endParaRPr>
          </a:p>
        </p:txBody>
      </p:sp>
      <p:pic>
        <p:nvPicPr>
          <p:cNvPr id="8" name="Picture 4" descr="http://coins.silvercoinstoday.com/wp-content/uploads/2010/10/America-the-Beautiful-Silver-Coin-Obverse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328101"/>
            <a:ext cx="729547" cy="729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coins.silvercoinstoday.com/wp-content/uploads/2010/10/America-the-Beautiful-Silver-Coin-Obverse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25" y="328100"/>
            <a:ext cx="729547" cy="729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Flipping Two Biased Coins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0" y="990600"/>
            <a:ext cx="853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Optima"/>
                <a:cs typeface="Optima"/>
              </a:rPr>
              <a:t>A                                                                      B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5E899C-2F42-DB41-87E2-EDD768A66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78476120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 If We Knew Which Coin                               Was Used in Each Sequence… 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78419" y="1371600"/>
            <a:ext cx="8813181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latin typeface="Optima"/>
                <a:cs typeface="Optima"/>
              </a:rPr>
              <a:t>HiddenVector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TTT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accent1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H  0.4      1</a:t>
            </a:r>
          </a:p>
          <a:p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HHHH</a:t>
            </a:r>
            <a:r>
              <a:rPr lang="en-US" sz="2800" dirty="0">
                <a:solidFill>
                  <a:schemeClr val="bg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HHHHH  0.9      0</a:t>
            </a:r>
          </a:p>
          <a:p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bg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HHHHH</a:t>
            </a:r>
            <a:r>
              <a:rPr lang="en-US" sz="2800" dirty="0">
                <a:solidFill>
                  <a:schemeClr val="bg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HH  0.8      0</a:t>
            </a: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0.3      1</a:t>
            </a:r>
          </a:p>
          <a:p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  0.7      0 </a:t>
            </a:r>
            <a:endParaRPr lang="en-US" sz="2800" b="1" dirty="0">
              <a:solidFill>
                <a:srgbClr val="149B52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pic>
        <p:nvPicPr>
          <p:cNvPr id="6" name="Picture 4" descr="http://coins.silvercoinstoday.com/wp-content/uploads/2010/10/America-the-Beautiful-Silver-Coin-Obverse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25" y="328100"/>
            <a:ext cx="729547" cy="729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://coins.silvercoinstoday.com/wp-content/uploads/2010/10/America-the-Beautiful-Silver-Coin-Obverse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328101"/>
            <a:ext cx="729547" cy="729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onut 3"/>
          <p:cNvSpPr/>
          <p:nvPr/>
        </p:nvSpPr>
        <p:spPr>
          <a:xfrm>
            <a:off x="571500" y="285750"/>
            <a:ext cx="816327" cy="778599"/>
          </a:xfrm>
          <a:prstGeom prst="donut">
            <a:avLst>
              <a:gd name="adj" fmla="val 4791"/>
            </a:avLst>
          </a:prstGeom>
          <a:solidFill>
            <a:srgbClr val="0000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Donut 8"/>
          <p:cNvSpPr/>
          <p:nvPr/>
        </p:nvSpPr>
        <p:spPr>
          <a:xfrm>
            <a:off x="7724775" y="304800"/>
            <a:ext cx="816327" cy="778599"/>
          </a:xfrm>
          <a:prstGeom prst="donut">
            <a:avLst>
              <a:gd name="adj" fmla="val 4791"/>
            </a:avLst>
          </a:prstGeom>
          <a:solidFill>
            <a:srgbClr val="00B05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71600" y="5486400"/>
            <a:ext cx="6400800" cy="954107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0000"/>
                </a:solidFill>
                <a:latin typeface="Optima"/>
                <a:cs typeface="Optima"/>
              </a:rPr>
              <a:t>Goal: </a:t>
            </a:r>
            <a:r>
              <a:rPr lang="en-US" sz="2800" dirty="0">
                <a:solidFill>
                  <a:srgbClr val="000000"/>
                </a:solidFill>
                <a:latin typeface="Optima"/>
                <a:cs typeface="Optima"/>
              </a:rPr>
              <a:t>estimate </a:t>
            </a:r>
            <a:r>
              <a:rPr lang="en-US" sz="2800" i="1" dirty="0">
                <a:solidFill>
                  <a:schemeClr val="tx2"/>
                </a:solidFill>
                <a:latin typeface="Optima"/>
                <a:cs typeface="Optima"/>
              </a:rPr>
              <a:t>Parameters</a:t>
            </a:r>
            <a:r>
              <a:rPr lang="en-US" sz="2800" i="1" dirty="0">
                <a:latin typeface="Optima"/>
                <a:cs typeface="Optima"/>
              </a:rPr>
              <a:t> </a:t>
            </a:r>
            <a:r>
              <a:rPr lang="en-US" sz="2800" dirty="0">
                <a:latin typeface="Optima"/>
                <a:cs typeface="Optima"/>
              </a:rPr>
              <a:t>= (</a:t>
            </a:r>
            <a:r>
              <a:rPr lang="en-US" sz="2800" dirty="0" err="1">
                <a:solidFill>
                  <a:schemeClr val="accent1"/>
                </a:solidFill>
                <a:latin typeface="Optima"/>
                <a:cs typeface="Optima"/>
              </a:rPr>
              <a:t>θ</a:t>
            </a:r>
            <a:r>
              <a:rPr lang="en-US" sz="28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800" i="1" baseline="-25000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800" i="1" dirty="0">
                <a:latin typeface="Optima"/>
                <a:cs typeface="Optima"/>
              </a:rPr>
              <a:t>,</a:t>
            </a:r>
            <a:r>
              <a:rPr lang="en-US" sz="28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8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800" dirty="0">
                <a:latin typeface="Optima"/>
                <a:cs typeface="Optima"/>
              </a:rPr>
              <a:t>)</a:t>
            </a:r>
          </a:p>
          <a:p>
            <a:pPr algn="ctr"/>
            <a:r>
              <a:rPr lang="en-US" sz="2800" dirty="0">
                <a:solidFill>
                  <a:srgbClr val="000000"/>
                </a:solidFill>
                <a:latin typeface="Optima"/>
                <a:cs typeface="Optima"/>
              </a:rPr>
              <a:t>when </a:t>
            </a:r>
            <a:r>
              <a:rPr lang="en-US" sz="2800" i="1" dirty="0" err="1">
                <a:solidFill>
                  <a:srgbClr val="000000"/>
                </a:solidFill>
                <a:latin typeface="Optima"/>
                <a:cs typeface="Optima"/>
              </a:rPr>
              <a:t>HiddenVector</a:t>
            </a:r>
            <a:r>
              <a:rPr lang="en-US" sz="2800" dirty="0">
                <a:solidFill>
                  <a:srgbClr val="000000"/>
                </a:solidFill>
                <a:latin typeface="Optima"/>
                <a:cs typeface="Optima"/>
              </a:rPr>
              <a:t> is given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082098-3674-D34B-809D-61C50C97F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930653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http://coins.silvercoinstoday.com/wp-content/uploads/2010/10/America-the-Beautiful-Silver-Coin-Obverse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25" y="328100"/>
            <a:ext cx="729547" cy="729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coins.silvercoinstoday.com/wp-content/uploads/2010/10/America-the-Beautiful-Silver-Coin-Obverse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328101"/>
            <a:ext cx="729547" cy="729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Donut 10"/>
          <p:cNvSpPr/>
          <p:nvPr/>
        </p:nvSpPr>
        <p:spPr>
          <a:xfrm>
            <a:off x="571500" y="285750"/>
            <a:ext cx="816327" cy="778599"/>
          </a:xfrm>
          <a:prstGeom prst="donut">
            <a:avLst>
              <a:gd name="adj" fmla="val 4791"/>
            </a:avLst>
          </a:prstGeom>
          <a:solidFill>
            <a:srgbClr val="0000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nut 11"/>
          <p:cNvSpPr/>
          <p:nvPr/>
        </p:nvSpPr>
        <p:spPr>
          <a:xfrm>
            <a:off x="7724775" y="304800"/>
            <a:ext cx="816327" cy="778599"/>
          </a:xfrm>
          <a:prstGeom prst="donut">
            <a:avLst>
              <a:gd name="adj" fmla="val 4791"/>
            </a:avLst>
          </a:prstGeom>
          <a:solidFill>
            <a:srgbClr val="00B050"/>
          </a:solidFill>
          <a:ln>
            <a:solidFill>
              <a:srgbClr val="149B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178419" y="1371600"/>
            <a:ext cx="8813181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latin typeface="Optima"/>
                <a:cs typeface="Optima"/>
              </a:rPr>
              <a:t>HiddenVector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  0.4      1</a:t>
            </a: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HHHH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HHHHH  0.9      0</a:t>
            </a: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HHHHH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HH  0.8      0</a:t>
            </a: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0.3      1</a:t>
            </a:r>
          </a:p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  0.7      0</a:t>
            </a:r>
            <a:r>
              <a:rPr lang="en-US" sz="2800" b="1" dirty="0">
                <a:latin typeface="Courier" pitchFamily="49" charset="0"/>
              </a:rPr>
              <a:t> </a:t>
            </a: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  If We Knew Which Coin                               Was Used in Each Sequence… 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4038600"/>
            <a:ext cx="9143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baseline="-25000" dirty="0">
                <a:latin typeface="Optima"/>
                <a:cs typeface="Optima"/>
              </a:rPr>
              <a:t> </a:t>
            </a:r>
            <a:r>
              <a:rPr lang="en-US" sz="2400" i="1" dirty="0">
                <a:latin typeface="Optima"/>
                <a:cs typeface="Optima"/>
              </a:rPr>
              <a:t>= </a:t>
            </a:r>
            <a:r>
              <a:rPr lang="en-US" sz="2400" dirty="0">
                <a:latin typeface="Optima"/>
                <a:cs typeface="Optima"/>
              </a:rPr>
              <a:t>fraction of heads generated in all flips with coin 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A </a:t>
            </a:r>
            <a:r>
              <a:rPr lang="en-US" sz="2400" i="1" dirty="0">
                <a:latin typeface="Optima"/>
                <a:cs typeface="Optima"/>
              </a:rPr>
              <a:t>=</a:t>
            </a:r>
          </a:p>
          <a:p>
            <a:pPr algn="ctr"/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(4+3) / (10+10) = (0.4+0.3) / 2 = 0.35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873056A-86D9-2048-B828-F70667C9E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42695476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9143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bg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bg2"/>
                </a:solidFill>
                <a:latin typeface="Optima"/>
                <a:cs typeface="Optima"/>
              </a:rPr>
              <a:t>B</a:t>
            </a:r>
            <a:r>
              <a:rPr lang="en-US" sz="2400" i="1" baseline="-25000" dirty="0">
                <a:latin typeface="Optima"/>
                <a:cs typeface="Optima"/>
              </a:rPr>
              <a:t> </a:t>
            </a:r>
            <a:r>
              <a:rPr lang="en-US" sz="2400" i="1" dirty="0">
                <a:latin typeface="Optima"/>
                <a:cs typeface="Optima"/>
              </a:rPr>
              <a:t>= </a:t>
            </a:r>
            <a:r>
              <a:rPr lang="en-US" sz="2400" dirty="0">
                <a:latin typeface="Optima"/>
                <a:cs typeface="Optima"/>
              </a:rPr>
              <a:t>fraction of heads generated in all flips with coin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400" i="1" dirty="0">
                <a:solidFill>
                  <a:srgbClr val="149B52"/>
                </a:solidFill>
                <a:latin typeface="Optima"/>
                <a:cs typeface="Optima"/>
              </a:rPr>
              <a:t>B </a:t>
            </a:r>
            <a:r>
              <a:rPr lang="en-US" sz="2400" dirty="0">
                <a:latin typeface="Optima"/>
                <a:cs typeface="Optima"/>
              </a:rPr>
              <a:t>=</a:t>
            </a:r>
            <a:endParaRPr lang="en-US" sz="2400" i="1" dirty="0">
              <a:latin typeface="Optima"/>
              <a:cs typeface="Optima"/>
            </a:endParaRPr>
          </a:p>
          <a:p>
            <a:pPr algn="ctr"/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(9+8+7) / (10+10+10) = (0.9+0.8+0.7) / (1+1+1) = 0.80</a:t>
            </a:r>
          </a:p>
        </p:txBody>
      </p:sp>
      <p:pic>
        <p:nvPicPr>
          <p:cNvPr id="11" name="Picture 4" descr="http://coins.silvercoinstoday.com/wp-content/uploads/2010/10/America-the-Beautiful-Silver-Coin-Obverse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25" y="328100"/>
            <a:ext cx="729547" cy="729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http://coins.silvercoinstoday.com/wp-content/uploads/2010/10/America-the-Beautiful-Silver-Coin-Obverse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328101"/>
            <a:ext cx="729547" cy="729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Donut 12"/>
          <p:cNvSpPr/>
          <p:nvPr/>
        </p:nvSpPr>
        <p:spPr>
          <a:xfrm>
            <a:off x="571500" y="285750"/>
            <a:ext cx="816327" cy="778599"/>
          </a:xfrm>
          <a:prstGeom prst="donut">
            <a:avLst>
              <a:gd name="adj" fmla="val 4791"/>
            </a:avLst>
          </a:prstGeom>
          <a:solidFill>
            <a:srgbClr val="0000FF"/>
          </a:solidFill>
          <a:ln>
            <a:solidFill>
              <a:srgbClr val="176F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Donut 13"/>
          <p:cNvSpPr/>
          <p:nvPr/>
        </p:nvSpPr>
        <p:spPr>
          <a:xfrm>
            <a:off x="7724775" y="304800"/>
            <a:ext cx="816327" cy="778599"/>
          </a:xfrm>
          <a:prstGeom prst="donut">
            <a:avLst>
              <a:gd name="adj" fmla="val 4791"/>
            </a:avLst>
          </a:prstGeom>
          <a:solidFill>
            <a:srgbClr val="00B050"/>
          </a:solidFill>
          <a:ln>
            <a:solidFill>
              <a:srgbClr val="149B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178419" y="1371600"/>
            <a:ext cx="8965581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</a:t>
            </a:r>
            <a:r>
              <a:rPr lang="en-US" sz="2400" dirty="0">
                <a:latin typeface="Optima"/>
                <a:cs typeface="Optima"/>
              </a:rPr>
              <a:t>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TTT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TT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  0.4      1</a:t>
            </a: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  0.9      0</a:t>
            </a: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  0.8      0         </a:t>
            </a:r>
            <a:r>
              <a:rPr lang="en-US" sz="2800" dirty="0">
                <a:solidFill>
                  <a:srgbClr val="149B52"/>
                </a:solidFill>
              </a:rPr>
              <a:t> </a:t>
            </a:r>
            <a:endParaRPr lang="en-US" sz="2800" b="1" dirty="0">
              <a:solidFill>
                <a:srgbClr val="149B52"/>
              </a:solidFill>
              <a:latin typeface="Courier" pitchFamily="49" charset="0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TTTTT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HH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TT  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0.3      1</a:t>
            </a:r>
          </a:p>
          <a:p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  0.7      0 </a:t>
            </a:r>
            <a:endParaRPr lang="en-US" sz="2800" b="1" dirty="0">
              <a:solidFill>
                <a:srgbClr val="149B52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  If We Knew Which Coin                               Was Used in Each Sequence… 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4038600"/>
            <a:ext cx="9143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baseline="-25000" dirty="0">
                <a:latin typeface="Optima"/>
                <a:cs typeface="Optima"/>
              </a:rPr>
              <a:t> </a:t>
            </a:r>
            <a:r>
              <a:rPr lang="en-US" sz="2400" i="1" dirty="0">
                <a:latin typeface="Optima"/>
                <a:cs typeface="Optima"/>
              </a:rPr>
              <a:t>= </a:t>
            </a:r>
            <a:r>
              <a:rPr lang="en-US" sz="2400" dirty="0">
                <a:latin typeface="Optima"/>
                <a:cs typeface="Optima"/>
              </a:rPr>
              <a:t>fraction of heads generated in all flips with coin 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A </a:t>
            </a:r>
            <a:r>
              <a:rPr lang="en-US" sz="2400" i="1" dirty="0">
                <a:latin typeface="Optima"/>
                <a:cs typeface="Optima"/>
              </a:rPr>
              <a:t>=</a:t>
            </a:r>
          </a:p>
          <a:p>
            <a:pPr algn="ctr"/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(4+3) / (10+10) = (0.4+0.3) / 2 = 0.35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F61E60C-AA9A-3649-804E-B499E7228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21003128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4724400" y="5943600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    </a:t>
            </a:r>
            <a:r>
              <a:rPr lang="en-US" sz="2400" b="1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     </a:t>
            </a:r>
            <a:r>
              <a:rPr lang="en-US" sz="2400" i="1" dirty="0">
                <a:solidFill>
                  <a:srgbClr val="000000"/>
                </a:solidFill>
                <a:latin typeface="Optima"/>
                <a:cs typeface="Optima"/>
              </a:rPr>
              <a:t>*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    </a:t>
            </a:r>
            <a:r>
              <a:rPr lang="en-US" sz="24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endParaRPr lang="en-US" sz="2400" dirty="0">
              <a:solidFill>
                <a:srgbClr val="176FC1"/>
              </a:solidFill>
              <a:latin typeface="Optima"/>
              <a:cs typeface="Optima"/>
            </a:endParaRPr>
          </a:p>
        </p:txBody>
      </p:sp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178419" y="1371599"/>
            <a:ext cx="89655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</a:t>
            </a:r>
            <a:r>
              <a:rPr lang="en-US" sz="2800" dirty="0">
                <a:latin typeface="Optima"/>
                <a:cs typeface="Optima"/>
              </a:rPr>
              <a:t>  </a:t>
            </a:r>
            <a:r>
              <a:rPr lang="en-US" sz="2400" b="1" i="1" dirty="0">
                <a:latin typeface="Optima"/>
                <a:cs typeface="Optima"/>
              </a:rPr>
              <a:t>Data   </a:t>
            </a:r>
            <a:r>
              <a:rPr lang="en-US" sz="2400" b="1" i="1" dirty="0" err="1"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</a:t>
            </a:r>
            <a:r>
              <a:rPr lang="en-US" sz="2400" b="1" i="1" dirty="0">
                <a:solidFill>
                  <a:srgbClr val="FF0000"/>
                </a:solidFill>
                <a:latin typeface="Optima"/>
                <a:cs typeface="Optima"/>
              </a:rPr>
              <a:t>Parameters</a:t>
            </a:r>
            <a:r>
              <a:rPr lang="en-US" sz="2400" b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i="1" baseline="-25000" dirty="0">
                <a:solidFill>
                  <a:srgbClr val="0000FF"/>
                </a:solidFill>
                <a:latin typeface="Optima"/>
                <a:cs typeface="Optima"/>
              </a:rPr>
              <a:t>, </a:t>
            </a:r>
            <a:r>
              <a:rPr lang="en-US" sz="2400" dirty="0" err="1">
                <a:solidFill>
                  <a:schemeClr val="bg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bg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  0.4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   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1</a:t>
            </a: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HHHH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HHHHH  0.9      0</a:t>
            </a:r>
          </a:p>
          <a:p>
            <a:r>
              <a:rPr lang="en-US" sz="2800" b="1" dirty="0">
                <a:solidFill>
                  <a:srgbClr val="A6A6A6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A6A6A6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A6A6A6"/>
                </a:solidFill>
                <a:latin typeface="Courier" pitchFamily="49" charset="0"/>
              </a:rPr>
              <a:t>HHHHH</a:t>
            </a:r>
            <a:r>
              <a:rPr lang="en-US" sz="2800" dirty="0">
                <a:solidFill>
                  <a:srgbClr val="A6A6A6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A6A6A6"/>
                </a:solidFill>
                <a:latin typeface="Courier" pitchFamily="49" charset="0"/>
              </a:rPr>
              <a:t>HH  0.8      0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0.35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0.80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0.3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   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1</a:t>
            </a:r>
          </a:p>
          <a:p>
            <a:r>
              <a:rPr lang="en-US" sz="2800" dirty="0">
                <a:solidFill>
                  <a:srgbClr val="A6A6A6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A6A6A6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A6A6A6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A6A6A6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A6A6A6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A6A6A6"/>
                </a:solidFill>
                <a:latin typeface="Courier" pitchFamily="49" charset="0"/>
              </a:rPr>
              <a:t>H  0.7      0 </a:t>
            </a:r>
            <a:endParaRPr lang="en-US" sz="2800" b="1" dirty="0">
              <a:solidFill>
                <a:srgbClr val="A6A6A6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i="1" dirty="0"/>
              <a:t>Parameters</a:t>
            </a:r>
            <a:r>
              <a:rPr lang="en-US" dirty="0"/>
              <a:t> as a Dot-Product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0000" y="1868031"/>
            <a:ext cx="533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-53520" y="4876800"/>
            <a:ext cx="9144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0.4</a:t>
            </a:r>
            <a:r>
              <a:rPr lang="en-US" sz="2400" dirty="0">
                <a:solidFill>
                  <a:srgbClr val="FF0000"/>
                </a:solidFill>
                <a:latin typeface="Optima"/>
                <a:cs typeface="Optima"/>
              </a:rPr>
              <a:t>*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0.9</a:t>
            </a:r>
            <a:r>
              <a:rPr lang="en-US" sz="2400" dirty="0">
                <a:solidFill>
                  <a:srgbClr val="FF0000"/>
                </a:solidFill>
                <a:latin typeface="Optima"/>
                <a:cs typeface="Optima"/>
              </a:rPr>
              <a:t>*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0.8</a:t>
            </a:r>
            <a:r>
              <a:rPr lang="en-US" sz="2400" dirty="0">
                <a:solidFill>
                  <a:srgbClr val="FF0000"/>
                </a:solidFill>
                <a:latin typeface="Optima"/>
                <a:cs typeface="Optima"/>
              </a:rPr>
              <a:t>*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0.3</a:t>
            </a:r>
            <a:r>
              <a:rPr lang="en-US" sz="2400" dirty="0">
                <a:solidFill>
                  <a:srgbClr val="FF0000"/>
                </a:solidFill>
                <a:latin typeface="Optima"/>
                <a:cs typeface="Optima"/>
              </a:rPr>
              <a:t>*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0.7</a:t>
            </a:r>
            <a:r>
              <a:rPr lang="en-US" sz="2400" dirty="0">
                <a:solidFill>
                  <a:srgbClr val="FF0000"/>
                </a:solidFill>
                <a:latin typeface="Optima"/>
                <a:cs typeface="Optima"/>
              </a:rPr>
              <a:t>*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</a:t>
            </a:r>
            <a:r>
              <a:rPr lang="en-US" sz="2400" dirty="0">
                <a:latin typeface="Optima"/>
                <a:cs typeface="Optima"/>
              </a:rPr>
              <a:t>)/  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(1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</a:t>
            </a:r>
            <a:r>
              <a:rPr lang="en-US" sz="2400" dirty="0">
                <a:solidFill>
                  <a:srgbClr val="0000FF"/>
                </a:solidFill>
                <a:latin typeface="Optima"/>
                <a:cs typeface="Optima"/>
              </a:rPr>
              <a:t>) </a:t>
            </a:r>
            <a:r>
              <a:rPr lang="en-US" sz="2400" dirty="0">
                <a:latin typeface="Optima"/>
                <a:cs typeface="Optima"/>
              </a:rPr>
              <a:t>= 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0.35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-110220" y="5410200"/>
            <a:ext cx="922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 ∑</a:t>
            </a:r>
            <a:r>
              <a:rPr lang="en-US" sz="2400" baseline="-25000" dirty="0">
                <a:solidFill>
                  <a:srgbClr val="176FC1"/>
                </a:solidFill>
                <a:latin typeface="Optima"/>
                <a:cs typeface="Optima"/>
              </a:rPr>
              <a:t>all data points 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i</a:t>
            </a:r>
            <a:r>
              <a:rPr lang="en-US" sz="2400" i="1" baseline="-250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400" i="1" dirty="0" err="1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i</a:t>
            </a:r>
            <a:r>
              <a:rPr lang="en-US" sz="2400" dirty="0">
                <a:latin typeface="Optima"/>
                <a:cs typeface="Optima"/>
              </a:rPr>
              <a:t>*</a:t>
            </a:r>
            <a:r>
              <a:rPr lang="en-US" sz="24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i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  / ∑</a:t>
            </a:r>
            <a:r>
              <a:rPr lang="en-US" sz="2400" baseline="-25000" dirty="0">
                <a:solidFill>
                  <a:srgbClr val="176FC1"/>
                </a:solidFill>
                <a:latin typeface="Optima"/>
                <a:cs typeface="Optima"/>
              </a:rPr>
              <a:t>all data points 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i</a:t>
            </a:r>
            <a:r>
              <a:rPr lang="en-US" sz="24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i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= 0.35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6200" y="5943600"/>
            <a:ext cx="899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                Data </a:t>
            </a:r>
            <a:r>
              <a:rPr lang="en-US" sz="2400" i="1" dirty="0">
                <a:solidFill>
                  <a:srgbClr val="000000"/>
                </a:solidFill>
                <a:latin typeface="Optima"/>
                <a:cs typeface="Optima"/>
              </a:rPr>
              <a:t>*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4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   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/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200" y="6400800"/>
            <a:ext cx="899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  <a:t>                      </a:t>
            </a:r>
            <a:r>
              <a:rPr lang="en-US" sz="2400" b="1" i="1" dirty="0">
                <a:solidFill>
                  <a:srgbClr val="000000"/>
                </a:solidFill>
                <a:latin typeface="Optima"/>
                <a:cs typeface="Optima"/>
              </a:rPr>
              <a:t> </a:t>
            </a:r>
            <a:r>
              <a:rPr lang="en-US" sz="2400" b="1" dirty="0">
                <a:solidFill>
                  <a:schemeClr val="accent1"/>
                </a:solidFill>
                <a:latin typeface="Optima"/>
                <a:cs typeface="Optima"/>
              </a:rPr>
              <a:t>1</a:t>
            </a:r>
            <a:r>
              <a:rPr lang="en-US" sz="2400" b="1" dirty="0">
                <a:solidFill>
                  <a:srgbClr val="000000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Optima"/>
                <a:cs typeface="Optima"/>
              </a:rPr>
              <a:t>refers to a vector (1,1, … ,1) consisting of all 1s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724400" y="5943600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(1,1,…, 1)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*</a:t>
            </a:r>
            <a:r>
              <a:rPr lang="en-US" sz="24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 =0.35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4038600"/>
            <a:ext cx="9143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baseline="-25000" dirty="0">
                <a:latin typeface="Optima"/>
                <a:cs typeface="Optima"/>
              </a:rPr>
              <a:t> </a:t>
            </a:r>
            <a:r>
              <a:rPr lang="en-US" sz="2400" i="1" dirty="0">
                <a:latin typeface="Optima"/>
                <a:cs typeface="Optima"/>
              </a:rPr>
              <a:t>= </a:t>
            </a:r>
            <a:r>
              <a:rPr lang="en-US" sz="2400" dirty="0">
                <a:latin typeface="Optima"/>
                <a:cs typeface="Optima"/>
              </a:rPr>
              <a:t>fraction of heads generated in all flips with coin 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A </a:t>
            </a:r>
            <a:r>
              <a:rPr lang="en-US" sz="2400" i="1" dirty="0">
                <a:latin typeface="Optima"/>
                <a:cs typeface="Optima"/>
              </a:rPr>
              <a:t>=</a:t>
            </a:r>
          </a:p>
          <a:p>
            <a:pPr algn="ctr"/>
            <a:r>
              <a:rPr lang="en-US" sz="2400" i="1" dirty="0">
                <a:latin typeface="Optima"/>
                <a:cs typeface="Optima"/>
              </a:rPr>
              <a:t>= 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(4+3) / (10+10) = (0.4+0.3) / 2 = 0.35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F3472A-3675-2842-A49E-EEC752618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69358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0" grpId="0"/>
      <p:bldP spid="18" grpId="0"/>
      <p:bldP spid="2" grpId="0"/>
      <p:bldP spid="21" grpId="0"/>
      <p:bldP spid="22" grpId="0"/>
      <p:bldP spid="23" grpId="0"/>
      <p:bldP spid="23" grpId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267200"/>
            <a:ext cx="9143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i="1" baseline="-25000" dirty="0">
                <a:latin typeface="Optima"/>
                <a:cs typeface="Optima"/>
              </a:rPr>
              <a:t> </a:t>
            </a:r>
            <a:r>
              <a:rPr lang="en-US" sz="2400" i="1" dirty="0">
                <a:latin typeface="Optima"/>
                <a:cs typeface="Optima"/>
              </a:rPr>
              <a:t>= </a:t>
            </a:r>
            <a:r>
              <a:rPr lang="en-US" sz="2400" dirty="0">
                <a:latin typeface="Optima"/>
                <a:cs typeface="Optima"/>
              </a:rPr>
              <a:t>fraction of heads generated in all flips with coin </a:t>
            </a:r>
            <a:r>
              <a:rPr lang="en-US" sz="2400" i="1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br>
              <a:rPr lang="en-US" sz="2400" i="1" dirty="0">
                <a:solidFill>
                  <a:srgbClr val="00B050"/>
                </a:solidFill>
                <a:latin typeface="Optima"/>
                <a:cs typeface="Optima"/>
              </a:rPr>
            </a:br>
            <a:r>
              <a:rPr lang="en-US" sz="2400" dirty="0">
                <a:latin typeface="Optima"/>
                <a:cs typeface="Optima"/>
              </a:rPr>
              <a:t>=</a:t>
            </a:r>
            <a:r>
              <a:rPr lang="en-US" sz="2400" i="1" dirty="0">
                <a:latin typeface="Optima"/>
                <a:cs typeface="Optima"/>
              </a:rPr>
              <a:t> 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(9+8+7) / (10+10+10) = (0.9+0.8+0.7) /( 1+1+1) = 0.80</a:t>
            </a:r>
          </a:p>
        </p:txBody>
      </p:sp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178419" y="1371599"/>
            <a:ext cx="89655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</a:t>
            </a:r>
            <a:r>
              <a:rPr lang="en-US" sz="2400" b="1" i="1" dirty="0">
                <a:solidFill>
                  <a:srgbClr val="FF0000"/>
                </a:solidFill>
                <a:latin typeface="Optima"/>
                <a:cs typeface="Optima"/>
              </a:rPr>
              <a:t>Parameters</a:t>
            </a:r>
            <a:r>
              <a:rPr lang="en-US" sz="2400" b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baseline="-25000" dirty="0">
                <a:solidFill>
                  <a:srgbClr val="0000FF"/>
                </a:solidFill>
                <a:latin typeface="Optima"/>
                <a:cs typeface="Optima"/>
              </a:rPr>
              <a:t>, 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  0.4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  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 1</a:t>
            </a:r>
          </a:p>
          <a:p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HHHH</a:t>
            </a:r>
            <a:r>
              <a:rPr lang="en-US" sz="2800" dirty="0">
                <a:solidFill>
                  <a:schemeClr val="bg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HHHHH  0.9      0</a:t>
            </a: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  0.8      0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0.35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0.80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0.3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   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1</a:t>
            </a:r>
          </a:p>
          <a:p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  0.7      0 </a:t>
            </a:r>
            <a:endParaRPr lang="en-US" sz="2800" b="1" dirty="0">
              <a:solidFill>
                <a:srgbClr val="149B52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i="1" dirty="0"/>
              <a:t>Parameters</a:t>
            </a:r>
            <a:r>
              <a:rPr lang="en-US" dirty="0"/>
              <a:t> as a Dot-Product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0000" y="1868031"/>
            <a:ext cx="533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6202" y="5105400"/>
            <a:ext cx="89915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(0.5</a:t>
            </a:r>
            <a:r>
              <a:rPr lang="en-US" sz="2400" dirty="0">
                <a:solidFill>
                  <a:srgbClr val="FF0000"/>
                </a:solidFill>
                <a:latin typeface="Optima"/>
                <a:cs typeface="Optima"/>
              </a:rPr>
              <a:t>*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0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0.9</a:t>
            </a:r>
            <a:r>
              <a:rPr lang="en-US" sz="2400" dirty="0">
                <a:solidFill>
                  <a:srgbClr val="FF0000"/>
                </a:solidFill>
                <a:latin typeface="Optima"/>
                <a:cs typeface="Optima"/>
              </a:rPr>
              <a:t>*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0.8</a:t>
            </a:r>
            <a:r>
              <a:rPr lang="en-US" sz="2400" dirty="0">
                <a:solidFill>
                  <a:srgbClr val="FF0000"/>
                </a:solidFill>
                <a:latin typeface="Optima"/>
                <a:cs typeface="Optima"/>
              </a:rPr>
              <a:t>*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0.4</a:t>
            </a:r>
            <a:r>
              <a:rPr lang="en-US" sz="2400" dirty="0">
                <a:solidFill>
                  <a:srgbClr val="FF0000"/>
                </a:solidFill>
                <a:latin typeface="Optima"/>
                <a:cs typeface="Optima"/>
              </a:rPr>
              <a:t>*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0.7</a:t>
            </a:r>
            <a:r>
              <a:rPr lang="en-US" sz="2400" dirty="0">
                <a:solidFill>
                  <a:srgbClr val="FF0000"/>
                </a:solidFill>
                <a:latin typeface="Optima"/>
                <a:cs typeface="Optima"/>
              </a:rPr>
              <a:t>*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) / (0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0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Optima"/>
                <a:cs typeface="Optima"/>
              </a:rPr>
              <a:t>) </a:t>
            </a:r>
            <a:r>
              <a:rPr lang="en-US" sz="2400" dirty="0">
                <a:latin typeface="Optima"/>
                <a:cs typeface="Optima"/>
              </a:rPr>
              <a:t>= 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0.80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0800" y="5634335"/>
            <a:ext cx="90678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∑</a:t>
            </a:r>
            <a:r>
              <a:rPr lang="en-US" sz="2400" baseline="-25000" dirty="0">
                <a:solidFill>
                  <a:schemeClr val="bg2"/>
                </a:solidFill>
                <a:latin typeface="Optima"/>
                <a:cs typeface="Optima"/>
              </a:rPr>
              <a:t>all points </a:t>
            </a:r>
            <a:r>
              <a:rPr lang="en-US" sz="2400" i="1" baseline="-25000" dirty="0" err="1">
                <a:solidFill>
                  <a:schemeClr val="bg2"/>
                </a:solidFill>
                <a:latin typeface="Optima"/>
                <a:cs typeface="Optima"/>
              </a:rPr>
              <a:t>i</a:t>
            </a:r>
            <a:r>
              <a:rPr lang="en-US" sz="2400" baseline="-25000" dirty="0">
                <a:solidFill>
                  <a:schemeClr val="bg2"/>
                </a:solidFill>
                <a:latin typeface="Optima"/>
                <a:cs typeface="Optima"/>
              </a:rPr>
              <a:t>  </a:t>
            </a:r>
            <a:r>
              <a:rPr lang="en-US" sz="2400" i="1" dirty="0" err="1">
                <a:solidFill>
                  <a:schemeClr val="bg2"/>
                </a:solidFill>
                <a:latin typeface="Optima"/>
                <a:cs typeface="Optima"/>
              </a:rPr>
              <a:t>Data</a:t>
            </a:r>
            <a:r>
              <a:rPr lang="en-US" sz="2400" baseline="-25000" dirty="0" err="1">
                <a:solidFill>
                  <a:schemeClr val="bg2"/>
                </a:solidFill>
                <a:latin typeface="Optima"/>
                <a:cs typeface="Optima"/>
              </a:rPr>
              <a:t>i</a:t>
            </a:r>
            <a:r>
              <a:rPr lang="en-US" sz="2400" baseline="-25000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* (1-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400" i="1" dirty="0" err="1">
                <a:solidFill>
                  <a:schemeClr val="bg2"/>
                </a:solidFill>
                <a:latin typeface="Optima"/>
                <a:cs typeface="Optima"/>
              </a:rPr>
              <a:t>HiddenVector</a:t>
            </a:r>
            <a:r>
              <a:rPr lang="en-US" sz="2400" baseline="-25000" dirty="0" err="1">
                <a:solidFill>
                  <a:schemeClr val="bg2"/>
                </a:solidFill>
                <a:latin typeface="Optima"/>
                <a:cs typeface="Optima"/>
              </a:rPr>
              <a:t>i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)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/ ∑ </a:t>
            </a:r>
            <a:r>
              <a:rPr lang="en-US" sz="2400" baseline="-25000" dirty="0">
                <a:solidFill>
                  <a:schemeClr val="bg2"/>
                </a:solidFill>
                <a:latin typeface="Optima"/>
                <a:cs typeface="Optima"/>
              </a:rPr>
              <a:t>all points </a:t>
            </a:r>
            <a:r>
              <a:rPr lang="en-US" sz="2400" i="1" baseline="-25000" dirty="0" err="1">
                <a:solidFill>
                  <a:schemeClr val="bg2"/>
                </a:solidFill>
                <a:latin typeface="Optima"/>
                <a:cs typeface="Optima"/>
              </a:rPr>
              <a:t>i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 (1-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400" i="1" dirty="0" err="1">
                <a:solidFill>
                  <a:schemeClr val="bg2"/>
                </a:solidFill>
                <a:latin typeface="Optima"/>
                <a:cs typeface="Optima"/>
              </a:rPr>
              <a:t>HiddenVector</a:t>
            </a:r>
            <a:r>
              <a:rPr lang="en-US" sz="2400" baseline="-25000" dirty="0" err="1">
                <a:solidFill>
                  <a:schemeClr val="bg2"/>
                </a:solidFill>
                <a:latin typeface="Optima"/>
                <a:cs typeface="Optima"/>
              </a:rPr>
              <a:t>i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)=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800" y="6243935"/>
            <a:ext cx="899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           Data *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(1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-HiddenVector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) 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    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/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029200" y="6243935"/>
            <a:ext cx="406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* 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(1 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- </a:t>
            </a:r>
            <a:r>
              <a:rPr lang="en-US" sz="2400" i="1" dirty="0" err="1">
                <a:solidFill>
                  <a:schemeClr val="bg2"/>
                </a:solidFill>
                <a:latin typeface="Optima"/>
                <a:cs typeface="Optima"/>
              </a:rPr>
              <a:t>HiddenVector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47484D-8B57-C54D-A9F6-0ED8144A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4844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9" grpId="0"/>
      <p:bldP spid="20" grpId="0"/>
      <p:bldP spid="21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3482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What Does It Take to Convert Glucose into Ethanol and Back?</a:t>
            </a:r>
          </a:p>
        </p:txBody>
      </p:sp>
      <p:sp>
        <p:nvSpPr>
          <p:cNvPr id="5" name="Rectangle 1027"/>
          <p:cNvSpPr txBox="1">
            <a:spLocks noChangeArrowheads="1"/>
          </p:cNvSpPr>
          <p:nvPr/>
        </p:nvSpPr>
        <p:spPr>
          <a:xfrm>
            <a:off x="304799" y="1143000"/>
            <a:ext cx="5943601" cy="5257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Imagine the time when the first fruit-bearing plants evolved.</a:t>
            </a:r>
          </a:p>
          <a:p>
            <a:r>
              <a:rPr lang="en-US" sz="2800" dirty="0"/>
              <a:t>The first species to metabolize glucose would have had an enormous evolutionary advantage.</a:t>
            </a:r>
          </a:p>
          <a:p>
            <a:endParaRPr lang="en-US" sz="2800" dirty="0"/>
          </a:p>
          <a:p>
            <a:r>
              <a:rPr lang="en-US" sz="2800" dirty="0"/>
              <a:t>But metabolizing glucose — let  alone ethanol — is not simple. </a:t>
            </a:r>
          </a:p>
          <a:p>
            <a:r>
              <a:rPr lang="en-US" sz="2800" dirty="0"/>
              <a:t>It required creating new</a:t>
            </a:r>
            <a:br>
              <a:rPr lang="en-US" sz="2800" dirty="0"/>
            </a:br>
            <a:r>
              <a:rPr lang="en-US" sz="2800" b="1" dirty="0"/>
              <a:t>metabolic pathways </a:t>
            </a:r>
            <a:r>
              <a:rPr lang="en-US" sz="2800" dirty="0"/>
              <a:t>with</a:t>
            </a:r>
            <a:br>
              <a:rPr lang="en-US" sz="2800" dirty="0"/>
            </a:br>
            <a:r>
              <a:rPr lang="en-US" sz="2800" dirty="0"/>
              <a:t>many genes working together. </a:t>
            </a:r>
          </a:p>
        </p:txBody>
      </p:sp>
      <p:pic>
        <p:nvPicPr>
          <p:cNvPr id="9218" name="Picture 2" descr="http://www.rareresource.com/images/dino_relatives/eat_dino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886968"/>
            <a:ext cx="2424412" cy="2715342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3810000"/>
            <a:ext cx="2001870" cy="2619947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5D70C91-B833-494A-9C76-DE95BC3BB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7398681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762001" y="4038600"/>
            <a:ext cx="7696200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baseline="-25000" dirty="0">
                <a:latin typeface="Optima"/>
                <a:cs typeface="Optima"/>
              </a:rPr>
              <a:t> </a:t>
            </a:r>
            <a:r>
              <a:rPr lang="en-US" sz="2400" i="1" dirty="0">
                <a:latin typeface="Optima"/>
                <a:cs typeface="Optima"/>
              </a:rPr>
              <a:t>= </a:t>
            </a:r>
            <a:r>
              <a:rPr lang="en-US" sz="2400" dirty="0">
                <a:latin typeface="Optima"/>
                <a:cs typeface="Optima"/>
              </a:rPr>
              <a:t>fraction of heads generated in all flips with coin 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A</a:t>
            </a:r>
            <a:b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</a:br>
            <a: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  <a:t>      </a:t>
            </a:r>
            <a:r>
              <a:rPr lang="en-US" sz="2400" i="1" dirty="0">
                <a:latin typeface="Optima"/>
                <a:cs typeface="Optima"/>
              </a:rPr>
              <a:t>= 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(0.4+0.3)/2=0.35</a:t>
            </a:r>
          </a:p>
          <a:p>
            <a: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  <a:t>      </a:t>
            </a:r>
            <a:r>
              <a:rPr lang="en-US" sz="2400" i="1" dirty="0">
                <a:latin typeface="Optima"/>
                <a:cs typeface="Optima"/>
              </a:rPr>
              <a:t>= 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Data * </a:t>
            </a:r>
            <a:r>
              <a:rPr lang="en-US" sz="24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/ </a:t>
            </a:r>
            <a:r>
              <a:rPr lang="en-US" sz="2400" b="1" dirty="0">
                <a:solidFill>
                  <a:srgbClr val="176FC1"/>
                </a:solidFill>
                <a:latin typeface="Optima"/>
                <a:cs typeface="Optima"/>
              </a:rPr>
              <a:t>1 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* </a:t>
            </a:r>
            <a:r>
              <a:rPr lang="en-US" sz="2400" i="1" dirty="0" err="1">
                <a:solidFill>
                  <a:srgbClr val="176FC1"/>
                </a:solidFill>
                <a:latin typeface="Optima"/>
                <a:cs typeface="Optima"/>
              </a:rPr>
              <a:t>HiddenVector</a:t>
            </a:r>
            <a:endParaRPr lang="en-US" sz="2400" b="1" dirty="0">
              <a:solidFill>
                <a:srgbClr val="176FC1"/>
              </a:solidFill>
              <a:latin typeface="Optima"/>
              <a:cs typeface="Optima"/>
            </a:endParaRPr>
          </a:p>
        </p:txBody>
      </p:sp>
      <p:sp>
        <p:nvSpPr>
          <p:cNvPr id="18" name="Rectangle 2"/>
          <p:cNvSpPr>
            <a:spLocks noChangeArrowheads="1"/>
          </p:cNvSpPr>
          <p:nvPr/>
        </p:nvSpPr>
        <p:spPr bwMode="auto">
          <a:xfrm>
            <a:off x="178419" y="1371599"/>
            <a:ext cx="89655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</a:t>
            </a:r>
            <a:r>
              <a:rPr lang="en-US" sz="2400" b="1" i="1" dirty="0">
                <a:solidFill>
                  <a:srgbClr val="FF0000"/>
                </a:solidFill>
                <a:latin typeface="Optima"/>
                <a:cs typeface="Optima"/>
              </a:rPr>
              <a:t>Parameters</a:t>
            </a:r>
            <a:r>
              <a:rPr lang="en-US" sz="2400" b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baseline="-25000" dirty="0">
                <a:solidFill>
                  <a:srgbClr val="0000FF"/>
                </a:solidFill>
                <a:latin typeface="Optima"/>
                <a:cs typeface="Optima"/>
              </a:rPr>
              <a:t>, 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  0.4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  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 1</a:t>
            </a:r>
          </a:p>
          <a:p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HHHH</a:t>
            </a:r>
            <a:r>
              <a:rPr lang="en-US" sz="2800" dirty="0">
                <a:solidFill>
                  <a:schemeClr val="bg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HHHHH  0.9      0</a:t>
            </a:r>
          </a:p>
          <a:p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  0.8      0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0.35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0.80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TTTTT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HH</a:t>
            </a:r>
            <a:r>
              <a:rPr lang="en-US" sz="2800" dirty="0">
                <a:solidFill>
                  <a:srgbClr val="176FC1"/>
                </a:solidFill>
                <a:latin typeface="Courier" pitchFamily="49" charset="0"/>
              </a:rPr>
              <a:t>TT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0.3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     1</a:t>
            </a:r>
          </a:p>
          <a:p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HHH</a:t>
            </a:r>
            <a:r>
              <a:rPr lang="en-US" sz="2800" dirty="0">
                <a:solidFill>
                  <a:srgbClr val="149B52"/>
                </a:solidFill>
                <a:latin typeface="Courier" pitchFamily="49" charset="0"/>
              </a:rPr>
              <a:t>T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H  0.7      0 </a:t>
            </a:r>
            <a:endParaRPr lang="en-US" sz="2800" b="1" dirty="0">
              <a:solidFill>
                <a:srgbClr val="149B52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i="1" dirty="0"/>
              <a:t>Parameters</a:t>
            </a:r>
            <a:r>
              <a:rPr lang="en-US" dirty="0"/>
              <a:t> as a Dot-Product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0000" y="1868031"/>
            <a:ext cx="533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" pitchFamily="49" charset="0"/>
              </a:rPr>
              <a:t>*</a:t>
            </a:r>
          </a:p>
        </p:txBody>
      </p:sp>
      <p:sp>
        <p:nvSpPr>
          <p:cNvPr id="8" name="Rectangle 7"/>
          <p:cNvSpPr/>
          <p:nvPr/>
        </p:nvSpPr>
        <p:spPr>
          <a:xfrm>
            <a:off x="761999" y="5410200"/>
            <a:ext cx="7696201" cy="1200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i="1" baseline="-25000" dirty="0">
                <a:latin typeface="Optima"/>
                <a:cs typeface="Optima"/>
              </a:rPr>
              <a:t> </a:t>
            </a:r>
            <a:r>
              <a:rPr lang="en-US" sz="2400" i="1" dirty="0">
                <a:latin typeface="Optima"/>
                <a:cs typeface="Optima"/>
              </a:rPr>
              <a:t>= </a:t>
            </a:r>
            <a:r>
              <a:rPr lang="en-US" sz="2400" dirty="0">
                <a:latin typeface="Optima"/>
                <a:cs typeface="Optima"/>
              </a:rPr>
              <a:t>fraction of heads generated in all flips with coin </a:t>
            </a:r>
            <a:r>
              <a:rPr lang="en-US" sz="2400" i="1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br>
              <a:rPr lang="en-US" sz="2400" i="1" dirty="0">
                <a:solidFill>
                  <a:srgbClr val="00B050"/>
                </a:solidFill>
                <a:latin typeface="Optima"/>
                <a:cs typeface="Optima"/>
              </a:rPr>
            </a:br>
            <a:r>
              <a:rPr lang="en-US" sz="2400" i="1" dirty="0">
                <a:solidFill>
                  <a:srgbClr val="00B050"/>
                </a:solidFill>
                <a:latin typeface="Optima"/>
                <a:cs typeface="Optima"/>
              </a:rPr>
              <a:t>      </a:t>
            </a:r>
            <a:r>
              <a:rPr lang="en-US" sz="2400" dirty="0">
                <a:latin typeface="Optima"/>
                <a:cs typeface="Optima"/>
              </a:rPr>
              <a:t>=</a:t>
            </a:r>
            <a:r>
              <a:rPr lang="en-US" sz="2400" i="1" dirty="0">
                <a:latin typeface="Optima"/>
                <a:cs typeface="Optima"/>
              </a:rPr>
              <a:t>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(0.9+0.8+0.7)/3=0.80</a:t>
            </a:r>
          </a:p>
          <a:p>
            <a:r>
              <a:rPr lang="en-US" sz="2400" i="1" dirty="0">
                <a:solidFill>
                  <a:srgbClr val="00B050"/>
                </a:solidFill>
                <a:latin typeface="Optima"/>
                <a:cs typeface="Optima"/>
              </a:rPr>
              <a:t>      </a:t>
            </a:r>
            <a:r>
              <a:rPr lang="en-US" sz="2400" dirty="0">
                <a:latin typeface="Optima"/>
                <a:cs typeface="Optima"/>
              </a:rPr>
              <a:t>=</a:t>
            </a:r>
            <a:r>
              <a:rPr lang="en-US" sz="2400" i="1" dirty="0">
                <a:latin typeface="Optima"/>
                <a:cs typeface="Optima"/>
              </a:rPr>
              <a:t> </a:t>
            </a:r>
            <a:r>
              <a:rPr lang="en-US" sz="2400" i="1" dirty="0">
                <a:solidFill>
                  <a:srgbClr val="149B52"/>
                </a:solidFill>
                <a:latin typeface="Optima"/>
                <a:cs typeface="Optima"/>
              </a:rPr>
              <a:t>Data</a:t>
            </a:r>
            <a:r>
              <a:rPr lang="en-US" sz="2400" i="1" dirty="0">
                <a:solidFill>
                  <a:srgbClr val="00B050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Optima"/>
                <a:cs typeface="Optima"/>
              </a:rPr>
              <a:t>*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(</a:t>
            </a:r>
            <a:r>
              <a:rPr lang="en-US" sz="2400" b="1" dirty="0">
                <a:solidFill>
                  <a:schemeClr val="bg2"/>
                </a:solidFill>
                <a:latin typeface="Optima"/>
                <a:cs typeface="Optima"/>
              </a:rPr>
              <a:t>1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-HiddenVector)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/ </a:t>
            </a:r>
            <a:r>
              <a:rPr lang="en-US" sz="2400" b="1" dirty="0">
                <a:solidFill>
                  <a:schemeClr val="bg2"/>
                </a:solidFill>
                <a:latin typeface="Optima"/>
                <a:cs typeface="Optima"/>
              </a:rPr>
              <a:t>1 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*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(</a:t>
            </a:r>
            <a:r>
              <a:rPr lang="en-US" sz="2400" b="1" dirty="0">
                <a:solidFill>
                  <a:schemeClr val="bg2"/>
                </a:solidFill>
                <a:latin typeface="Optima"/>
                <a:cs typeface="Optima"/>
              </a:rPr>
              <a:t>1 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- </a:t>
            </a:r>
            <a:r>
              <a:rPr lang="en-US" sz="2400" i="1" dirty="0" err="1">
                <a:solidFill>
                  <a:schemeClr val="bg2"/>
                </a:solidFill>
                <a:latin typeface="Optima"/>
                <a:cs typeface="Optima"/>
              </a:rPr>
              <a:t>HiddenVector</a:t>
            </a:r>
            <a:r>
              <a:rPr lang="en-US" sz="2400" i="1" dirty="0">
                <a:solidFill>
                  <a:schemeClr val="bg2"/>
                </a:solidFill>
                <a:latin typeface="Optima"/>
                <a:cs typeface="Optima"/>
              </a:rPr>
              <a:t>)</a:t>
            </a:r>
            <a:endParaRPr lang="en-US" sz="2400" b="1" dirty="0">
              <a:solidFill>
                <a:schemeClr val="bg2"/>
              </a:solidFill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E079F1-6315-7543-81D3-EA4A64D44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3021604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i="1" dirty="0"/>
              <a:t>Data, </a:t>
            </a:r>
            <a:r>
              <a:rPr lang="en-US" sz="3600" b="1" i="1" dirty="0" err="1"/>
              <a:t>HiddenVector</a:t>
            </a:r>
            <a:r>
              <a:rPr lang="en-US" sz="3600" b="1" i="1" dirty="0"/>
              <a:t>, </a:t>
            </a:r>
            <a:r>
              <a:rPr lang="en-US" sz="3600" b="1" i="1" dirty="0">
                <a:solidFill>
                  <a:srgbClr val="FF0000"/>
                </a:solidFill>
              </a:rPr>
              <a:t>Parameters </a:t>
            </a:r>
            <a:endParaRPr lang="en-US" sz="3600" dirty="0"/>
          </a:p>
        </p:txBody>
      </p:sp>
      <p:grpSp>
        <p:nvGrpSpPr>
          <p:cNvPr id="4" name="Group 3"/>
          <p:cNvGrpSpPr/>
          <p:nvPr/>
        </p:nvGrpSpPr>
        <p:grpSpPr>
          <a:xfrm>
            <a:off x="3724610" y="4253840"/>
            <a:ext cx="5169262" cy="2106836"/>
            <a:chOff x="2734010" y="4339684"/>
            <a:chExt cx="5169262" cy="2106836"/>
          </a:xfrm>
        </p:grpSpPr>
        <p:grpSp>
          <p:nvGrpSpPr>
            <p:cNvPr id="5" name="Group 4"/>
            <p:cNvGrpSpPr/>
            <p:nvPr/>
          </p:nvGrpSpPr>
          <p:grpSpPr>
            <a:xfrm>
              <a:off x="5791200" y="4339684"/>
              <a:ext cx="2112072" cy="2103120"/>
              <a:chOff x="3733800" y="1219200"/>
              <a:chExt cx="2112072" cy="2103120"/>
            </a:xfrm>
            <a:solidFill>
              <a:srgbClr val="D9D9D9"/>
            </a:solidFill>
          </p:grpSpPr>
          <p:sp>
            <p:nvSpPr>
              <p:cNvPr id="11" name="Oval 10"/>
              <p:cNvSpPr/>
              <p:nvPr/>
            </p:nvSpPr>
            <p:spPr>
              <a:xfrm>
                <a:off x="3733800" y="1219200"/>
                <a:ext cx="2103120" cy="210312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3788472" y="2014352"/>
                <a:ext cx="2057400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500" b="1" i="1" dirty="0">
                    <a:solidFill>
                      <a:srgbClr val="FF0000"/>
                    </a:solidFill>
                    <a:latin typeface="Optima"/>
                    <a:cs typeface="Optima"/>
                  </a:rPr>
                  <a:t>Parameters</a:t>
                </a:r>
                <a:endParaRPr lang="en-US" sz="2500" b="1" i="1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2734010" y="4343400"/>
              <a:ext cx="2133600" cy="2103120"/>
              <a:chOff x="5248610" y="1219200"/>
              <a:chExt cx="2133600" cy="2103120"/>
            </a:xfrm>
            <a:solidFill>
              <a:srgbClr val="D9D9D9"/>
            </a:solidFill>
          </p:grpSpPr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5257800" y="1219200"/>
                <a:ext cx="2103120" cy="210312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248610" y="1992828"/>
                <a:ext cx="2133600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500" b="1" i="1" dirty="0" err="1">
                    <a:latin typeface="Optima"/>
                    <a:cs typeface="Optima"/>
                  </a:rPr>
                  <a:t>HiddenVector</a:t>
                </a:r>
                <a:endParaRPr lang="en-US" sz="2500" b="1" i="1" dirty="0">
                  <a:latin typeface="Optima"/>
                  <a:cs typeface="Optima"/>
                </a:endParaRPr>
              </a:p>
            </p:txBody>
          </p:sp>
        </p:grpSp>
        <p:cxnSp>
          <p:nvCxnSpPr>
            <p:cNvPr id="7" name="Straight Arrow Connector 6"/>
            <p:cNvCxnSpPr>
              <a:stCxn id="11" idx="2"/>
              <a:endCxn id="8" idx="6"/>
            </p:cNvCxnSpPr>
            <p:nvPr/>
          </p:nvCxnSpPr>
          <p:spPr>
            <a:xfrm flipH="1">
              <a:off x="4846320" y="5391244"/>
              <a:ext cx="944880" cy="3716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178419" y="1402377"/>
            <a:ext cx="8965581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      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</a:t>
            </a:r>
            <a:r>
              <a:rPr lang="en-US" sz="2400" b="1" i="1" dirty="0">
                <a:solidFill>
                  <a:srgbClr val="FF0000"/>
                </a:solidFill>
                <a:latin typeface="Optima"/>
                <a:cs typeface="Optima"/>
              </a:rPr>
              <a:t>Parameters</a:t>
            </a:r>
            <a:r>
              <a:rPr lang="en-US" sz="2400" b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  <a:t>,</a:t>
            </a:r>
            <a:r>
              <a:rPr lang="en-US" sz="2400" i="1" baseline="-25000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0.4      1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0.9      0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0.8      0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0.35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0.80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0.3      1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0.7      0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5257800" y="2928752"/>
            <a:ext cx="94488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1942055-8E00-CA42-BDAE-5AF6647F9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7808273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i="1" dirty="0"/>
              <a:t>Data, </a:t>
            </a:r>
            <a:r>
              <a:rPr lang="en-US" sz="3600" b="1" i="1" dirty="0" err="1">
                <a:solidFill>
                  <a:srgbClr val="FF0000"/>
                </a:solidFill>
              </a:rPr>
              <a:t>HiddenVector</a:t>
            </a:r>
            <a:r>
              <a:rPr lang="en-US" sz="3600" b="1" i="1" dirty="0"/>
              <a:t>, Parameters</a:t>
            </a:r>
            <a:endParaRPr lang="en-US" sz="3600" dirty="0"/>
          </a:p>
        </p:txBody>
      </p:sp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178419" y="1371599"/>
            <a:ext cx="89655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solidFill>
                  <a:srgbClr val="FF0000"/>
                </a:solidFill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Parameters</a:t>
            </a:r>
            <a:r>
              <a:rPr lang="en-US" sz="2400" b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  <a:t>, </a:t>
            </a:r>
            <a:r>
              <a:rPr lang="en-US" sz="2400" dirty="0" err="1">
                <a:solidFill>
                  <a:srgbClr val="00B050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00B050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    ?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     ?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0.35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rgbClr val="00B050"/>
                </a:solidFill>
                <a:latin typeface="Optima"/>
                <a:cs typeface="Optima"/>
              </a:rPr>
              <a:t>0.80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    ?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3724610" y="4253840"/>
            <a:ext cx="5169262" cy="2106836"/>
            <a:chOff x="2734010" y="4339684"/>
            <a:chExt cx="5169262" cy="2106836"/>
          </a:xfrm>
        </p:grpSpPr>
        <p:grpSp>
          <p:nvGrpSpPr>
            <p:cNvPr id="17" name="Group 16"/>
            <p:cNvGrpSpPr/>
            <p:nvPr/>
          </p:nvGrpSpPr>
          <p:grpSpPr>
            <a:xfrm>
              <a:off x="5791200" y="4339684"/>
              <a:ext cx="2112072" cy="2103120"/>
              <a:chOff x="3733800" y="1219200"/>
              <a:chExt cx="2112072" cy="2103120"/>
            </a:xfrm>
            <a:solidFill>
              <a:srgbClr val="D9D9D9"/>
            </a:solidFill>
          </p:grpSpPr>
          <p:sp>
            <p:nvSpPr>
              <p:cNvPr id="22" name="Oval 21"/>
              <p:cNvSpPr/>
              <p:nvPr/>
            </p:nvSpPr>
            <p:spPr>
              <a:xfrm>
                <a:off x="3733800" y="1219200"/>
                <a:ext cx="2103120" cy="210312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3788472" y="2014352"/>
                <a:ext cx="2057400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500" b="1" i="1" dirty="0">
                    <a:latin typeface="Optima"/>
                    <a:cs typeface="Optima"/>
                  </a:rPr>
                  <a:t>Parameters</a:t>
                </a:r>
                <a:endParaRPr lang="en-US" sz="2500" b="1" i="1" dirty="0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2734010" y="4343400"/>
              <a:ext cx="2133600" cy="2103120"/>
              <a:chOff x="5248610" y="1219200"/>
              <a:chExt cx="2133600" cy="2103120"/>
            </a:xfrm>
            <a:solidFill>
              <a:srgbClr val="D9D9D9"/>
            </a:solidFill>
          </p:grpSpPr>
          <p:sp>
            <p:nvSpPr>
              <p:cNvPr id="20" name="Oval 19"/>
              <p:cNvSpPr>
                <a:spLocks noChangeAspect="1"/>
              </p:cNvSpPr>
              <p:nvPr/>
            </p:nvSpPr>
            <p:spPr>
              <a:xfrm>
                <a:off x="5257800" y="1219200"/>
                <a:ext cx="2103120" cy="210312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5248610" y="1992828"/>
                <a:ext cx="2133600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500" b="1" i="1" dirty="0" err="1">
                    <a:solidFill>
                      <a:srgbClr val="ED1C24"/>
                    </a:solidFill>
                    <a:latin typeface="Optima"/>
                    <a:cs typeface="Optima"/>
                  </a:rPr>
                  <a:t>HiddenVector</a:t>
                </a:r>
                <a:endParaRPr lang="en-US" sz="2500" b="1" i="1" dirty="0">
                  <a:solidFill>
                    <a:srgbClr val="ED1C24"/>
                  </a:solidFill>
                  <a:latin typeface="Optima"/>
                  <a:cs typeface="Optima"/>
                </a:endParaRPr>
              </a:p>
            </p:txBody>
          </p:sp>
        </p:grpSp>
        <p:cxnSp>
          <p:nvCxnSpPr>
            <p:cNvPr id="19" name="Straight Arrow Connector 18"/>
            <p:cNvCxnSpPr/>
            <p:nvPr/>
          </p:nvCxnSpPr>
          <p:spPr>
            <a:xfrm>
              <a:off x="4846320" y="5391244"/>
              <a:ext cx="944880" cy="3716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Arrow Connector 23"/>
          <p:cNvCxnSpPr/>
          <p:nvPr/>
        </p:nvCxnSpPr>
        <p:spPr>
          <a:xfrm>
            <a:off x="5257800" y="2971800"/>
            <a:ext cx="94488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096000" y="4648200"/>
            <a:ext cx="533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  <a:latin typeface="Courier New"/>
                <a:cs typeface="Courier New"/>
              </a:rPr>
              <a:t>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651F39-79FF-B343-8C2A-D353A81B4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92409205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178419" y="1371599"/>
            <a:ext cx="89655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solidFill>
                  <a:srgbClr val="FF0000"/>
                </a:solidFill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Parameters</a:t>
            </a:r>
            <a:r>
              <a:rPr lang="en-US" sz="2400" b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  <a:t>,</a:t>
            </a:r>
            <a:r>
              <a:rPr lang="en-US" sz="2400" i="1" baseline="-25000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400" dirty="0" err="1">
                <a:solidFill>
                  <a:schemeClr val="bg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bg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    ?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     ?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0.35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chemeClr val="bg2"/>
                </a:solidFill>
                <a:latin typeface="Optima"/>
                <a:cs typeface="Optima"/>
              </a:rPr>
              <a:t>0.80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    ?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76200" y="5486400"/>
            <a:ext cx="8991600" cy="12926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 err="1">
                <a:solidFill>
                  <a:srgbClr val="176FC1"/>
                </a:solidFill>
                <a:latin typeface="Optima"/>
                <a:cs typeface="Optima"/>
              </a:rPr>
              <a:t>Pr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(1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st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600" dirty="0" err="1">
                <a:solidFill>
                  <a:srgbClr val="176FC1"/>
                </a:solidFill>
                <a:latin typeface="Optima"/>
                <a:cs typeface="Optima"/>
              </a:rPr>
              <a:t>sequence|θ</a:t>
            </a:r>
            <a:r>
              <a:rPr lang="en-US" sz="2600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)=θ</a:t>
            </a:r>
            <a:r>
              <a:rPr lang="en-US" sz="2600" baseline="-25000" dirty="0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4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(1-θ</a:t>
            </a:r>
            <a:r>
              <a:rPr lang="en-US" sz="2600" baseline="-25000" dirty="0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)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6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= 0.35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4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• 0.65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6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 ≈ 0.00113  </a:t>
            </a:r>
            <a:r>
              <a:rPr lang="en-US" sz="2600" b="1" dirty="0">
                <a:solidFill>
                  <a:srgbClr val="FF0000"/>
                </a:solidFill>
                <a:latin typeface="Optima"/>
                <a:cs typeface="Optima"/>
              </a:rPr>
              <a:t>&gt; </a:t>
            </a:r>
          </a:p>
          <a:p>
            <a:r>
              <a:rPr lang="en-US" sz="2600" dirty="0" err="1">
                <a:solidFill>
                  <a:srgbClr val="149B52"/>
                </a:solidFill>
                <a:latin typeface="Optima"/>
                <a:cs typeface="Optima"/>
              </a:rPr>
              <a:t>Pr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(1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st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600" dirty="0" err="1">
                <a:solidFill>
                  <a:srgbClr val="149B52"/>
                </a:solidFill>
                <a:latin typeface="Optima"/>
                <a:cs typeface="Optima"/>
              </a:rPr>
              <a:t>sequence|θ</a:t>
            </a:r>
            <a:r>
              <a:rPr lang="en-US" sz="2600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)= θ</a:t>
            </a:r>
            <a:r>
              <a:rPr lang="en-US" sz="26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4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(1-θ</a:t>
            </a:r>
            <a:r>
              <a:rPr lang="en-US" sz="26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)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6 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= 0.80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4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• 0.20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6 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≈ 0.00003 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4582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From </a:t>
            </a:r>
            <a:r>
              <a:rPr lang="en-US" i="1" dirty="0"/>
              <a:t>Data &amp; Parameters to </a:t>
            </a:r>
            <a:r>
              <a:rPr lang="en-US" i="1" dirty="0" err="1"/>
              <a:t>HiddenVector</a:t>
            </a:r>
            <a:r>
              <a:rPr lang="en-US" i="1" dirty="0"/>
              <a:t> 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5257800" y="2971800"/>
            <a:ext cx="94488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141296" y="4321876"/>
            <a:ext cx="6934200" cy="9541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Optima"/>
                <a:cs typeface="Optima"/>
              </a:rPr>
              <a:t>STOP and Think: </a:t>
            </a:r>
            <a:r>
              <a:rPr lang="en-US" sz="2800" dirty="0">
                <a:latin typeface="Optima"/>
                <a:cs typeface="Optima"/>
              </a:rPr>
              <a:t>Which coin is more likely to generate the 1</a:t>
            </a:r>
            <a:r>
              <a:rPr lang="en-US" sz="2800" baseline="30000" dirty="0">
                <a:latin typeface="Optima"/>
                <a:cs typeface="Optima"/>
              </a:rPr>
              <a:t>st</a:t>
            </a:r>
            <a:r>
              <a:rPr lang="en-US" sz="2800" dirty="0">
                <a:latin typeface="Optima"/>
                <a:cs typeface="Optima"/>
              </a:rPr>
              <a:t> sequence (with 4 H)?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E6535E1-1B2A-004B-A4E7-08BC2BE0A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274530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178419" y="1371599"/>
            <a:ext cx="89655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solidFill>
                  <a:srgbClr val="FF0000"/>
                </a:solidFill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Parameters</a:t>
            </a:r>
            <a:r>
              <a:rPr lang="en-US" sz="2400" b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  <a:t>,</a:t>
            </a:r>
            <a:r>
              <a:rPr lang="en-US" sz="2400" i="1" baseline="-25000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400" dirty="0" err="1">
                <a:solidFill>
                  <a:schemeClr val="bg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bg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     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     ?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0.35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chemeClr val="bg2"/>
                </a:solidFill>
                <a:latin typeface="Optima"/>
                <a:cs typeface="Optima"/>
              </a:rPr>
              <a:t>0.80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    ?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76200" y="5486400"/>
            <a:ext cx="8991600" cy="12926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 err="1">
                <a:solidFill>
                  <a:srgbClr val="176FC1"/>
                </a:solidFill>
                <a:latin typeface="Optima"/>
                <a:cs typeface="Optima"/>
              </a:rPr>
              <a:t>Pr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(1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st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600" dirty="0" err="1">
                <a:solidFill>
                  <a:srgbClr val="176FC1"/>
                </a:solidFill>
                <a:latin typeface="Optima"/>
                <a:cs typeface="Optima"/>
              </a:rPr>
              <a:t>sequence|θ</a:t>
            </a:r>
            <a:r>
              <a:rPr lang="en-US" sz="2600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)=θ</a:t>
            </a:r>
            <a:r>
              <a:rPr lang="en-US" sz="2600" baseline="-25000" dirty="0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4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(1-θ</a:t>
            </a:r>
            <a:r>
              <a:rPr lang="en-US" sz="2600" baseline="-25000" dirty="0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)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6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= 0.35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4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• 0.65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6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 ≈ 0.00113  </a:t>
            </a:r>
            <a:r>
              <a:rPr lang="en-US" sz="2600" b="1" dirty="0">
                <a:latin typeface="Optima"/>
                <a:cs typeface="Optima"/>
              </a:rPr>
              <a:t>&gt;</a:t>
            </a:r>
            <a:r>
              <a:rPr lang="en-US" sz="2600" dirty="0">
                <a:latin typeface="Optima"/>
                <a:cs typeface="Optima"/>
              </a:rPr>
              <a:t> </a:t>
            </a:r>
          </a:p>
          <a:p>
            <a:r>
              <a:rPr lang="en-US" sz="2600" dirty="0" err="1">
                <a:solidFill>
                  <a:srgbClr val="149B52"/>
                </a:solidFill>
                <a:latin typeface="Optima"/>
                <a:cs typeface="Optima"/>
              </a:rPr>
              <a:t>Pr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(1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st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600" dirty="0" err="1">
                <a:solidFill>
                  <a:srgbClr val="149B52"/>
                </a:solidFill>
                <a:latin typeface="Optima"/>
                <a:cs typeface="Optima"/>
              </a:rPr>
              <a:t>sequence|θ</a:t>
            </a:r>
            <a:r>
              <a:rPr lang="en-US" sz="2600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)= θ</a:t>
            </a:r>
            <a:r>
              <a:rPr lang="en-US" sz="26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4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(1-θ</a:t>
            </a:r>
            <a:r>
              <a:rPr lang="en-US" sz="26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)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6 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= 0.80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4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• 0.20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6 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≈ 0.00003 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4582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From </a:t>
            </a:r>
            <a:r>
              <a:rPr lang="en-US" i="1" dirty="0"/>
              <a:t>Data &amp; Parameters to </a:t>
            </a:r>
            <a:r>
              <a:rPr lang="en-US" i="1" dirty="0" err="1"/>
              <a:t>HiddenVector</a:t>
            </a:r>
            <a:r>
              <a:rPr lang="en-US" i="1" dirty="0"/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1828800"/>
            <a:ext cx="354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1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5257800" y="2971800"/>
            <a:ext cx="94488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141296" y="4321876"/>
            <a:ext cx="6934200" cy="9541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Optima"/>
                <a:cs typeface="Optima"/>
              </a:rPr>
              <a:t>STOP and Think: </a:t>
            </a:r>
            <a:r>
              <a:rPr lang="en-US" sz="2800" dirty="0">
                <a:latin typeface="Optima"/>
                <a:cs typeface="Optima"/>
              </a:rPr>
              <a:t>Which coin is more likely to generate the 1</a:t>
            </a:r>
            <a:r>
              <a:rPr lang="en-US" sz="2800" baseline="30000" dirty="0">
                <a:latin typeface="Optima"/>
                <a:cs typeface="Optima"/>
              </a:rPr>
              <a:t>st</a:t>
            </a:r>
            <a:r>
              <a:rPr lang="en-US" sz="2800" dirty="0">
                <a:latin typeface="Optima"/>
                <a:cs typeface="Optima"/>
              </a:rPr>
              <a:t> sequence (with 4 H)?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00046B0-AED3-A540-982F-A2A58ECFE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992745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178419" y="1371600"/>
            <a:ext cx="8965581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solidFill>
                  <a:srgbClr val="FF0000"/>
                </a:solidFill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Parameters</a:t>
            </a:r>
            <a:r>
              <a:rPr lang="en-US" sz="2400" b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  <a:t>, 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</a:t>
            </a:r>
            <a:r>
              <a:rPr lang="en-US" sz="2800" dirty="0"/>
              <a:t> </a:t>
            </a:r>
            <a:endParaRPr lang="en-US" sz="2800" b="1" i="1" dirty="0"/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     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     ?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0.35</a:t>
            </a:r>
            <a:r>
              <a:rPr lang="en-US" sz="2800" dirty="0">
                <a:latin typeface="Optima"/>
                <a:cs typeface="Optima"/>
              </a:rPr>
              <a:t>,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 0.80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    ?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4582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From </a:t>
            </a:r>
            <a:r>
              <a:rPr lang="en-US" i="1" dirty="0"/>
              <a:t>Data &amp; Parameters to </a:t>
            </a:r>
            <a:r>
              <a:rPr lang="en-US" i="1" dirty="0" err="1">
                <a:solidFill>
                  <a:srgbClr val="FF0000"/>
                </a:solidFill>
              </a:rPr>
              <a:t>HiddenVector</a:t>
            </a:r>
            <a:r>
              <a:rPr lang="en-US" i="1" dirty="0"/>
              <a:t>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200" y="5486400"/>
            <a:ext cx="8991600" cy="1292662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 err="1">
                <a:solidFill>
                  <a:srgbClr val="176FC1"/>
                </a:solidFill>
                <a:latin typeface="Optima"/>
                <a:cs typeface="Optima"/>
              </a:rPr>
              <a:t>Pr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(2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nd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600" dirty="0" err="1">
                <a:solidFill>
                  <a:srgbClr val="176FC1"/>
                </a:solidFill>
                <a:latin typeface="Optima"/>
                <a:cs typeface="Optima"/>
              </a:rPr>
              <a:t>sequence|θ</a:t>
            </a:r>
            <a:r>
              <a:rPr lang="en-US" sz="2600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)= θ</a:t>
            </a:r>
            <a:r>
              <a:rPr lang="en-US" sz="2600" baseline="-25000" dirty="0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9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(1-θ</a:t>
            </a:r>
            <a:r>
              <a:rPr lang="en-US" sz="2600" baseline="-25000" dirty="0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)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=0.35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9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•0.65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≈ 0.00005  </a:t>
            </a:r>
            <a:r>
              <a:rPr lang="en-US" sz="2600" b="1" dirty="0">
                <a:solidFill>
                  <a:srgbClr val="FF0000"/>
                </a:solidFill>
                <a:latin typeface="Optima"/>
                <a:cs typeface="Optima"/>
              </a:rPr>
              <a:t>&lt;</a:t>
            </a:r>
            <a:r>
              <a:rPr lang="en-US" sz="2600" dirty="0">
                <a:solidFill>
                  <a:srgbClr val="FF0000"/>
                </a:solidFill>
                <a:latin typeface="Optima"/>
                <a:cs typeface="Optima"/>
              </a:rPr>
              <a:t> </a:t>
            </a:r>
          </a:p>
          <a:p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600" dirty="0" err="1">
                <a:solidFill>
                  <a:srgbClr val="149B52"/>
                </a:solidFill>
                <a:latin typeface="Optima"/>
                <a:cs typeface="Optima"/>
              </a:rPr>
              <a:t>Pr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(2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nd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600" dirty="0" err="1">
                <a:solidFill>
                  <a:srgbClr val="149B52"/>
                </a:solidFill>
                <a:latin typeface="Optima"/>
                <a:cs typeface="Optima"/>
              </a:rPr>
              <a:t>sequence|θ</a:t>
            </a:r>
            <a:r>
              <a:rPr lang="en-US" sz="2600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)= θ</a:t>
            </a:r>
            <a:r>
              <a:rPr lang="en-US" sz="26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9 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(1-θ</a:t>
            </a:r>
            <a:r>
              <a:rPr lang="en-US" sz="26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)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1 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=0.80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9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•0.20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1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≈ 0.02684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1296" y="4321876"/>
            <a:ext cx="6934200" cy="9541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Optima"/>
                <a:cs typeface="Optima"/>
              </a:rPr>
              <a:t>STOP and Think: </a:t>
            </a:r>
            <a:r>
              <a:rPr lang="en-US" sz="2800" dirty="0">
                <a:latin typeface="Optima"/>
                <a:cs typeface="Optima"/>
              </a:rPr>
              <a:t>Which coin is more likely to generate the 2</a:t>
            </a:r>
            <a:r>
              <a:rPr lang="en-US" sz="2800" baseline="30000" dirty="0">
                <a:latin typeface="Optima"/>
                <a:cs typeface="Optima"/>
              </a:rPr>
              <a:t>nd</a:t>
            </a:r>
            <a:r>
              <a:rPr lang="en-US" sz="2800" dirty="0">
                <a:latin typeface="Optima"/>
                <a:cs typeface="Optima"/>
              </a:rPr>
              <a:t> sequence (with 9 H)?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257800" y="2971800"/>
            <a:ext cx="94488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648200" y="1828800"/>
            <a:ext cx="354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1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166BF96-7567-6745-AECD-C1388C071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98359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178419" y="1371600"/>
            <a:ext cx="8965581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solidFill>
                  <a:srgbClr val="FF0000"/>
                </a:solidFill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Parameters</a:t>
            </a:r>
            <a:r>
              <a:rPr lang="en-US" sz="2400" b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i="1" dirty="0">
                <a:solidFill>
                  <a:srgbClr val="0000FF"/>
                </a:solidFill>
                <a:latin typeface="Optima"/>
                <a:cs typeface="Optima"/>
              </a:rPr>
              <a:t>, 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</a:t>
            </a:r>
            <a:r>
              <a:rPr lang="en-US" sz="2800" dirty="0"/>
              <a:t> </a:t>
            </a:r>
            <a:endParaRPr lang="en-US" sz="2800" b="1" i="1" dirty="0"/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     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      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0.35</a:t>
            </a:r>
            <a:r>
              <a:rPr lang="en-US" sz="2800" dirty="0">
                <a:latin typeface="Optima"/>
                <a:cs typeface="Optima"/>
              </a:rPr>
              <a:t>,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 0.80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    ?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4582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From </a:t>
            </a:r>
            <a:r>
              <a:rPr lang="en-US" i="1" dirty="0"/>
              <a:t>Data &amp; Parameters to </a:t>
            </a:r>
            <a:r>
              <a:rPr lang="en-US" i="1" dirty="0" err="1">
                <a:solidFill>
                  <a:srgbClr val="FF0000"/>
                </a:solidFill>
              </a:rPr>
              <a:t>HiddenVector</a:t>
            </a:r>
            <a:r>
              <a:rPr lang="en-US" i="1" dirty="0"/>
              <a:t>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59540" y="2251980"/>
            <a:ext cx="354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0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200" y="5486400"/>
            <a:ext cx="8991600" cy="1292662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 err="1">
                <a:solidFill>
                  <a:srgbClr val="176FC1"/>
                </a:solidFill>
                <a:latin typeface="Optima"/>
                <a:cs typeface="Optima"/>
              </a:rPr>
              <a:t>Pr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(2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nd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</a:t>
            </a:r>
            <a:r>
              <a:rPr lang="en-US" sz="2600" dirty="0" err="1">
                <a:solidFill>
                  <a:srgbClr val="176FC1"/>
                </a:solidFill>
                <a:latin typeface="Optima"/>
                <a:cs typeface="Optima"/>
              </a:rPr>
              <a:t>sequence|θ</a:t>
            </a:r>
            <a:r>
              <a:rPr lang="en-US" sz="2600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)= θ</a:t>
            </a:r>
            <a:r>
              <a:rPr lang="en-US" sz="2600" baseline="-25000" dirty="0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9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(1-θ</a:t>
            </a:r>
            <a:r>
              <a:rPr lang="en-US" sz="2600" baseline="-25000" dirty="0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)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=0.35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9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•0.65</a:t>
            </a:r>
            <a:r>
              <a:rPr lang="en-US" sz="2600" baseline="30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 ≈  0.00005  </a:t>
            </a:r>
            <a:r>
              <a:rPr lang="en-US" sz="2600" b="1" dirty="0">
                <a:solidFill>
                  <a:srgbClr val="000000"/>
                </a:solidFill>
                <a:latin typeface="Optima"/>
                <a:cs typeface="Optima"/>
              </a:rPr>
              <a:t>&lt;</a:t>
            </a:r>
            <a:r>
              <a:rPr lang="en-US" sz="2600" dirty="0">
                <a:solidFill>
                  <a:srgbClr val="000000"/>
                </a:solidFill>
                <a:latin typeface="Optima"/>
                <a:cs typeface="Optima"/>
              </a:rPr>
              <a:t> </a:t>
            </a:r>
          </a:p>
          <a:p>
            <a:r>
              <a:rPr lang="en-US" sz="2600" dirty="0" err="1">
                <a:solidFill>
                  <a:srgbClr val="149B52"/>
                </a:solidFill>
                <a:latin typeface="Optima"/>
                <a:cs typeface="Optima"/>
              </a:rPr>
              <a:t>Pr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(2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nd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600" dirty="0" err="1">
                <a:solidFill>
                  <a:srgbClr val="149B52"/>
                </a:solidFill>
                <a:latin typeface="Optima"/>
                <a:cs typeface="Optima"/>
              </a:rPr>
              <a:t>sequence|θ</a:t>
            </a:r>
            <a:r>
              <a:rPr lang="en-US" sz="2600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)= θ</a:t>
            </a:r>
            <a:r>
              <a:rPr lang="en-US" sz="26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9 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(1-θ</a:t>
            </a:r>
            <a:r>
              <a:rPr lang="en-US" sz="26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)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1 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=0.80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9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•0.20</a:t>
            </a:r>
            <a:r>
              <a:rPr lang="en-US" sz="2600" baseline="30000" dirty="0">
                <a:solidFill>
                  <a:srgbClr val="149B52"/>
                </a:solidFill>
                <a:latin typeface="Optima"/>
                <a:cs typeface="Optima"/>
              </a:rPr>
              <a:t>1</a:t>
            </a:r>
            <a:r>
              <a:rPr lang="en-US" sz="2600" dirty="0">
                <a:solidFill>
                  <a:srgbClr val="149B52"/>
                </a:solidFill>
                <a:latin typeface="Optima"/>
                <a:cs typeface="Optima"/>
              </a:rPr>
              <a:t> ≈ 0.02684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1296" y="4321876"/>
            <a:ext cx="6934200" cy="9541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Optima"/>
                <a:cs typeface="Optima"/>
              </a:rPr>
              <a:t>STOP and Think: </a:t>
            </a:r>
            <a:r>
              <a:rPr lang="en-US" sz="2800" dirty="0">
                <a:latin typeface="Optima"/>
                <a:cs typeface="Optima"/>
              </a:rPr>
              <a:t>Which coin is more likely to generate the 2</a:t>
            </a:r>
            <a:r>
              <a:rPr lang="en-US" sz="2800" baseline="30000" dirty="0">
                <a:latin typeface="Optima"/>
                <a:cs typeface="Optima"/>
              </a:rPr>
              <a:t>nd</a:t>
            </a:r>
            <a:r>
              <a:rPr lang="en-US" sz="2800" dirty="0">
                <a:latin typeface="Optima"/>
                <a:cs typeface="Optima"/>
              </a:rPr>
              <a:t> sequence (with 9 H)?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257800" y="2971800"/>
            <a:ext cx="94488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648200" y="1828800"/>
            <a:ext cx="354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Courier" pitchFamily="49" charset="0"/>
              </a:rPr>
              <a:t>1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239CC5F-1ED4-1840-9BCA-51070F574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48138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i="1" dirty="0" err="1">
                <a:solidFill>
                  <a:srgbClr val="FF0000"/>
                </a:solidFill>
              </a:rPr>
              <a:t>HiddenVector</a:t>
            </a:r>
            <a:r>
              <a:rPr lang="en-US" i="1" dirty="0"/>
              <a:t> </a:t>
            </a:r>
            <a:r>
              <a:rPr lang="en-US" dirty="0"/>
              <a:t>Reconstructed!  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78419" y="1371599"/>
            <a:ext cx="89655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solidFill>
                  <a:srgbClr val="FF0000"/>
                </a:solidFill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Parameters</a:t>
            </a:r>
            <a:r>
              <a:rPr lang="en-US" sz="2400" b="1" dirty="0">
                <a:latin typeface="Optima"/>
                <a:cs typeface="Optima"/>
              </a:rPr>
              <a:t>=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i="1" baseline="-25000" dirty="0">
                <a:solidFill>
                  <a:srgbClr val="0000FF"/>
                </a:solidFill>
                <a:latin typeface="Optima"/>
                <a:cs typeface="Optima"/>
              </a:rPr>
              <a:t>, 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  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1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     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0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    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0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0.35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0.80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    </a:t>
            </a:r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1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    </a:t>
            </a:r>
            <a:r>
              <a:rPr lang="en-US" sz="2800" b="1" dirty="0">
                <a:solidFill>
                  <a:srgbClr val="149B52"/>
                </a:solidFill>
                <a:latin typeface="Courier" pitchFamily="49" charset="0"/>
              </a:rPr>
              <a:t>0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5257800" y="2971800"/>
            <a:ext cx="94488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968FD1-665A-2A49-9A09-435E66AF6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73265168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200" dirty="0"/>
              <a:t>Reconstructing </a:t>
            </a:r>
            <a:r>
              <a:rPr lang="en-US" sz="3200" i="1" dirty="0" err="1"/>
              <a:t>HiddenVector</a:t>
            </a:r>
            <a:r>
              <a:rPr lang="en-US" sz="3200" dirty="0"/>
              <a:t> and </a:t>
            </a:r>
            <a:r>
              <a:rPr lang="en-US" sz="3200" i="1" dirty="0"/>
              <a:t>Parameters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352800" y="1219200"/>
            <a:ext cx="2209800" cy="2209800"/>
            <a:chOff x="3733800" y="1219200"/>
            <a:chExt cx="2209800" cy="2209800"/>
          </a:xfrm>
          <a:solidFill>
            <a:schemeClr val="bg1">
              <a:lumMod val="85000"/>
            </a:schemeClr>
          </a:solidFill>
        </p:grpSpPr>
        <p:sp>
          <p:nvSpPr>
            <p:cNvPr id="3" name="Oval 2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Data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91200" y="4339684"/>
            <a:ext cx="2209800" cy="2209800"/>
            <a:chOff x="3733800" y="1219200"/>
            <a:chExt cx="2209800" cy="2209800"/>
          </a:xfrm>
          <a:solidFill>
            <a:schemeClr val="bg1">
              <a:lumMod val="85000"/>
            </a:schemeClr>
          </a:solidFill>
        </p:grpSpPr>
        <p:sp>
          <p:nvSpPr>
            <p:cNvPr id="15" name="Oval 14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Parameters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19200" y="4343400"/>
            <a:ext cx="2209800" cy="2209800"/>
            <a:chOff x="3733800" y="1219200"/>
            <a:chExt cx="2209800" cy="2209800"/>
          </a:xfrm>
          <a:solidFill>
            <a:schemeClr val="bg1">
              <a:lumMod val="85000"/>
            </a:schemeClr>
          </a:solidFill>
        </p:grpSpPr>
        <p:sp>
          <p:nvSpPr>
            <p:cNvPr id="18" name="Oval 17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0000" y="2057400"/>
              <a:ext cx="2057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 err="1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HiddenVector</a:t>
              </a:r>
              <a:endParaRPr lang="en-US" sz="2400" b="1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endParaRPr>
            </a:p>
          </p:txBody>
        </p:sp>
      </p:grpSp>
      <p:cxnSp>
        <p:nvCxnSpPr>
          <p:cNvPr id="21" name="Straight Arrow Connector 20"/>
          <p:cNvCxnSpPr>
            <a:stCxn id="3" idx="3"/>
          </p:cNvCxnSpPr>
          <p:nvPr/>
        </p:nvCxnSpPr>
        <p:spPr>
          <a:xfrm flipH="1">
            <a:off x="2819400" y="3105382"/>
            <a:ext cx="857018" cy="139041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8" idx="6"/>
          </p:cNvCxnSpPr>
          <p:nvPr/>
        </p:nvCxnSpPr>
        <p:spPr>
          <a:xfrm flipH="1" flipV="1">
            <a:off x="3429000" y="5448300"/>
            <a:ext cx="2362200" cy="19282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E39496-26B9-5F4D-89AA-33D2BF946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621880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200" dirty="0"/>
              <a:t>Reconstructing </a:t>
            </a:r>
            <a:r>
              <a:rPr lang="en-US" sz="3200" i="1" dirty="0" err="1"/>
              <a:t>HiddenVector</a:t>
            </a:r>
            <a:r>
              <a:rPr lang="en-US" sz="3200" dirty="0"/>
              <a:t> and </a:t>
            </a:r>
            <a:r>
              <a:rPr lang="en-US" sz="3200" i="1" dirty="0"/>
              <a:t>Parameters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352800" y="12192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3" name="Oval 2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Data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91200" y="4339684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5" name="Oval 14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Parameters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19200" y="43434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8" name="Oval 17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0000" y="2057400"/>
              <a:ext cx="20574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 err="1">
                  <a:solidFill>
                    <a:srgbClr val="000000"/>
                  </a:solidFill>
                  <a:latin typeface="Optima"/>
                  <a:cs typeface="Optima"/>
                </a:rPr>
                <a:t>HiddenVector</a:t>
              </a:r>
              <a:endParaRPr lang="en-US" sz="2400" b="1" i="1" dirty="0">
                <a:solidFill>
                  <a:srgbClr val="000000"/>
                </a:solidFill>
                <a:latin typeface="Optima"/>
                <a:cs typeface="Optima"/>
              </a:endParaRPr>
            </a:p>
          </p:txBody>
        </p:sp>
      </p:grpSp>
      <p:cxnSp>
        <p:nvCxnSpPr>
          <p:cNvPr id="21" name="Straight Arrow Connector 20"/>
          <p:cNvCxnSpPr>
            <a:stCxn id="3" idx="3"/>
          </p:cNvCxnSpPr>
          <p:nvPr/>
        </p:nvCxnSpPr>
        <p:spPr>
          <a:xfrm flipH="1">
            <a:off x="2819400" y="3105382"/>
            <a:ext cx="857018" cy="139041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8" idx="6"/>
          </p:cNvCxnSpPr>
          <p:nvPr/>
        </p:nvCxnSpPr>
        <p:spPr>
          <a:xfrm flipH="1" flipV="1">
            <a:off x="3429000" y="5448300"/>
            <a:ext cx="2362200" cy="19282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F3EF97-ECF4-8542-BC98-8E6E3AC84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616666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-3482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Whole Genome Duplications Enables Evolutionary Breakthroughs</a:t>
            </a:r>
          </a:p>
        </p:txBody>
      </p:sp>
      <p:sp>
        <p:nvSpPr>
          <p:cNvPr id="5" name="Rectangle 1027"/>
          <p:cNvSpPr txBox="1">
            <a:spLocks noChangeArrowheads="1"/>
          </p:cNvSpPr>
          <p:nvPr/>
        </p:nvSpPr>
        <p:spPr>
          <a:xfrm>
            <a:off x="304800" y="1219200"/>
            <a:ext cx="6172200" cy="5105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Optima"/>
                <a:ea typeface="+mn-ea"/>
                <a:cs typeface="Optima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err="1"/>
              <a:t>Ohno</a:t>
            </a:r>
            <a:r>
              <a:rPr lang="en-US" sz="2800" dirty="0"/>
              <a:t> argued that a WGD would provide a platform for such a revolutionary innovation, since every duplicated gene would have two copies.</a:t>
            </a:r>
          </a:p>
          <a:p>
            <a:pPr marL="0" indent="0">
              <a:buNone/>
            </a:pPr>
            <a:r>
              <a:rPr lang="en-US" sz="2800" dirty="0"/>
              <a:t> </a:t>
            </a:r>
          </a:p>
          <a:p>
            <a:r>
              <a:rPr lang="en-US" sz="2800" dirty="0"/>
              <a:t>One copy would be free to evolve without compromising the gene’s existing function.</a:t>
            </a:r>
          </a:p>
          <a:p>
            <a:endParaRPr lang="en-US" sz="2800" dirty="0"/>
          </a:p>
          <a:p>
            <a:r>
              <a:rPr lang="en-US" sz="2800" dirty="0"/>
              <a:t>Another copy would perform the existing function.</a:t>
            </a:r>
          </a:p>
        </p:txBody>
      </p:sp>
      <p:pic>
        <p:nvPicPr>
          <p:cNvPr id="1028" name="Picture 4" descr="http://images.sciencedaily.com/2007/11/071130075016-large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4710" y="2286000"/>
            <a:ext cx="2726838" cy="27432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B4726C-BB7F-894D-AD81-6069D826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650219299"/>
      </p:ext>
    </p:extLst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200" dirty="0"/>
              <a:t>Reconstructing </a:t>
            </a:r>
            <a:r>
              <a:rPr lang="en-US" sz="3200" i="1" dirty="0" err="1"/>
              <a:t>HiddenVector</a:t>
            </a:r>
            <a:r>
              <a:rPr lang="en-US" sz="3200" dirty="0"/>
              <a:t> and </a:t>
            </a:r>
            <a:r>
              <a:rPr lang="en-US" sz="3200" i="1" dirty="0"/>
              <a:t>Parameters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352800" y="12192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3" name="Oval 2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Data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91200" y="4339684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5" name="Oval 14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Parameters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19200" y="43434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8" name="Oval 17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0000" y="2057400"/>
              <a:ext cx="20574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 err="1">
                  <a:solidFill>
                    <a:srgbClr val="000000"/>
                  </a:solidFill>
                  <a:latin typeface="Optima"/>
                  <a:cs typeface="Optima"/>
                </a:rPr>
                <a:t>HiddenVector</a:t>
              </a:r>
              <a:endParaRPr lang="en-US" sz="2400" b="1" i="1" dirty="0">
                <a:solidFill>
                  <a:srgbClr val="000000"/>
                </a:solidFill>
                <a:latin typeface="Optima"/>
                <a:cs typeface="Optima"/>
              </a:endParaRPr>
            </a:p>
          </p:txBody>
        </p:sp>
      </p:grpSp>
      <p:cxnSp>
        <p:nvCxnSpPr>
          <p:cNvPr id="24" name="Straight Arrow Connector 23"/>
          <p:cNvCxnSpPr/>
          <p:nvPr/>
        </p:nvCxnSpPr>
        <p:spPr>
          <a:xfrm>
            <a:off x="5261169" y="3124200"/>
            <a:ext cx="1060062" cy="139041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3429000" y="5410200"/>
            <a:ext cx="2362200" cy="19282"/>
          </a:xfrm>
          <a:prstGeom prst="straightConnector1">
            <a:avLst/>
          </a:prstGeom>
          <a:ln w="571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D5C077-6A16-8E4A-AC0F-EA0F0C10F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0121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200" dirty="0"/>
              <a:t>Reconstructing </a:t>
            </a:r>
            <a:r>
              <a:rPr lang="en-US" sz="3200" i="1" dirty="0" err="1"/>
              <a:t>HiddenVector</a:t>
            </a:r>
            <a:r>
              <a:rPr lang="en-US" sz="3200" dirty="0"/>
              <a:t> and </a:t>
            </a:r>
            <a:r>
              <a:rPr lang="en-US" sz="3200" i="1" dirty="0"/>
              <a:t>Parameters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352800" y="12192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3" name="Oval 2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Data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91200" y="4339684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5" name="Oval 14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solidFill>
                    <a:srgbClr val="000000"/>
                  </a:solidFill>
                  <a:latin typeface="Optima"/>
                  <a:cs typeface="Optima"/>
                </a:rPr>
                <a:t>Parameters’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19200" y="43434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8" name="Oval 17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0000" y="2057400"/>
              <a:ext cx="20574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 err="1">
                  <a:solidFill>
                    <a:srgbClr val="000000"/>
                  </a:solidFill>
                  <a:latin typeface="Optima"/>
                  <a:cs typeface="Optima"/>
                </a:rPr>
                <a:t>HiddenVector</a:t>
              </a:r>
              <a:endParaRPr lang="en-US" sz="2400" b="1" i="1" dirty="0">
                <a:solidFill>
                  <a:srgbClr val="000000"/>
                </a:solidFill>
                <a:latin typeface="Optima"/>
                <a:cs typeface="Optima"/>
              </a:endParaRPr>
            </a:p>
          </p:txBody>
        </p:sp>
      </p:grpSp>
      <p:cxnSp>
        <p:nvCxnSpPr>
          <p:cNvPr id="24" name="Straight Arrow Connector 23"/>
          <p:cNvCxnSpPr/>
          <p:nvPr/>
        </p:nvCxnSpPr>
        <p:spPr>
          <a:xfrm>
            <a:off x="5261169" y="3124200"/>
            <a:ext cx="1060062" cy="139041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3429000" y="5410200"/>
            <a:ext cx="2362200" cy="19282"/>
          </a:xfrm>
          <a:prstGeom prst="straightConnector1">
            <a:avLst/>
          </a:prstGeom>
          <a:ln w="5715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26264F-48E2-9A49-80BE-CBB79B746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10704887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200" dirty="0"/>
              <a:t>Reconstructing </a:t>
            </a:r>
            <a:r>
              <a:rPr lang="en-US" sz="3200" i="1" dirty="0" err="1"/>
              <a:t>HiddenVector</a:t>
            </a:r>
            <a:r>
              <a:rPr lang="en-US" sz="3200" dirty="0"/>
              <a:t> and </a:t>
            </a:r>
            <a:r>
              <a:rPr lang="en-US" sz="3200" i="1" dirty="0"/>
              <a:t>Parameters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352800" y="12192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3" name="Oval 2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Data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91200" y="4339684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5" name="Oval 14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solidFill>
                    <a:srgbClr val="000000"/>
                  </a:solidFill>
                  <a:latin typeface="Optima"/>
                  <a:cs typeface="Optima"/>
                </a:rPr>
                <a:t>Parameters’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19200" y="43434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18" name="Oval 17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0000" y="2057400"/>
              <a:ext cx="2057400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 err="1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HiddenVector</a:t>
              </a:r>
              <a:endParaRPr lang="en-US" sz="2400" b="1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endParaRPr>
            </a:p>
          </p:txBody>
        </p:sp>
      </p:grpSp>
      <p:cxnSp>
        <p:nvCxnSpPr>
          <p:cNvPr id="21" name="Straight Arrow Connector 20"/>
          <p:cNvCxnSpPr>
            <a:stCxn id="3" idx="3"/>
          </p:cNvCxnSpPr>
          <p:nvPr/>
        </p:nvCxnSpPr>
        <p:spPr>
          <a:xfrm flipH="1">
            <a:off x="2819400" y="3105382"/>
            <a:ext cx="857018" cy="139041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8" idx="6"/>
          </p:cNvCxnSpPr>
          <p:nvPr/>
        </p:nvCxnSpPr>
        <p:spPr>
          <a:xfrm flipH="1" flipV="1">
            <a:off x="3429000" y="5448300"/>
            <a:ext cx="2362200" cy="19282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F4131E-480B-7149-9BCC-CA8EFBB04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918658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200" dirty="0"/>
              <a:t>Reconstructing </a:t>
            </a:r>
            <a:r>
              <a:rPr lang="en-US" sz="3200" i="1" dirty="0" err="1"/>
              <a:t>HiddenVector</a:t>
            </a:r>
            <a:r>
              <a:rPr lang="en-US" sz="3200" dirty="0"/>
              <a:t> and </a:t>
            </a:r>
            <a:r>
              <a:rPr lang="en-US" sz="3200" i="1" dirty="0"/>
              <a:t>Parameters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352800" y="1219200"/>
            <a:ext cx="2209800" cy="2209800"/>
            <a:chOff x="3733800" y="1219200"/>
            <a:chExt cx="2209800" cy="2209800"/>
          </a:xfrm>
          <a:solidFill>
            <a:srgbClr val="D9D9D9"/>
          </a:solidFill>
        </p:grpSpPr>
        <p:sp>
          <p:nvSpPr>
            <p:cNvPr id="3" name="Oval 2"/>
            <p:cNvSpPr/>
            <p:nvPr/>
          </p:nvSpPr>
          <p:spPr>
            <a:xfrm>
              <a:off x="3733800" y="1219200"/>
              <a:ext cx="2209800" cy="2209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tima"/>
                <a:cs typeface="Optim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810000" y="2057400"/>
              <a:ext cx="2057400" cy="4770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Optima"/>
                  <a:cs typeface="Optima"/>
                </a:rPr>
                <a:t>Data</a:t>
              </a:r>
            </a:p>
          </p:txBody>
        </p:sp>
      </p:grpSp>
      <p:cxnSp>
        <p:nvCxnSpPr>
          <p:cNvPr id="21" name="Straight Arrow Connector 20"/>
          <p:cNvCxnSpPr>
            <a:stCxn id="3" idx="3"/>
          </p:cNvCxnSpPr>
          <p:nvPr/>
        </p:nvCxnSpPr>
        <p:spPr>
          <a:xfrm flipH="1">
            <a:off x="2819400" y="3105382"/>
            <a:ext cx="857018" cy="139041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1219200" y="4339684"/>
            <a:ext cx="6781800" cy="2213516"/>
            <a:chOff x="1219200" y="4339684"/>
            <a:chExt cx="6781800" cy="2213516"/>
          </a:xfrm>
        </p:grpSpPr>
        <p:grpSp>
          <p:nvGrpSpPr>
            <p:cNvPr id="14" name="Group 13"/>
            <p:cNvGrpSpPr/>
            <p:nvPr/>
          </p:nvGrpSpPr>
          <p:grpSpPr>
            <a:xfrm>
              <a:off x="5791200" y="4339684"/>
              <a:ext cx="2209800" cy="2209800"/>
              <a:chOff x="3733800" y="1219200"/>
              <a:chExt cx="2209800" cy="2209800"/>
            </a:xfrm>
            <a:solidFill>
              <a:srgbClr val="D9D9D9"/>
            </a:solidFill>
          </p:grpSpPr>
          <p:sp>
            <p:nvSpPr>
              <p:cNvPr id="15" name="Oval 14"/>
              <p:cNvSpPr/>
              <p:nvPr/>
            </p:nvSpPr>
            <p:spPr>
              <a:xfrm>
                <a:off x="3733800" y="1219200"/>
                <a:ext cx="2209800" cy="22098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Optima"/>
                  <a:cs typeface="Optima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3810000" y="2057400"/>
                <a:ext cx="2057400" cy="47705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i="1" dirty="0">
                    <a:solidFill>
                      <a:srgbClr val="000000"/>
                    </a:solidFill>
                    <a:latin typeface="Optima"/>
                    <a:cs typeface="Optima"/>
                  </a:rPr>
                  <a:t>Parameters’</a:t>
                </a: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219200" y="4343400"/>
              <a:ext cx="2209800" cy="2209800"/>
              <a:chOff x="3733800" y="1219200"/>
              <a:chExt cx="2209800" cy="2209800"/>
            </a:xfrm>
            <a:solidFill>
              <a:srgbClr val="D9D9D9"/>
            </a:solidFill>
          </p:grpSpPr>
          <p:sp>
            <p:nvSpPr>
              <p:cNvPr id="18" name="Oval 17"/>
              <p:cNvSpPr/>
              <p:nvPr/>
            </p:nvSpPr>
            <p:spPr>
              <a:xfrm>
                <a:off x="3733800" y="1219200"/>
                <a:ext cx="2209800" cy="220980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Optima"/>
                  <a:cs typeface="Optima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776134" y="2057400"/>
                <a:ext cx="2133600" cy="46166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i="1" dirty="0" err="1">
                    <a:solidFill>
                      <a:srgbClr val="000000"/>
                    </a:solidFill>
                    <a:latin typeface="Optima"/>
                    <a:cs typeface="Optima"/>
                  </a:rPr>
                  <a:t>HiddenVector</a:t>
                </a:r>
                <a:r>
                  <a:rPr lang="en-US" sz="2400" b="1" i="1" dirty="0">
                    <a:solidFill>
                      <a:srgbClr val="000000"/>
                    </a:solidFill>
                    <a:latin typeface="Optima"/>
                    <a:cs typeface="Optima"/>
                  </a:rPr>
                  <a:t>’</a:t>
                </a:r>
              </a:p>
            </p:txBody>
          </p:sp>
        </p:grpSp>
        <p:cxnSp>
          <p:nvCxnSpPr>
            <p:cNvPr id="22" name="Straight Arrow Connector 21"/>
            <p:cNvCxnSpPr>
              <a:endCxn id="18" idx="6"/>
            </p:cNvCxnSpPr>
            <p:nvPr/>
          </p:nvCxnSpPr>
          <p:spPr>
            <a:xfrm flipH="1" flipV="1">
              <a:off x="3429000" y="5448300"/>
              <a:ext cx="2362200" cy="19282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/>
          <p:cNvSpPr txBox="1"/>
          <p:nvPr/>
        </p:nvSpPr>
        <p:spPr>
          <a:xfrm>
            <a:off x="3505200" y="3886200"/>
            <a:ext cx="251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Optima"/>
                <a:cs typeface="Optima"/>
              </a:rPr>
              <a:t>Iterate!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7B2A3-CC39-DE46-A632-900AB56A6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7401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does this algorithm remind you of?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-1" b="84610"/>
          <a:stretch/>
        </p:blipFill>
        <p:spPr>
          <a:xfrm>
            <a:off x="1219200" y="1295401"/>
            <a:ext cx="4732299" cy="820955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6626385" y="1287703"/>
            <a:ext cx="2057400" cy="602240"/>
            <a:chOff x="6612691" y="1369608"/>
            <a:chExt cx="2057400" cy="602240"/>
          </a:xfrm>
        </p:grpSpPr>
        <p:sp>
          <p:nvSpPr>
            <p:cNvPr id="21" name="Oval 20"/>
            <p:cNvSpPr/>
            <p:nvPr/>
          </p:nvSpPr>
          <p:spPr>
            <a:xfrm>
              <a:off x="6688891" y="1369608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612691" y="1438448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>
                  <a:latin typeface="Optima"/>
                  <a:cs typeface="Optima"/>
                </a:rPr>
                <a:t>Parameters</a:t>
              </a:r>
              <a:endParaRPr lang="en-US" sz="2000" i="1" dirty="0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3254D4-0697-1B45-8873-C328C0548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14686618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does this algorithm remind you of?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-1" b="63071"/>
          <a:stretch/>
        </p:blipFill>
        <p:spPr>
          <a:xfrm>
            <a:off x="1219200" y="1295401"/>
            <a:ext cx="4732299" cy="1969834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6626385" y="1287703"/>
            <a:ext cx="2057400" cy="602240"/>
            <a:chOff x="6612691" y="1369608"/>
            <a:chExt cx="2057400" cy="602240"/>
          </a:xfrm>
        </p:grpSpPr>
        <p:sp>
          <p:nvSpPr>
            <p:cNvPr id="21" name="Oval 20"/>
            <p:cNvSpPr/>
            <p:nvPr/>
          </p:nvSpPr>
          <p:spPr>
            <a:xfrm>
              <a:off x="6688891" y="1369608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612691" y="1438448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>
                  <a:latin typeface="Optima"/>
                  <a:cs typeface="Optima"/>
                </a:rPr>
                <a:t>Parameters</a:t>
              </a:r>
              <a:endParaRPr lang="en-US" sz="2000" i="1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634082" y="2471824"/>
            <a:ext cx="2057400" cy="602240"/>
            <a:chOff x="6612691" y="2471824"/>
            <a:chExt cx="2057400" cy="602240"/>
          </a:xfrm>
        </p:grpSpPr>
        <p:sp>
          <p:nvSpPr>
            <p:cNvPr id="26" name="Oval 25"/>
            <p:cNvSpPr/>
            <p:nvPr/>
          </p:nvSpPr>
          <p:spPr>
            <a:xfrm>
              <a:off x="6688891" y="2471824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12691" y="2557376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 err="1">
                  <a:latin typeface="Optima"/>
                  <a:cs typeface="Optima"/>
                </a:rPr>
                <a:t>HiddenVector</a:t>
              </a:r>
              <a:endParaRPr lang="en-US" sz="2000" i="1" dirty="0"/>
            </a:p>
          </p:txBody>
        </p:sp>
      </p:grpSp>
      <p:cxnSp>
        <p:nvCxnSpPr>
          <p:cNvPr id="37" name="Straight Arrow Connector 36"/>
          <p:cNvCxnSpPr/>
          <p:nvPr/>
        </p:nvCxnSpPr>
        <p:spPr>
          <a:xfrm flipV="1">
            <a:off x="7680806" y="1965268"/>
            <a:ext cx="0" cy="451668"/>
          </a:xfrm>
          <a:prstGeom prst="straightConnector1">
            <a:avLst/>
          </a:prstGeom>
          <a:ln w="38100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DA071A-0DC9-394B-8072-BC49F365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84088799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does this algorithm remind you of?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-1" b="41154"/>
          <a:stretch/>
        </p:blipFill>
        <p:spPr>
          <a:xfrm>
            <a:off x="1219200" y="1295400"/>
            <a:ext cx="4732299" cy="3138869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6626385" y="1287703"/>
            <a:ext cx="2057400" cy="602240"/>
            <a:chOff x="6612691" y="1369608"/>
            <a:chExt cx="2057400" cy="602240"/>
          </a:xfrm>
        </p:grpSpPr>
        <p:sp>
          <p:nvSpPr>
            <p:cNvPr id="21" name="Oval 20"/>
            <p:cNvSpPr/>
            <p:nvPr/>
          </p:nvSpPr>
          <p:spPr>
            <a:xfrm>
              <a:off x="6688891" y="1369608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612691" y="1438448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>
                  <a:latin typeface="Optima"/>
                  <a:cs typeface="Optima"/>
                </a:rPr>
                <a:t>Parameters</a:t>
              </a:r>
              <a:endParaRPr lang="en-US" sz="2000" i="1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634082" y="2471824"/>
            <a:ext cx="2057400" cy="602240"/>
            <a:chOff x="6612691" y="2471824"/>
            <a:chExt cx="2057400" cy="602240"/>
          </a:xfrm>
        </p:grpSpPr>
        <p:sp>
          <p:nvSpPr>
            <p:cNvPr id="26" name="Oval 25"/>
            <p:cNvSpPr/>
            <p:nvPr/>
          </p:nvSpPr>
          <p:spPr>
            <a:xfrm>
              <a:off x="6688891" y="2471824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12691" y="2557376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 err="1">
                  <a:latin typeface="Optima"/>
                  <a:cs typeface="Optima"/>
                </a:rPr>
                <a:t>HiddenVector</a:t>
              </a:r>
              <a:endParaRPr lang="en-US" sz="2000" i="1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34082" y="3657600"/>
            <a:ext cx="2057400" cy="602240"/>
            <a:chOff x="6629400" y="3657600"/>
            <a:chExt cx="2057400" cy="602240"/>
          </a:xfrm>
        </p:grpSpPr>
        <p:sp>
          <p:nvSpPr>
            <p:cNvPr id="28" name="Oval 27"/>
            <p:cNvSpPr/>
            <p:nvPr/>
          </p:nvSpPr>
          <p:spPr>
            <a:xfrm>
              <a:off x="6705600" y="3657600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629400" y="372644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>
                  <a:latin typeface="Optima"/>
                  <a:cs typeface="Optima"/>
                </a:rPr>
                <a:t>Parameters</a:t>
              </a:r>
              <a:endParaRPr lang="en-US" sz="2000" i="1" dirty="0"/>
            </a:p>
          </p:txBody>
        </p:sp>
      </p:grpSp>
      <p:cxnSp>
        <p:nvCxnSpPr>
          <p:cNvPr id="36" name="Straight Arrow Connector 35"/>
          <p:cNvCxnSpPr/>
          <p:nvPr/>
        </p:nvCxnSpPr>
        <p:spPr>
          <a:xfrm flipV="1">
            <a:off x="7680806" y="3131897"/>
            <a:ext cx="0" cy="451668"/>
          </a:xfrm>
          <a:prstGeom prst="straightConnector1">
            <a:avLst/>
          </a:prstGeom>
          <a:ln w="38100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7680806" y="1965268"/>
            <a:ext cx="0" cy="451668"/>
          </a:xfrm>
          <a:prstGeom prst="straightConnector1">
            <a:avLst/>
          </a:prstGeom>
          <a:ln w="38100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6485EC-5A59-BD4C-A1F0-E7375DA19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96562089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does this algorithm remind you of?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19237"/>
          <a:stretch/>
        </p:blipFill>
        <p:spPr>
          <a:xfrm>
            <a:off x="1219200" y="1295400"/>
            <a:ext cx="4732299" cy="4307903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6626385" y="1287703"/>
            <a:ext cx="2057400" cy="602240"/>
            <a:chOff x="6612691" y="1369608"/>
            <a:chExt cx="2057400" cy="602240"/>
          </a:xfrm>
        </p:grpSpPr>
        <p:sp>
          <p:nvSpPr>
            <p:cNvPr id="21" name="Oval 20"/>
            <p:cNvSpPr/>
            <p:nvPr/>
          </p:nvSpPr>
          <p:spPr>
            <a:xfrm>
              <a:off x="6688891" y="1369608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612691" y="1438448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>
                  <a:latin typeface="Optima"/>
                  <a:cs typeface="Optima"/>
                </a:rPr>
                <a:t>Parameters</a:t>
              </a:r>
              <a:endParaRPr lang="en-US" sz="2000" i="1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634082" y="2471824"/>
            <a:ext cx="2057400" cy="602240"/>
            <a:chOff x="6612691" y="2471824"/>
            <a:chExt cx="2057400" cy="602240"/>
          </a:xfrm>
        </p:grpSpPr>
        <p:sp>
          <p:nvSpPr>
            <p:cNvPr id="26" name="Oval 25"/>
            <p:cNvSpPr/>
            <p:nvPr/>
          </p:nvSpPr>
          <p:spPr>
            <a:xfrm>
              <a:off x="6688891" y="2471824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12691" y="2557376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 err="1">
                  <a:latin typeface="Optima"/>
                  <a:cs typeface="Optima"/>
                </a:rPr>
                <a:t>HiddenVector</a:t>
              </a:r>
              <a:endParaRPr lang="en-US" sz="2000" i="1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34082" y="3657600"/>
            <a:ext cx="2057400" cy="602240"/>
            <a:chOff x="6629400" y="3657600"/>
            <a:chExt cx="2057400" cy="602240"/>
          </a:xfrm>
        </p:grpSpPr>
        <p:sp>
          <p:nvSpPr>
            <p:cNvPr id="28" name="Oval 27"/>
            <p:cNvSpPr/>
            <p:nvPr/>
          </p:nvSpPr>
          <p:spPr>
            <a:xfrm>
              <a:off x="6705600" y="3657600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629400" y="372644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>
                  <a:latin typeface="Optima"/>
                  <a:cs typeface="Optima"/>
                </a:rPr>
                <a:t>Parameters</a:t>
              </a:r>
              <a:endParaRPr lang="en-US" sz="2000" i="1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634082" y="4824672"/>
            <a:ext cx="2057400" cy="602240"/>
            <a:chOff x="6629400" y="4824672"/>
            <a:chExt cx="2057400" cy="602240"/>
          </a:xfrm>
        </p:grpSpPr>
        <p:sp>
          <p:nvSpPr>
            <p:cNvPr id="30" name="Oval 29"/>
            <p:cNvSpPr/>
            <p:nvPr/>
          </p:nvSpPr>
          <p:spPr>
            <a:xfrm>
              <a:off x="6705600" y="4824672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629400" y="4910224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 err="1">
                  <a:latin typeface="Optima"/>
                  <a:cs typeface="Optima"/>
                </a:rPr>
                <a:t>HiddenVector</a:t>
              </a:r>
              <a:endParaRPr lang="en-US" sz="2000" i="1" dirty="0"/>
            </a:p>
          </p:txBody>
        </p:sp>
      </p:grpSp>
      <p:cxnSp>
        <p:nvCxnSpPr>
          <p:cNvPr id="36" name="Straight Arrow Connector 35"/>
          <p:cNvCxnSpPr/>
          <p:nvPr/>
        </p:nvCxnSpPr>
        <p:spPr>
          <a:xfrm flipV="1">
            <a:off x="7680806" y="3131897"/>
            <a:ext cx="0" cy="451668"/>
          </a:xfrm>
          <a:prstGeom prst="straightConnector1">
            <a:avLst/>
          </a:prstGeom>
          <a:ln w="38100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7680806" y="1965268"/>
            <a:ext cx="0" cy="451668"/>
          </a:xfrm>
          <a:prstGeom prst="straightConnector1">
            <a:avLst/>
          </a:prstGeom>
          <a:ln w="38100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7680806" y="4328006"/>
            <a:ext cx="0" cy="451668"/>
          </a:xfrm>
          <a:prstGeom prst="straightConnector1">
            <a:avLst/>
          </a:prstGeom>
          <a:ln w="38100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765990-FE1D-7C49-8CCD-896AAC03F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6911865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does this algorithm remind you of?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295400"/>
            <a:ext cx="4732299" cy="5334000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6626385" y="1287703"/>
            <a:ext cx="2057400" cy="602240"/>
            <a:chOff x="6612691" y="1369608"/>
            <a:chExt cx="2057400" cy="602240"/>
          </a:xfrm>
        </p:grpSpPr>
        <p:sp>
          <p:nvSpPr>
            <p:cNvPr id="21" name="Oval 20"/>
            <p:cNvSpPr/>
            <p:nvPr/>
          </p:nvSpPr>
          <p:spPr>
            <a:xfrm>
              <a:off x="6688891" y="1369608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612691" y="1438448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>
                  <a:latin typeface="Optima"/>
                  <a:cs typeface="Optima"/>
                </a:rPr>
                <a:t>Parameters</a:t>
              </a:r>
              <a:endParaRPr lang="en-US" sz="2000" i="1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634082" y="2471824"/>
            <a:ext cx="2057400" cy="602240"/>
            <a:chOff x="6612691" y="2471824"/>
            <a:chExt cx="2057400" cy="602240"/>
          </a:xfrm>
        </p:grpSpPr>
        <p:sp>
          <p:nvSpPr>
            <p:cNvPr id="26" name="Oval 25"/>
            <p:cNvSpPr/>
            <p:nvPr/>
          </p:nvSpPr>
          <p:spPr>
            <a:xfrm>
              <a:off x="6688891" y="2471824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12691" y="2557376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 err="1">
                  <a:latin typeface="Optima"/>
                  <a:cs typeface="Optima"/>
                </a:rPr>
                <a:t>HiddenVector</a:t>
              </a:r>
              <a:endParaRPr lang="en-US" sz="2000" i="1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34082" y="3657600"/>
            <a:ext cx="2057400" cy="602240"/>
            <a:chOff x="6629400" y="3657600"/>
            <a:chExt cx="2057400" cy="602240"/>
          </a:xfrm>
        </p:grpSpPr>
        <p:sp>
          <p:nvSpPr>
            <p:cNvPr id="28" name="Oval 27"/>
            <p:cNvSpPr/>
            <p:nvPr/>
          </p:nvSpPr>
          <p:spPr>
            <a:xfrm>
              <a:off x="6705600" y="3657600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629400" y="372644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>
                  <a:latin typeface="Optima"/>
                  <a:cs typeface="Optima"/>
                </a:rPr>
                <a:t>Parameters</a:t>
              </a:r>
              <a:endParaRPr lang="en-US" sz="2000" i="1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634082" y="4824672"/>
            <a:ext cx="2057400" cy="602240"/>
            <a:chOff x="6629400" y="4824672"/>
            <a:chExt cx="2057400" cy="602240"/>
          </a:xfrm>
        </p:grpSpPr>
        <p:sp>
          <p:nvSpPr>
            <p:cNvPr id="30" name="Oval 29"/>
            <p:cNvSpPr/>
            <p:nvPr/>
          </p:nvSpPr>
          <p:spPr>
            <a:xfrm>
              <a:off x="6705600" y="4824672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629400" y="4910224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 err="1">
                  <a:latin typeface="Optima"/>
                  <a:cs typeface="Optima"/>
                </a:rPr>
                <a:t>HiddenVector</a:t>
              </a:r>
              <a:endParaRPr lang="en-US" sz="2000" i="1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634082" y="5967672"/>
            <a:ext cx="2057400" cy="602240"/>
            <a:chOff x="6655473" y="5967672"/>
            <a:chExt cx="2057400" cy="602240"/>
          </a:xfrm>
        </p:grpSpPr>
        <p:sp>
          <p:nvSpPr>
            <p:cNvPr id="32" name="Oval 31"/>
            <p:cNvSpPr/>
            <p:nvPr/>
          </p:nvSpPr>
          <p:spPr>
            <a:xfrm>
              <a:off x="6731673" y="5967672"/>
              <a:ext cx="1914364" cy="602240"/>
            </a:xfrm>
            <a:prstGeom prst="ellipse">
              <a:avLst/>
            </a:prstGeom>
            <a:solidFill>
              <a:srgbClr val="D9D9D9"/>
            </a:solidFill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655473" y="6036512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>
                  <a:latin typeface="Optima"/>
                  <a:cs typeface="Optima"/>
                </a:rPr>
                <a:t>Parameters</a:t>
              </a:r>
              <a:endParaRPr lang="en-US" sz="2000" i="1" dirty="0"/>
            </a:p>
          </p:txBody>
        </p:sp>
      </p:grpSp>
      <p:cxnSp>
        <p:nvCxnSpPr>
          <p:cNvPr id="36" name="Straight Arrow Connector 35"/>
          <p:cNvCxnSpPr/>
          <p:nvPr/>
        </p:nvCxnSpPr>
        <p:spPr>
          <a:xfrm flipV="1">
            <a:off x="7680806" y="3131897"/>
            <a:ext cx="0" cy="451668"/>
          </a:xfrm>
          <a:prstGeom prst="straightConnector1">
            <a:avLst/>
          </a:prstGeom>
          <a:ln w="38100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7680806" y="1965268"/>
            <a:ext cx="0" cy="451668"/>
          </a:xfrm>
          <a:prstGeom prst="straightConnector1">
            <a:avLst/>
          </a:prstGeom>
          <a:ln w="38100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7680806" y="4328006"/>
            <a:ext cx="0" cy="451668"/>
          </a:xfrm>
          <a:prstGeom prst="straightConnector1">
            <a:avLst/>
          </a:prstGeom>
          <a:ln w="38100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7680806" y="5478703"/>
            <a:ext cx="0" cy="451668"/>
          </a:xfrm>
          <a:prstGeom prst="straightConnector1">
            <a:avLst/>
          </a:prstGeom>
          <a:ln w="38100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8CB125-2925-C644-AB7E-D2E618B1B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70935674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95418" y="-204668"/>
            <a:ext cx="7345403" cy="734617"/>
            <a:chOff x="851492" y="195669"/>
            <a:chExt cx="7345403" cy="734617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020848" y="365357"/>
              <a:ext cx="7006764" cy="0"/>
            </a:xfrm>
            <a:prstGeom prst="line">
              <a:avLst/>
            </a:prstGeom>
            <a:ln w="38100" cmpd="sng">
              <a:solidFill>
                <a:srgbClr val="404040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/>
            <p:cNvSpPr>
              <a:spLocks noChangeAspect="1"/>
            </p:cNvSpPr>
            <p:nvPr/>
          </p:nvSpPr>
          <p:spPr>
            <a:xfrm>
              <a:off x="5111964" y="273917"/>
              <a:ext cx="182882" cy="182880"/>
            </a:xfrm>
            <a:prstGeom prst="ellipse">
              <a:avLst/>
            </a:prstGeom>
            <a:solidFill>
              <a:schemeClr val="accent1"/>
            </a:solidFill>
            <a:ln w="127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7" name="Oval 6"/>
            <p:cNvSpPr>
              <a:spLocks noChangeAspect="1"/>
            </p:cNvSpPr>
            <p:nvPr/>
          </p:nvSpPr>
          <p:spPr>
            <a:xfrm>
              <a:off x="6741503" y="260402"/>
              <a:ext cx="182882" cy="182880"/>
            </a:xfrm>
            <a:prstGeom prst="ellipse">
              <a:avLst/>
            </a:prstGeom>
            <a:solidFill>
              <a:schemeClr val="tx2"/>
            </a:solidFill>
            <a:ln w="127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636836" y="499399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262626"/>
                  </a:solidFill>
                  <a:latin typeface="Optima"/>
                  <a:cs typeface="Optima"/>
                </a:rPr>
                <a:t>0.7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347561" y="499399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262626"/>
                  </a:solidFill>
                  <a:latin typeface="Optima"/>
                  <a:cs typeface="Optima"/>
                </a:rPr>
                <a:t>0.8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230511" y="499399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A6A6A6"/>
                  </a:solidFill>
                  <a:latin typeface="Optima"/>
                  <a:cs typeface="Optima"/>
                </a:rPr>
                <a:t>0.5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51492" y="499399"/>
              <a:ext cx="3415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A6A6A6"/>
                  </a:solidFill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929118" y="499399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A6A6A6"/>
                  </a:solidFill>
                  <a:latin typeface="Optima"/>
                  <a:cs typeface="Optima"/>
                </a:rPr>
                <a:t>0.6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527538" y="499399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262626"/>
                  </a:solidFill>
                  <a:latin typeface="Optima"/>
                  <a:cs typeface="Optima"/>
                </a:rPr>
                <a:t>0.4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20758" y="499399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A6A6A6"/>
                  </a:solidFill>
                  <a:latin typeface="Optima"/>
                  <a:cs typeface="Optima"/>
                </a:rPr>
                <a:t>0.1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126143" y="499399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A6A6A6"/>
                  </a:solidFill>
                  <a:latin typeface="Optima"/>
                  <a:cs typeface="Optima"/>
                </a:rPr>
                <a:t>0.2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825451" y="499399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262626"/>
                  </a:solidFill>
                  <a:latin typeface="Optima"/>
                  <a:cs typeface="Optima"/>
                </a:rPr>
                <a:t>0.3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020180" y="499399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262626"/>
                  </a:solidFill>
                  <a:latin typeface="Optima"/>
                  <a:cs typeface="Optima"/>
                </a:rPr>
                <a:t>0.9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855366" y="499399"/>
              <a:ext cx="3415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A6A6A6"/>
                  </a:solidFill>
                  <a:latin typeface="Optima"/>
                  <a:cs typeface="Optima"/>
                </a:rPr>
                <a:t>1</a:t>
              </a: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3107491" y="195669"/>
              <a:ext cx="0" cy="329184"/>
            </a:xfrm>
            <a:prstGeom prst="line">
              <a:avLst/>
            </a:prstGeom>
            <a:ln w="28575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3812829" y="200765"/>
              <a:ext cx="0" cy="329184"/>
            </a:xfrm>
            <a:prstGeom prst="line">
              <a:avLst/>
            </a:prstGeom>
            <a:ln w="28575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917792" y="195669"/>
              <a:ext cx="0" cy="329184"/>
            </a:xfrm>
            <a:prstGeom prst="line">
              <a:avLst/>
            </a:prstGeom>
            <a:ln w="28575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640410" y="195669"/>
              <a:ext cx="0" cy="329184"/>
            </a:xfrm>
            <a:prstGeom prst="line">
              <a:avLst/>
            </a:prstGeom>
            <a:ln w="28575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7302550" y="200765"/>
              <a:ext cx="0" cy="329184"/>
            </a:xfrm>
            <a:prstGeom prst="line">
              <a:avLst/>
            </a:prstGeom>
            <a:ln w="28575" cmpd="sng">
              <a:solidFill>
                <a:srgbClr val="40404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891062" y="1497687"/>
            <a:ext cx="7345403" cy="734617"/>
            <a:chOff x="878629" y="1676351"/>
            <a:chExt cx="7345403" cy="734617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1047985" y="1846039"/>
              <a:ext cx="7006764" cy="0"/>
            </a:xfrm>
            <a:prstGeom prst="line">
              <a:avLst/>
            </a:prstGeom>
            <a:ln w="38100" cmpd="sng">
              <a:solidFill>
                <a:srgbClr val="404040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5120604" y="1752966"/>
              <a:ext cx="182882" cy="182880"/>
            </a:xfrm>
            <a:prstGeom prst="ellipse">
              <a:avLst/>
            </a:prstGeom>
            <a:solidFill>
              <a:schemeClr val="accent1"/>
            </a:solidFill>
            <a:ln w="127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6768640" y="1741084"/>
              <a:ext cx="182882" cy="182880"/>
            </a:xfrm>
            <a:prstGeom prst="ellipse">
              <a:avLst/>
            </a:prstGeom>
            <a:solidFill>
              <a:srgbClr val="ED1C24"/>
            </a:solidFill>
            <a:ln w="127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663973" y="198008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accent1"/>
                  </a:solidFill>
                  <a:latin typeface="Optima"/>
                  <a:cs typeface="Optima"/>
                </a:rPr>
                <a:t>0.7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374698" y="198008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FF0000"/>
                  </a:solidFill>
                  <a:latin typeface="Optima"/>
                  <a:cs typeface="Optima"/>
                </a:rPr>
                <a:t>0.8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257648" y="198008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0.5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78629" y="1980081"/>
              <a:ext cx="3415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956255" y="198008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0.6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554675" y="198008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accent1"/>
                  </a:solidFill>
                  <a:latin typeface="Optima"/>
                  <a:cs typeface="Optima"/>
                </a:rPr>
                <a:t>0.4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447895" y="198008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0.1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153280" y="198008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0.2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852588" y="198008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accent1"/>
                  </a:solidFill>
                  <a:latin typeface="Optima"/>
                  <a:cs typeface="Optima"/>
                </a:rPr>
                <a:t>0.3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047317" y="198008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FF0000"/>
                  </a:solidFill>
                  <a:latin typeface="Optima"/>
                  <a:cs typeface="Optima"/>
                </a:rPr>
                <a:t>0.9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882503" y="1980081"/>
              <a:ext cx="3415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1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>
              <a:off x="3134628" y="1676351"/>
              <a:ext cx="0" cy="329184"/>
            </a:xfrm>
            <a:prstGeom prst="line">
              <a:avLst/>
            </a:prstGeom>
            <a:ln w="28575" cmpd="sng">
              <a:solidFill>
                <a:srgbClr val="176FC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839966" y="1681447"/>
              <a:ext cx="0" cy="329184"/>
            </a:xfrm>
            <a:prstGeom prst="line">
              <a:avLst/>
            </a:prstGeom>
            <a:ln w="28575" cmpd="sng">
              <a:solidFill>
                <a:srgbClr val="176FC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5944929" y="1676351"/>
              <a:ext cx="0" cy="329184"/>
            </a:xfrm>
            <a:prstGeom prst="line">
              <a:avLst/>
            </a:prstGeom>
            <a:ln w="28575" cmpd="sng">
              <a:solidFill>
                <a:srgbClr val="176FC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6667547" y="1676351"/>
              <a:ext cx="0" cy="329184"/>
            </a:xfrm>
            <a:prstGeom prst="line">
              <a:avLst/>
            </a:prstGeom>
            <a:ln w="28575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7329687" y="1681447"/>
              <a:ext cx="0" cy="329184"/>
            </a:xfrm>
            <a:prstGeom prst="line">
              <a:avLst/>
            </a:prstGeom>
            <a:ln w="28575" cmpd="sng">
              <a:solidFill>
                <a:srgbClr val="ED1C2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895418" y="3326487"/>
            <a:ext cx="7345403" cy="734617"/>
            <a:chOff x="905766" y="3262991"/>
            <a:chExt cx="7345403" cy="734617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1075122" y="3432679"/>
              <a:ext cx="7006764" cy="0"/>
            </a:xfrm>
            <a:prstGeom prst="line">
              <a:avLst/>
            </a:prstGeom>
            <a:ln w="38100" cmpd="sng">
              <a:solidFill>
                <a:srgbClr val="404040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/>
            <p:cNvSpPr>
              <a:spLocks noChangeAspect="1"/>
            </p:cNvSpPr>
            <p:nvPr/>
          </p:nvSpPr>
          <p:spPr>
            <a:xfrm>
              <a:off x="4178394" y="3341239"/>
              <a:ext cx="182882" cy="182880"/>
            </a:xfrm>
            <a:prstGeom prst="ellipse">
              <a:avLst/>
            </a:prstGeom>
            <a:solidFill>
              <a:schemeClr val="accent1"/>
            </a:solidFill>
            <a:ln w="127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>
              <a:off x="6957978" y="3341239"/>
              <a:ext cx="182882" cy="182880"/>
            </a:xfrm>
            <a:prstGeom prst="ellipse">
              <a:avLst/>
            </a:prstGeom>
            <a:solidFill>
              <a:srgbClr val="ED1C24"/>
            </a:solidFill>
            <a:ln w="127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691110" y="356672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accent1"/>
                  </a:solidFill>
                  <a:latin typeface="Optima"/>
                  <a:cs typeface="Optima"/>
                </a:rPr>
                <a:t>0.7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401835" y="356672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FF0000"/>
                  </a:solidFill>
                  <a:latin typeface="Optima"/>
                  <a:cs typeface="Optima"/>
                </a:rPr>
                <a:t>0.8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284785" y="356672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0.5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05766" y="3566721"/>
              <a:ext cx="3415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983392" y="356672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0.6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581812" y="356672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accent1"/>
                  </a:solidFill>
                  <a:latin typeface="Optima"/>
                  <a:cs typeface="Optima"/>
                </a:rPr>
                <a:t>0.4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475032" y="356672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0.1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180417" y="356672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0.2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879725" y="356672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accent1"/>
                  </a:solidFill>
                  <a:latin typeface="Optima"/>
                  <a:cs typeface="Optima"/>
                </a:rPr>
                <a:t>0.3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074454" y="356672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FF0000"/>
                  </a:solidFill>
                  <a:latin typeface="Optima"/>
                  <a:cs typeface="Optima"/>
                </a:rPr>
                <a:t>0.9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909640" y="3566721"/>
              <a:ext cx="3415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1</a:t>
              </a: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3161765" y="3262991"/>
              <a:ext cx="0" cy="329184"/>
            </a:xfrm>
            <a:prstGeom prst="line">
              <a:avLst/>
            </a:prstGeom>
            <a:ln w="28575" cmpd="sng">
              <a:solidFill>
                <a:srgbClr val="176FC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3867103" y="3268087"/>
              <a:ext cx="0" cy="329184"/>
            </a:xfrm>
            <a:prstGeom prst="line">
              <a:avLst/>
            </a:prstGeom>
            <a:ln w="28575" cmpd="sng">
              <a:solidFill>
                <a:srgbClr val="176FC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5972066" y="3262991"/>
              <a:ext cx="0" cy="329184"/>
            </a:xfrm>
            <a:prstGeom prst="line">
              <a:avLst/>
            </a:prstGeom>
            <a:ln w="28575" cmpd="sng">
              <a:solidFill>
                <a:srgbClr val="176FC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6694684" y="3262991"/>
              <a:ext cx="0" cy="329184"/>
            </a:xfrm>
            <a:prstGeom prst="line">
              <a:avLst/>
            </a:prstGeom>
            <a:ln w="28575" cmpd="sng">
              <a:solidFill>
                <a:srgbClr val="ED1C2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7356824" y="3268087"/>
              <a:ext cx="0" cy="329184"/>
            </a:xfrm>
            <a:prstGeom prst="line">
              <a:avLst/>
            </a:prstGeom>
            <a:ln w="28575" cmpd="sng">
              <a:solidFill>
                <a:srgbClr val="ED1C2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/>
          <p:cNvGrpSpPr/>
          <p:nvPr/>
        </p:nvGrpSpPr>
        <p:grpSpPr>
          <a:xfrm>
            <a:off x="863276" y="5195599"/>
            <a:ext cx="7345403" cy="734617"/>
            <a:chOff x="908726" y="4723871"/>
            <a:chExt cx="7345403" cy="734617"/>
          </a:xfrm>
        </p:grpSpPr>
        <p:cxnSp>
          <p:nvCxnSpPr>
            <p:cNvPr id="65" name="Straight Connector 64"/>
            <p:cNvCxnSpPr/>
            <p:nvPr/>
          </p:nvCxnSpPr>
          <p:spPr>
            <a:xfrm>
              <a:off x="1078082" y="4893559"/>
              <a:ext cx="7006764" cy="0"/>
            </a:xfrm>
            <a:prstGeom prst="line">
              <a:avLst/>
            </a:prstGeom>
            <a:ln w="38100" cmpd="sng">
              <a:solidFill>
                <a:srgbClr val="404040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/>
            <p:cNvSpPr>
              <a:spLocks noChangeAspect="1"/>
            </p:cNvSpPr>
            <p:nvPr/>
          </p:nvSpPr>
          <p:spPr>
            <a:xfrm>
              <a:off x="4181354" y="4802119"/>
              <a:ext cx="182882" cy="182880"/>
            </a:xfrm>
            <a:prstGeom prst="ellipse">
              <a:avLst/>
            </a:prstGeom>
            <a:solidFill>
              <a:schemeClr val="accent1"/>
            </a:solidFill>
            <a:ln w="127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694070" y="50276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FF0000"/>
                  </a:solidFill>
                  <a:latin typeface="Optima"/>
                  <a:cs typeface="Optima"/>
                </a:rPr>
                <a:t>0.7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404795" y="50276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FF0000"/>
                  </a:solidFill>
                  <a:latin typeface="Optima"/>
                  <a:cs typeface="Optima"/>
                </a:rPr>
                <a:t>0.8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4287745" y="50276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0.5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908726" y="5027601"/>
              <a:ext cx="3415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986352" y="50276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0.6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584772" y="50276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accent1"/>
                  </a:solidFill>
                  <a:latin typeface="Optima"/>
                  <a:cs typeface="Optima"/>
                </a:rPr>
                <a:t>0.4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477992" y="50276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0.1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183377" y="50276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0.2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882685" y="50276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accent1"/>
                  </a:solidFill>
                  <a:latin typeface="Optima"/>
                  <a:cs typeface="Optima"/>
                </a:rPr>
                <a:t>0.3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7077414" y="50276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FF0000"/>
                  </a:solidFill>
                  <a:latin typeface="Optima"/>
                  <a:cs typeface="Optima"/>
                </a:rPr>
                <a:t>0.9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7912600" y="5027601"/>
              <a:ext cx="3415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1</a:t>
              </a:r>
            </a:p>
          </p:txBody>
        </p:sp>
        <p:cxnSp>
          <p:nvCxnSpPr>
            <p:cNvPr id="78" name="Straight Connector 77"/>
            <p:cNvCxnSpPr/>
            <p:nvPr/>
          </p:nvCxnSpPr>
          <p:spPr>
            <a:xfrm>
              <a:off x="3164725" y="4723871"/>
              <a:ext cx="0" cy="329184"/>
            </a:xfrm>
            <a:prstGeom prst="line">
              <a:avLst/>
            </a:prstGeom>
            <a:ln w="28575" cmpd="sng">
              <a:solidFill>
                <a:srgbClr val="176FC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3870063" y="4728967"/>
              <a:ext cx="0" cy="329184"/>
            </a:xfrm>
            <a:prstGeom prst="line">
              <a:avLst/>
            </a:prstGeom>
            <a:ln w="28575" cmpd="sng">
              <a:solidFill>
                <a:srgbClr val="176FC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5975026" y="4723871"/>
              <a:ext cx="0" cy="329184"/>
            </a:xfrm>
            <a:prstGeom prst="line">
              <a:avLst/>
            </a:prstGeom>
            <a:ln w="28575" cmpd="sng">
              <a:solidFill>
                <a:srgbClr val="ED1C2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6697644" y="4723871"/>
              <a:ext cx="0" cy="329184"/>
            </a:xfrm>
            <a:prstGeom prst="line">
              <a:avLst/>
            </a:prstGeom>
            <a:ln w="28575" cmpd="sng">
              <a:solidFill>
                <a:srgbClr val="ED1C2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7359784" y="4728967"/>
              <a:ext cx="0" cy="329184"/>
            </a:xfrm>
            <a:prstGeom prst="line">
              <a:avLst/>
            </a:prstGeom>
            <a:ln w="28575" cmpd="sng">
              <a:solidFill>
                <a:srgbClr val="ED1C2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/>
            <p:cNvSpPr>
              <a:spLocks noChangeAspect="1"/>
            </p:cNvSpPr>
            <p:nvPr/>
          </p:nvSpPr>
          <p:spPr>
            <a:xfrm>
              <a:off x="6957978" y="4798667"/>
              <a:ext cx="182882" cy="182880"/>
            </a:xfrm>
            <a:prstGeom prst="ellipse">
              <a:avLst/>
            </a:prstGeom>
            <a:solidFill>
              <a:srgbClr val="ED1C24"/>
            </a:solidFill>
            <a:ln w="127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892265" y="6941662"/>
            <a:ext cx="7345403" cy="734617"/>
            <a:chOff x="939343" y="6108271"/>
            <a:chExt cx="7345403" cy="734617"/>
          </a:xfrm>
        </p:grpSpPr>
        <p:cxnSp>
          <p:nvCxnSpPr>
            <p:cNvPr id="85" name="Straight Connector 84"/>
            <p:cNvCxnSpPr/>
            <p:nvPr/>
          </p:nvCxnSpPr>
          <p:spPr>
            <a:xfrm>
              <a:off x="1108699" y="6277959"/>
              <a:ext cx="7006764" cy="0"/>
            </a:xfrm>
            <a:prstGeom prst="line">
              <a:avLst/>
            </a:prstGeom>
            <a:ln w="38100" cmpd="sng">
              <a:solidFill>
                <a:srgbClr val="404040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/>
            <p:cNvSpPr>
              <a:spLocks noChangeAspect="1"/>
            </p:cNvSpPr>
            <p:nvPr/>
          </p:nvSpPr>
          <p:spPr>
            <a:xfrm>
              <a:off x="3466790" y="6186519"/>
              <a:ext cx="182882" cy="182880"/>
            </a:xfrm>
            <a:prstGeom prst="ellipse">
              <a:avLst/>
            </a:prstGeom>
            <a:solidFill>
              <a:schemeClr val="accent1"/>
            </a:solidFill>
            <a:ln w="127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5724687" y="64120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FF0000"/>
                  </a:solidFill>
                  <a:latin typeface="Optima"/>
                  <a:cs typeface="Optima"/>
                </a:rPr>
                <a:t>0.7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6435412" y="64120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FF0000"/>
                  </a:solidFill>
                  <a:latin typeface="Optima"/>
                  <a:cs typeface="Optima"/>
                </a:rPr>
                <a:t>0.8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318362" y="64120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0.5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939343" y="6412001"/>
              <a:ext cx="3415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016969" y="64120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0.6</a:t>
              </a: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615389" y="64120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accent1"/>
                  </a:solidFill>
                  <a:latin typeface="Optima"/>
                  <a:cs typeface="Optima"/>
                </a:rPr>
                <a:t>0.4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508609" y="64120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0.1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2213994" y="64120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0.2</a:t>
              </a: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2913302" y="64120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accent1"/>
                  </a:solidFill>
                  <a:latin typeface="Optima"/>
                  <a:cs typeface="Optima"/>
                </a:rPr>
                <a:t>0.3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7108031" y="6412001"/>
              <a:ext cx="57682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FF0000"/>
                  </a:solidFill>
                  <a:latin typeface="Optima"/>
                  <a:cs typeface="Optima"/>
                </a:rPr>
                <a:t>0.9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943217" y="6412001"/>
              <a:ext cx="3415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1</a:t>
              </a:r>
            </a:p>
          </p:txBody>
        </p:sp>
        <p:cxnSp>
          <p:nvCxnSpPr>
            <p:cNvPr id="98" name="Straight Connector 97"/>
            <p:cNvCxnSpPr/>
            <p:nvPr/>
          </p:nvCxnSpPr>
          <p:spPr>
            <a:xfrm>
              <a:off x="3195342" y="6108271"/>
              <a:ext cx="0" cy="329184"/>
            </a:xfrm>
            <a:prstGeom prst="line">
              <a:avLst/>
            </a:prstGeom>
            <a:ln w="28575" cmpd="sng">
              <a:solidFill>
                <a:srgbClr val="176FC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3900680" y="6113367"/>
              <a:ext cx="0" cy="329184"/>
            </a:xfrm>
            <a:prstGeom prst="line">
              <a:avLst/>
            </a:prstGeom>
            <a:ln w="28575" cmpd="sng">
              <a:solidFill>
                <a:srgbClr val="176FC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>
              <a:off x="6005643" y="6108271"/>
              <a:ext cx="0" cy="329184"/>
            </a:xfrm>
            <a:prstGeom prst="line">
              <a:avLst/>
            </a:prstGeom>
            <a:ln w="28575" cmpd="sng">
              <a:solidFill>
                <a:srgbClr val="ED1C2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>
              <a:off x="6728261" y="6108271"/>
              <a:ext cx="0" cy="329184"/>
            </a:xfrm>
            <a:prstGeom prst="line">
              <a:avLst/>
            </a:prstGeom>
            <a:ln w="28575" cmpd="sng">
              <a:solidFill>
                <a:srgbClr val="149B5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>
              <a:off x="7390401" y="6113367"/>
              <a:ext cx="0" cy="329184"/>
            </a:xfrm>
            <a:prstGeom prst="line">
              <a:avLst/>
            </a:prstGeom>
            <a:ln w="28575" cmpd="sng">
              <a:solidFill>
                <a:srgbClr val="ED1C2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Oval 102"/>
            <p:cNvSpPr>
              <a:spLocks noChangeAspect="1"/>
            </p:cNvSpPr>
            <p:nvPr/>
          </p:nvSpPr>
          <p:spPr>
            <a:xfrm>
              <a:off x="6637070" y="6186519"/>
              <a:ext cx="182882" cy="182880"/>
            </a:xfrm>
            <a:prstGeom prst="ellipse">
              <a:avLst/>
            </a:prstGeom>
            <a:solidFill>
              <a:srgbClr val="ED1C24"/>
            </a:solidFill>
            <a:ln w="12700" cmpd="sng"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108" name="TextBox 107"/>
          <p:cNvSpPr txBox="1"/>
          <p:nvPr/>
        </p:nvSpPr>
        <p:spPr>
          <a:xfrm>
            <a:off x="6657221" y="-635555"/>
            <a:ext cx="13602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 err="1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A</a:t>
            </a:r>
            <a:r>
              <a:rPr lang="en-US" sz="2200" dirty="0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 = 0.82</a:t>
            </a:r>
            <a:endParaRPr lang="en-US" sz="2200" dirty="0">
              <a:solidFill>
                <a:srgbClr val="FF0000"/>
              </a:solidFill>
              <a:latin typeface="Optima"/>
              <a:cs typeface="Optima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662057" y="1066800"/>
            <a:ext cx="134973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 err="1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B</a:t>
            </a:r>
            <a:r>
              <a:rPr lang="en-US" sz="2200" dirty="0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 = 0.82</a:t>
            </a:r>
            <a:endParaRPr lang="en-US" sz="2200" dirty="0">
              <a:solidFill>
                <a:srgbClr val="FF0000"/>
              </a:solidFill>
              <a:latin typeface="Optima"/>
              <a:cs typeface="Optima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6777408" y="4760424"/>
            <a:ext cx="135660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 err="1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B</a:t>
            </a:r>
            <a:r>
              <a:rPr lang="en-US" sz="2200" i="1" dirty="0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 </a:t>
            </a:r>
            <a:r>
              <a:rPr lang="en-US" sz="2200" dirty="0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= 0.85</a:t>
            </a:r>
            <a:endParaRPr lang="en-US" sz="2200" dirty="0">
              <a:solidFill>
                <a:srgbClr val="FF0000"/>
              </a:solidFill>
              <a:latin typeface="Optima"/>
              <a:cs typeface="Optima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4092078" y="4724400"/>
            <a:ext cx="15183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 err="1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θ</a:t>
            </a:r>
            <a:r>
              <a:rPr lang="en-US" sz="2200" i="1" baseline="-25000" dirty="0" err="1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A</a:t>
            </a:r>
            <a:r>
              <a:rPr lang="en-US" sz="2200" i="1" dirty="0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 </a:t>
            </a:r>
            <a:r>
              <a:rPr lang="en-US" sz="2200" dirty="0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= 0.467</a:t>
            </a:r>
            <a:endParaRPr lang="en-US" sz="2200" dirty="0">
              <a:solidFill>
                <a:schemeClr val="accent1"/>
              </a:solidFill>
              <a:latin typeface="Optima"/>
              <a:cs typeface="Optima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6512994" y="6477000"/>
            <a:ext cx="12034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 err="1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B</a:t>
            </a:r>
            <a:r>
              <a:rPr lang="en-US" sz="2200" i="1" dirty="0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 </a:t>
            </a:r>
            <a:r>
              <a:rPr lang="en-US" sz="2200" dirty="0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= 0.8</a:t>
            </a:r>
            <a:endParaRPr lang="en-US" sz="2200" dirty="0">
              <a:solidFill>
                <a:srgbClr val="FF0000"/>
              </a:solidFill>
              <a:latin typeface="Optima"/>
              <a:cs typeface="Optima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3305446" y="6477000"/>
            <a:ext cx="134973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 err="1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θ</a:t>
            </a:r>
            <a:r>
              <a:rPr lang="en-US" sz="2200" i="1" baseline="-25000" dirty="0" err="1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A</a:t>
            </a:r>
            <a:r>
              <a:rPr lang="en-US" sz="2200" i="1" dirty="0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 </a:t>
            </a:r>
            <a:r>
              <a:rPr lang="en-US" sz="2200" dirty="0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= 0.35</a:t>
            </a:r>
            <a:endParaRPr lang="en-US" sz="2200" dirty="0">
              <a:solidFill>
                <a:schemeClr val="accent1"/>
              </a:solidFill>
              <a:latin typeface="Optima"/>
              <a:cs typeface="Optima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835903" y="2905521"/>
            <a:ext cx="135660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 err="1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θ</a:t>
            </a:r>
            <a:r>
              <a:rPr lang="en-US" sz="2200" i="1" baseline="-25000" dirty="0" err="1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B</a:t>
            </a:r>
            <a:r>
              <a:rPr lang="en-US" sz="2200" i="1" dirty="0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 </a:t>
            </a:r>
            <a:r>
              <a:rPr lang="en-US" sz="2200" dirty="0">
                <a:solidFill>
                  <a:srgbClr val="FF0000"/>
                </a:solidFill>
                <a:latin typeface="Optima"/>
                <a:ea typeface="Lucida Grande"/>
                <a:cs typeface="Optima"/>
              </a:rPr>
              <a:t>= 0.85</a:t>
            </a:r>
            <a:endParaRPr lang="en-US" sz="2200" dirty="0">
              <a:solidFill>
                <a:srgbClr val="FF0000"/>
              </a:solidFill>
              <a:latin typeface="Optima"/>
              <a:cs typeface="Optima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4152569" y="2895600"/>
            <a:ext cx="15183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 err="1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θ</a:t>
            </a:r>
            <a:r>
              <a:rPr lang="en-US" sz="2200" i="1" baseline="-25000" dirty="0" err="1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A</a:t>
            </a:r>
            <a:r>
              <a:rPr lang="en-US" sz="2200" i="1" dirty="0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 </a:t>
            </a:r>
            <a:r>
              <a:rPr lang="en-US" sz="2200" dirty="0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= 0.467</a:t>
            </a:r>
            <a:endParaRPr lang="en-US" sz="2200" dirty="0">
              <a:solidFill>
                <a:schemeClr val="accent1"/>
              </a:solidFill>
              <a:latin typeface="Optima"/>
              <a:cs typeface="Optima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5004163" y="1084971"/>
            <a:ext cx="119287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 err="1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θ</a:t>
            </a:r>
            <a:r>
              <a:rPr lang="en-US" sz="2200" i="1" baseline="-25000" dirty="0" err="1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A</a:t>
            </a:r>
            <a:r>
              <a:rPr lang="en-US" sz="2200" i="1" dirty="0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 </a:t>
            </a:r>
            <a:r>
              <a:rPr lang="en-US" sz="2200" dirty="0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= 0.6</a:t>
            </a:r>
            <a:endParaRPr lang="en-US" sz="2200" dirty="0">
              <a:solidFill>
                <a:schemeClr val="accent1"/>
              </a:solidFill>
              <a:latin typeface="Optima"/>
              <a:cs typeface="Optima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5032571" y="-630459"/>
            <a:ext cx="119287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 err="1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θ</a:t>
            </a:r>
            <a:r>
              <a:rPr lang="en-US" sz="2200" i="1" baseline="-25000" dirty="0" err="1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A</a:t>
            </a:r>
            <a:r>
              <a:rPr lang="en-US" sz="2200" i="1" dirty="0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 </a:t>
            </a:r>
            <a:r>
              <a:rPr lang="en-US" sz="2200" dirty="0">
                <a:solidFill>
                  <a:schemeClr val="accent1"/>
                </a:solidFill>
                <a:latin typeface="Optima"/>
                <a:ea typeface="Lucida Grande"/>
                <a:cs typeface="Optima"/>
              </a:rPr>
              <a:t>= 0.6</a:t>
            </a:r>
            <a:endParaRPr lang="en-US" sz="2200" dirty="0">
              <a:solidFill>
                <a:schemeClr val="accent1"/>
              </a:solidFill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0767089-3088-E640-B10F-E296755B4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4189522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9215" y="1143000"/>
            <a:ext cx="8839200" cy="4525963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000" dirty="0"/>
              <a:t>      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981200" y="2299732"/>
            <a:ext cx="5334000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057400" y="2335406"/>
            <a:ext cx="5257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-6h         -4h         -2h         </a:t>
            </a:r>
            <a:r>
              <a:rPr lang="en-US" b="1" dirty="0">
                <a:solidFill>
                  <a:srgbClr val="660066"/>
                </a:solidFill>
              </a:rPr>
              <a:t>0</a:t>
            </a:r>
            <a:r>
              <a:rPr lang="en-US" b="1" dirty="0">
                <a:solidFill>
                  <a:srgbClr val="0000FF"/>
                </a:solidFill>
              </a:rPr>
              <a:t> </a:t>
            </a:r>
            <a:r>
              <a:rPr lang="en-US" dirty="0"/>
              <a:t>        +2h         +4h         +6h</a:t>
            </a:r>
          </a:p>
          <a:p>
            <a:r>
              <a:rPr lang="en-US" dirty="0">
                <a:solidFill>
                  <a:schemeClr val="accent1"/>
                </a:solidFill>
              </a:rPr>
              <a:t>                                  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rgbClr val="660066"/>
                </a:solidFill>
              </a:rPr>
              <a:t>diauxic</a:t>
            </a:r>
            <a:r>
              <a:rPr lang="en-US" sz="2000" b="1" dirty="0">
                <a:solidFill>
                  <a:srgbClr val="660066"/>
                </a:solidFill>
              </a:rPr>
              <a:t> shift</a:t>
            </a:r>
          </a:p>
          <a:p>
            <a:r>
              <a:rPr lang="en-US" dirty="0"/>
              <a:t> 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2209800" y="2136181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988527" y="2126887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787698" y="2115736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464204" y="2126887"/>
            <a:ext cx="0" cy="152400"/>
          </a:xfrm>
          <a:prstGeom prst="line">
            <a:avLst/>
          </a:prstGeom>
          <a:ln w="28575">
            <a:solidFill>
              <a:srgbClr val="66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148147" y="2132463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986347" y="2136180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804102" y="2147332"/>
            <a:ext cx="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9067800" cy="1143000"/>
          </a:xfrm>
        </p:spPr>
        <p:txBody>
          <a:bodyPr>
            <a:normAutofit/>
          </a:bodyPr>
          <a:lstStyle/>
          <a:p>
            <a:r>
              <a:rPr lang="en-US" dirty="0"/>
              <a:t>Measuring 3 Genes at 7 Checkpoints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33400" y="1377706"/>
            <a:ext cx="8229600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lvl="1"/>
            <a:r>
              <a:rPr lang="en-US" sz="2400" dirty="0">
                <a:latin typeface="Optima"/>
                <a:cs typeface="Optima"/>
              </a:rPr>
              <a:t>Measure expression of various yeast genes at 7 checkpoints: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246224" y="3048000"/>
            <a:ext cx="6629400" cy="1015663"/>
          </a:xfrm>
          <a:prstGeom prst="rect">
            <a:avLst/>
          </a:prstGeom>
          <a:solidFill>
            <a:srgbClr val="F2F2F2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2"/>
                </a:solidFill>
                <a:latin typeface="Courier" pitchFamily="49" charset="0"/>
              </a:rPr>
              <a:t>YLR258W  1.1  1.4  1.4  3.7  4.0 10.0  5.9</a:t>
            </a:r>
          </a:p>
          <a:p>
            <a:r>
              <a:rPr lang="en-US" sz="2000" dirty="0">
                <a:solidFill>
                  <a:schemeClr val="tx2"/>
                </a:solidFill>
                <a:latin typeface="Courier" pitchFamily="49" charset="0"/>
              </a:rPr>
              <a:t>YPL012W  1.1  0.8  0.9  0.4  0.3  0.1  0.1</a:t>
            </a:r>
          </a:p>
          <a:p>
            <a:r>
              <a:rPr lang="en-US" sz="2000" dirty="0">
                <a:solidFill>
                  <a:srgbClr val="176FC1"/>
                </a:solidFill>
                <a:latin typeface="Courier" pitchFamily="49" charset="0"/>
              </a:rPr>
              <a:t>YPR055W  1.1  1.1  1.1  1.1  1.1  1.1  1.1</a:t>
            </a:r>
          </a:p>
        </p:txBody>
      </p:sp>
      <p:sp>
        <p:nvSpPr>
          <p:cNvPr id="30" name="Oval 29"/>
          <p:cNvSpPr/>
          <p:nvPr/>
        </p:nvSpPr>
        <p:spPr>
          <a:xfrm>
            <a:off x="4921229" y="3700073"/>
            <a:ext cx="609600" cy="381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3"/>
          <p:cNvSpPr txBox="1">
            <a:spLocks/>
          </p:cNvSpPr>
          <p:nvPr/>
        </p:nvSpPr>
        <p:spPr>
          <a:xfrm>
            <a:off x="2951401" y="4126104"/>
            <a:ext cx="3042354" cy="838199"/>
          </a:xfrm>
          <a:prstGeom prst="rect">
            <a:avLst/>
          </a:prstGeom>
          <a:solidFill>
            <a:srgbClr val="CAE2F9"/>
          </a:solidFill>
          <a:ln>
            <a:solidFill>
              <a:srgbClr val="176FC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i="1" dirty="0" err="1">
                <a:latin typeface="Optima"/>
                <a:cs typeface="Optima"/>
              </a:rPr>
              <a:t>e</a:t>
            </a:r>
            <a:r>
              <a:rPr lang="en-US" sz="2200" i="1" baseline="-25000" dirty="0" err="1">
                <a:latin typeface="Optima"/>
                <a:cs typeface="Optima"/>
              </a:rPr>
              <a:t>ij</a:t>
            </a:r>
            <a:r>
              <a:rPr lang="en-US" sz="2200" b="1" i="1" dirty="0">
                <a:latin typeface="Optima"/>
                <a:cs typeface="Optima"/>
              </a:rPr>
              <a:t> </a:t>
            </a:r>
            <a:r>
              <a:rPr lang="en-US" sz="2200" b="1" dirty="0">
                <a:latin typeface="Optima"/>
                <a:cs typeface="Optima"/>
              </a:rPr>
              <a:t>= expression level </a:t>
            </a:r>
            <a:r>
              <a:rPr lang="en-US" sz="2200" dirty="0">
                <a:latin typeface="Optima"/>
                <a:cs typeface="Optima"/>
              </a:rPr>
              <a:t>of gene </a:t>
            </a:r>
            <a:r>
              <a:rPr lang="en-US" sz="2200" i="1" dirty="0" err="1">
                <a:latin typeface="Optima"/>
                <a:cs typeface="Optima"/>
              </a:rPr>
              <a:t>i</a:t>
            </a:r>
            <a:r>
              <a:rPr lang="en-US" sz="2200" dirty="0">
                <a:latin typeface="Optima"/>
                <a:cs typeface="Optima"/>
              </a:rPr>
              <a:t> at checkpoint  </a:t>
            </a:r>
            <a:r>
              <a:rPr lang="en-US" sz="2200" i="1" dirty="0">
                <a:latin typeface="Optima"/>
                <a:cs typeface="Optima"/>
              </a:rPr>
              <a:t>j</a:t>
            </a:r>
            <a:endParaRPr lang="en-US" sz="2200" dirty="0">
              <a:latin typeface="Optima"/>
              <a:cs typeface="Optima"/>
            </a:endParaRPr>
          </a:p>
        </p:txBody>
      </p:sp>
      <p:graphicFrame>
        <p:nvGraphicFramePr>
          <p:cNvPr id="25" name="Chart 24"/>
          <p:cNvGraphicFramePr/>
          <p:nvPr>
            <p:extLst>
              <p:ext uri="{D42A27DB-BD31-4B8C-83A1-F6EECF244321}">
                <p14:modId xmlns:p14="http://schemas.microsoft.com/office/powerpoint/2010/main" val="3464296721"/>
              </p:ext>
            </p:extLst>
          </p:nvPr>
        </p:nvGraphicFramePr>
        <p:xfrm>
          <a:off x="321960" y="5105400"/>
          <a:ext cx="2743200" cy="160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Chart 25"/>
          <p:cNvGraphicFramePr/>
          <p:nvPr>
            <p:extLst>
              <p:ext uri="{D42A27DB-BD31-4B8C-83A1-F6EECF244321}">
                <p14:modId xmlns:p14="http://schemas.microsoft.com/office/powerpoint/2010/main" val="1214823583"/>
              </p:ext>
            </p:extLst>
          </p:nvPr>
        </p:nvGraphicFramePr>
        <p:xfrm>
          <a:off x="3093018" y="5105400"/>
          <a:ext cx="2743200" cy="160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7" name="Chart 26"/>
          <p:cNvGraphicFramePr/>
          <p:nvPr>
            <p:extLst>
              <p:ext uri="{D42A27DB-BD31-4B8C-83A1-F6EECF244321}">
                <p14:modId xmlns:p14="http://schemas.microsoft.com/office/powerpoint/2010/main" val="3740506690"/>
              </p:ext>
            </p:extLst>
          </p:nvPr>
        </p:nvGraphicFramePr>
        <p:xfrm>
          <a:off x="6096000" y="5105400"/>
          <a:ext cx="2743200" cy="160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42003" y="5257800"/>
            <a:ext cx="458331" cy="13926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10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200400" y="5257800"/>
            <a:ext cx="458331" cy="13926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10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196469" y="5257800"/>
            <a:ext cx="458331" cy="13926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10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1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0.5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0.2</a:t>
            </a:r>
          </a:p>
          <a:p>
            <a:pPr algn="r">
              <a:lnSpc>
                <a:spcPct val="80000"/>
              </a:lnSpc>
            </a:pPr>
            <a:r>
              <a:rPr lang="en-US" sz="1500" dirty="0">
                <a:latin typeface="Optima"/>
                <a:cs typeface="Optima"/>
              </a:rPr>
              <a:t>0.1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B5AF029-D827-FB4F-B603-7334FE63E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115887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3998" cy="11430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From Coin Flipping to </a:t>
            </a:r>
            <a:r>
              <a:rPr lang="en-US" sz="3600" i="1" dirty="0"/>
              <a:t>k</a:t>
            </a:r>
            <a:r>
              <a:rPr lang="en-US" sz="3600" dirty="0"/>
              <a:t>-Means Clustering: </a:t>
            </a:r>
            <a:br>
              <a:rPr lang="en-US" sz="3600" dirty="0"/>
            </a:br>
            <a:r>
              <a:rPr lang="en-US" sz="3600" dirty="0"/>
              <a:t>Where Are </a:t>
            </a:r>
            <a:r>
              <a:rPr lang="en-US" sz="3600" i="1" dirty="0"/>
              <a:t>Data, </a:t>
            </a:r>
            <a:r>
              <a:rPr lang="en-US" sz="3600" i="1" dirty="0" err="1"/>
              <a:t>HiddenVector</a:t>
            </a:r>
            <a:r>
              <a:rPr lang="en-US" sz="3600" i="1" dirty="0"/>
              <a:t>, </a:t>
            </a:r>
            <a:r>
              <a:rPr lang="en-US" sz="3600" dirty="0"/>
              <a:t>and</a:t>
            </a:r>
            <a:r>
              <a:rPr lang="en-US" sz="3600" i="1" dirty="0"/>
              <a:t> Parameters</a:t>
            </a:r>
            <a:r>
              <a:rPr lang="en-US" sz="3600" dirty="0"/>
              <a:t>?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048000" y="4848225"/>
            <a:ext cx="2933700" cy="1638300"/>
            <a:chOff x="5448300" y="4848225"/>
            <a:chExt cx="2933700" cy="1638300"/>
          </a:xfrm>
          <a:solidFill>
            <a:schemeClr val="accent1"/>
          </a:solidFill>
          <a:effectLst/>
        </p:grpSpPr>
        <p:sp>
          <p:nvSpPr>
            <p:cNvPr id="6" name="Oval 5"/>
            <p:cNvSpPr/>
            <p:nvPr/>
          </p:nvSpPr>
          <p:spPr>
            <a:xfrm>
              <a:off x="5448300" y="4962525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tima"/>
                <a:cs typeface="Optima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5486400" y="5762625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tima"/>
                <a:cs typeface="Optima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6477000" y="5953125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tima"/>
                <a:cs typeface="Optima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8153400" y="5813425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tima"/>
                <a:cs typeface="Optima"/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6629400" y="4962525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tima"/>
                <a:cs typeface="Optima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7366000" y="4848225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tima"/>
                <a:cs typeface="Optima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6134100" y="5572125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tima"/>
                <a:cs typeface="Optima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7251700" y="6257925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tima"/>
                <a:cs typeface="Optima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28600" y="1828800"/>
            <a:ext cx="88392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i="1" dirty="0">
                <a:latin typeface="Optima"/>
                <a:cs typeface="Optima"/>
              </a:rPr>
              <a:t>Data: 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data points </a:t>
            </a:r>
            <a:r>
              <a:rPr lang="en-US" sz="2600" i="1" dirty="0">
                <a:solidFill>
                  <a:srgbClr val="176FC1"/>
                </a:solidFill>
                <a:latin typeface="Optima"/>
                <a:cs typeface="Optima"/>
              </a:rPr>
              <a:t>Data = 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(</a:t>
            </a:r>
            <a:r>
              <a:rPr lang="en-US" sz="26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600" i="1" baseline="-25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,…,</a:t>
            </a:r>
            <a:r>
              <a:rPr lang="en-US" sz="2600" i="1" dirty="0" err="1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6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n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)</a:t>
            </a:r>
          </a:p>
          <a:p>
            <a:endParaRPr lang="en-US" sz="2600" i="1" dirty="0">
              <a:latin typeface="Optima"/>
              <a:cs typeface="Optima"/>
            </a:endParaRPr>
          </a:p>
          <a:p>
            <a:r>
              <a:rPr lang="en-US" sz="2600" i="1" dirty="0">
                <a:solidFill>
                  <a:schemeClr val="tx1">
                    <a:alpha val="0"/>
                  </a:schemeClr>
                </a:solidFill>
                <a:latin typeface="Optima"/>
                <a:cs typeface="Optima"/>
              </a:rPr>
              <a:t>Parameters: Centers = </a:t>
            </a:r>
            <a:r>
              <a:rPr lang="en-US" sz="2600" dirty="0">
                <a:solidFill>
                  <a:schemeClr val="tx1">
                    <a:alpha val="0"/>
                  </a:schemeClr>
                </a:solidFill>
                <a:latin typeface="Optima"/>
                <a:cs typeface="Optima"/>
              </a:rPr>
              <a:t>(</a:t>
            </a:r>
            <a:r>
              <a:rPr lang="en-US" sz="2600" i="1" dirty="0">
                <a:solidFill>
                  <a:schemeClr val="tx1">
                    <a:alpha val="0"/>
                  </a:schemeClr>
                </a:solidFill>
                <a:latin typeface="Optima"/>
                <a:cs typeface="Optima"/>
              </a:rPr>
              <a:t>Center</a:t>
            </a:r>
            <a:r>
              <a:rPr lang="en-US" sz="2600" i="1" baseline="-25000" dirty="0">
                <a:solidFill>
                  <a:schemeClr val="tx1">
                    <a:alpha val="0"/>
                  </a:schemeClr>
                </a:solidFill>
                <a:latin typeface="Optima"/>
                <a:cs typeface="Optima"/>
              </a:rPr>
              <a:t>1</a:t>
            </a:r>
            <a:r>
              <a:rPr lang="en-US" sz="2600" i="1" dirty="0">
                <a:solidFill>
                  <a:schemeClr val="tx1">
                    <a:alpha val="0"/>
                  </a:schemeClr>
                </a:solidFill>
                <a:latin typeface="Optima"/>
                <a:cs typeface="Optima"/>
              </a:rPr>
              <a:t>,…,</a:t>
            </a:r>
            <a:r>
              <a:rPr lang="en-US" sz="2600" i="1" dirty="0" err="1">
                <a:solidFill>
                  <a:schemeClr val="tx1">
                    <a:alpha val="0"/>
                  </a:schemeClr>
                </a:solidFill>
                <a:latin typeface="Optima"/>
                <a:cs typeface="Optima"/>
              </a:rPr>
              <a:t>Center</a:t>
            </a:r>
            <a:r>
              <a:rPr lang="en-US" sz="2600" i="1" baseline="-25000" dirty="0" err="1">
                <a:solidFill>
                  <a:schemeClr val="tx1">
                    <a:alpha val="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2600" dirty="0">
                <a:solidFill>
                  <a:schemeClr val="tx1">
                    <a:alpha val="0"/>
                  </a:schemeClr>
                </a:solidFill>
                <a:latin typeface="Optima"/>
                <a:cs typeface="Optima"/>
              </a:rPr>
              <a:t>)</a:t>
            </a:r>
          </a:p>
          <a:p>
            <a:endParaRPr lang="en-US" sz="2800" i="1" dirty="0">
              <a:solidFill>
                <a:srgbClr val="FF0000"/>
              </a:solidFill>
              <a:latin typeface="Optima"/>
              <a:cs typeface="Optima"/>
            </a:endParaRPr>
          </a:p>
          <a:p>
            <a:endParaRPr lang="en-US" dirty="0">
              <a:latin typeface="Optima"/>
              <a:cs typeface="Optima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09C228-C703-7841-BD75-74541AFD4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53966470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3998" cy="11430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From Coin Flipping to k-means Clustering: </a:t>
            </a:r>
            <a:br>
              <a:rPr lang="en-US" sz="3600" dirty="0"/>
            </a:br>
            <a:r>
              <a:rPr lang="en-US" sz="3600" dirty="0"/>
              <a:t>Where Are </a:t>
            </a:r>
            <a:r>
              <a:rPr lang="en-US" sz="3600" i="1" dirty="0"/>
              <a:t>Data, </a:t>
            </a:r>
            <a:r>
              <a:rPr lang="en-US" sz="3600" i="1" dirty="0" err="1"/>
              <a:t>HiddenVector</a:t>
            </a:r>
            <a:r>
              <a:rPr lang="en-US" sz="3600" i="1" dirty="0"/>
              <a:t>, </a:t>
            </a:r>
            <a:r>
              <a:rPr lang="en-US" sz="3600" dirty="0"/>
              <a:t>and</a:t>
            </a:r>
            <a:r>
              <a:rPr lang="en-US" sz="3600" i="1" dirty="0"/>
              <a:t> Parameters</a:t>
            </a:r>
            <a:r>
              <a:rPr lang="en-US" sz="3600" dirty="0"/>
              <a:t>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1828800"/>
            <a:ext cx="88392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i="1" dirty="0">
                <a:latin typeface="Optima"/>
                <a:cs typeface="Optima"/>
              </a:rPr>
              <a:t>Data: 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data points </a:t>
            </a:r>
            <a:r>
              <a:rPr lang="en-US" sz="2600" i="1" dirty="0">
                <a:solidFill>
                  <a:srgbClr val="176FC1"/>
                </a:solidFill>
                <a:latin typeface="Optima"/>
                <a:cs typeface="Optima"/>
              </a:rPr>
              <a:t>Data = 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(</a:t>
            </a:r>
            <a:r>
              <a:rPr lang="en-US" sz="2600" i="1" dirty="0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600" i="1" baseline="-25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,…,</a:t>
            </a:r>
            <a:r>
              <a:rPr lang="en-US" sz="2600" i="1" dirty="0" err="1">
                <a:solidFill>
                  <a:srgbClr val="176FC1"/>
                </a:solidFill>
                <a:latin typeface="Optima"/>
                <a:cs typeface="Optima"/>
              </a:rPr>
              <a:t>Data</a:t>
            </a:r>
            <a:r>
              <a:rPr lang="en-US" sz="26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n</a:t>
            </a:r>
            <a:r>
              <a:rPr lang="en-US" sz="2600" dirty="0">
                <a:solidFill>
                  <a:srgbClr val="176FC1"/>
                </a:solidFill>
                <a:latin typeface="Optima"/>
                <a:cs typeface="Optima"/>
              </a:rPr>
              <a:t>)</a:t>
            </a:r>
          </a:p>
          <a:p>
            <a:endParaRPr lang="en-US" sz="2600" i="1" dirty="0">
              <a:latin typeface="Optima"/>
              <a:cs typeface="Optima"/>
            </a:endParaRPr>
          </a:p>
          <a:p>
            <a:r>
              <a:rPr lang="en-US" sz="2600" i="1" dirty="0">
                <a:latin typeface="Optima"/>
                <a:cs typeface="Optima"/>
              </a:rPr>
              <a:t>Parameters: </a:t>
            </a:r>
            <a:r>
              <a:rPr lang="en-US" sz="2600" i="1" dirty="0">
                <a:solidFill>
                  <a:schemeClr val="tx2"/>
                </a:solidFill>
                <a:latin typeface="Optima"/>
                <a:cs typeface="Optima"/>
              </a:rPr>
              <a:t>Centers = </a:t>
            </a:r>
            <a:r>
              <a:rPr lang="en-US" sz="2600" dirty="0">
                <a:solidFill>
                  <a:schemeClr val="tx2"/>
                </a:solidFill>
                <a:latin typeface="Optima"/>
                <a:cs typeface="Optima"/>
              </a:rPr>
              <a:t>(</a:t>
            </a:r>
            <a:r>
              <a:rPr lang="en-US" sz="2600" i="1" dirty="0">
                <a:solidFill>
                  <a:schemeClr val="tx2"/>
                </a:solidFill>
                <a:latin typeface="Optima"/>
                <a:cs typeface="Optima"/>
              </a:rPr>
              <a:t>Center</a:t>
            </a:r>
            <a:r>
              <a:rPr lang="en-US" sz="2600" i="1" baseline="-25000" dirty="0">
                <a:solidFill>
                  <a:schemeClr val="tx2"/>
                </a:solidFill>
                <a:latin typeface="Optima"/>
                <a:cs typeface="Optima"/>
              </a:rPr>
              <a:t>1</a:t>
            </a:r>
            <a:r>
              <a:rPr lang="en-US" sz="2600" i="1" dirty="0">
                <a:solidFill>
                  <a:schemeClr val="tx2"/>
                </a:solidFill>
                <a:latin typeface="Optima"/>
                <a:cs typeface="Optima"/>
              </a:rPr>
              <a:t>,…,</a:t>
            </a:r>
            <a:r>
              <a:rPr lang="en-US" sz="2600" i="1" dirty="0" err="1">
                <a:solidFill>
                  <a:schemeClr val="tx2"/>
                </a:solidFill>
                <a:latin typeface="Optima"/>
                <a:cs typeface="Optima"/>
              </a:rPr>
              <a:t>Center</a:t>
            </a:r>
            <a:r>
              <a:rPr lang="en-US" sz="2600" i="1" baseline="-25000" dirty="0" err="1">
                <a:solidFill>
                  <a:schemeClr val="tx2"/>
                </a:solidFill>
                <a:latin typeface="Optima"/>
                <a:cs typeface="Optima"/>
              </a:rPr>
              <a:t>k</a:t>
            </a:r>
            <a:r>
              <a:rPr lang="en-US" sz="2600" dirty="0">
                <a:solidFill>
                  <a:schemeClr val="tx2"/>
                </a:solidFill>
                <a:latin typeface="Optima"/>
                <a:cs typeface="Optima"/>
              </a:rPr>
              <a:t>)</a:t>
            </a:r>
          </a:p>
          <a:p>
            <a:endParaRPr lang="en-US" sz="2800" i="1" dirty="0">
              <a:solidFill>
                <a:srgbClr val="FF0000"/>
              </a:solidFill>
              <a:latin typeface="Optima"/>
              <a:cs typeface="Optima"/>
            </a:endParaRPr>
          </a:p>
          <a:p>
            <a:endParaRPr lang="en-US" dirty="0">
              <a:latin typeface="Optima"/>
              <a:cs typeface="Optima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048000" y="4848225"/>
            <a:ext cx="2933700" cy="1638300"/>
            <a:chOff x="5448300" y="4848225"/>
            <a:chExt cx="2933700" cy="1638300"/>
          </a:xfrm>
          <a:effectLst/>
        </p:grpSpPr>
        <p:sp>
          <p:nvSpPr>
            <p:cNvPr id="6" name="Oval 5"/>
            <p:cNvSpPr/>
            <p:nvPr/>
          </p:nvSpPr>
          <p:spPr>
            <a:xfrm>
              <a:off x="5448300" y="4962525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5486400" y="5762625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6477000" y="5953125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7-Point Star 13"/>
            <p:cNvSpPr/>
            <p:nvPr/>
          </p:nvSpPr>
          <p:spPr>
            <a:xfrm>
              <a:off x="5695950" y="5337175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8153400" y="5813425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6629400" y="4962525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7366000" y="4848225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6134100" y="5572125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7251700" y="6257925"/>
              <a:ext cx="228600" cy="228600"/>
            </a:xfrm>
            <a:prstGeom prst="ellipse">
              <a:avLst/>
            </a:prstGeom>
            <a:solidFill>
              <a:srgbClr val="176FC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7-Point Star 22"/>
            <p:cNvSpPr/>
            <p:nvPr/>
          </p:nvSpPr>
          <p:spPr>
            <a:xfrm>
              <a:off x="7366000" y="5991225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7-Point Star 23"/>
            <p:cNvSpPr/>
            <p:nvPr/>
          </p:nvSpPr>
          <p:spPr>
            <a:xfrm>
              <a:off x="6985723" y="4905375"/>
              <a:ext cx="228600" cy="190500"/>
            </a:xfrm>
            <a:prstGeom prst="star7">
              <a:avLst/>
            </a:prstGeom>
            <a:solidFill>
              <a:srgbClr val="FF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267076" y="5257800"/>
            <a:ext cx="342900" cy="3385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57714" y="4829175"/>
            <a:ext cx="342900" cy="3385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943477" y="5918200"/>
            <a:ext cx="342900" cy="3385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510EAA2-E789-B744-B940-EE8499515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16085563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3998" cy="11430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From Coin Flipping to k-means Clustering: </a:t>
            </a:r>
            <a:br>
              <a:rPr lang="en-US" sz="3600" dirty="0"/>
            </a:br>
            <a:r>
              <a:rPr lang="en-US" sz="3600" dirty="0"/>
              <a:t>Where Are </a:t>
            </a:r>
            <a:r>
              <a:rPr lang="en-US" sz="3600" i="1" dirty="0"/>
              <a:t>Data, </a:t>
            </a:r>
            <a:r>
              <a:rPr lang="en-US" sz="3600" i="1" dirty="0" err="1"/>
              <a:t>HiddenVector</a:t>
            </a:r>
            <a:r>
              <a:rPr lang="en-US" sz="3600" i="1" dirty="0"/>
              <a:t>, </a:t>
            </a:r>
            <a:r>
              <a:rPr lang="en-US" sz="3600" dirty="0"/>
              <a:t>and</a:t>
            </a:r>
            <a:r>
              <a:rPr lang="en-US" sz="3600" i="1" dirty="0"/>
              <a:t> Parameters</a:t>
            </a:r>
            <a:r>
              <a:rPr lang="en-US" sz="3600" dirty="0"/>
              <a:t>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1828800"/>
            <a:ext cx="88392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i="1" dirty="0">
                <a:latin typeface="Optima"/>
                <a:cs typeface="Optima"/>
              </a:rPr>
              <a:t>Data: </a:t>
            </a:r>
            <a:r>
              <a:rPr lang="en-US" sz="2600" dirty="0">
                <a:solidFill>
                  <a:schemeClr val="accent1"/>
                </a:solidFill>
                <a:latin typeface="Optima"/>
                <a:cs typeface="Optima"/>
              </a:rPr>
              <a:t>data points </a:t>
            </a:r>
            <a:r>
              <a:rPr lang="en-US" sz="2600" i="1" dirty="0">
                <a:solidFill>
                  <a:schemeClr val="accent1"/>
                </a:solidFill>
                <a:latin typeface="Optima"/>
                <a:cs typeface="Optima"/>
              </a:rPr>
              <a:t>Data = </a:t>
            </a:r>
            <a:r>
              <a:rPr lang="en-US" sz="2600" dirty="0">
                <a:solidFill>
                  <a:schemeClr val="accent1"/>
                </a:solidFill>
                <a:latin typeface="Optima"/>
                <a:cs typeface="Optima"/>
              </a:rPr>
              <a:t>(</a:t>
            </a:r>
            <a:r>
              <a:rPr lang="en-US" sz="2600" i="1" dirty="0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600" i="1" baseline="-25000" dirty="0">
                <a:solidFill>
                  <a:schemeClr val="accent1"/>
                </a:solidFill>
                <a:latin typeface="Optima"/>
                <a:cs typeface="Optima"/>
              </a:rPr>
              <a:t>1</a:t>
            </a:r>
            <a:r>
              <a:rPr lang="en-US" sz="2600" dirty="0">
                <a:solidFill>
                  <a:schemeClr val="accent1"/>
                </a:solidFill>
                <a:latin typeface="Optima"/>
                <a:cs typeface="Optima"/>
              </a:rPr>
              <a:t>,…,</a:t>
            </a:r>
            <a:r>
              <a:rPr lang="en-US" sz="2600" i="1" dirty="0" err="1">
                <a:solidFill>
                  <a:schemeClr val="accent1"/>
                </a:solidFill>
                <a:latin typeface="Optima"/>
                <a:cs typeface="Optima"/>
              </a:rPr>
              <a:t>Data</a:t>
            </a:r>
            <a:r>
              <a:rPr lang="en-US" sz="26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n</a:t>
            </a:r>
            <a:r>
              <a:rPr lang="en-US" sz="2600" dirty="0">
                <a:solidFill>
                  <a:schemeClr val="accent1"/>
                </a:solidFill>
                <a:latin typeface="Optima"/>
                <a:cs typeface="Optima"/>
              </a:rPr>
              <a:t>)</a:t>
            </a:r>
          </a:p>
          <a:p>
            <a:endParaRPr lang="en-US" sz="2600" i="1" dirty="0">
              <a:latin typeface="Optima"/>
              <a:cs typeface="Optima"/>
            </a:endParaRPr>
          </a:p>
          <a:p>
            <a:r>
              <a:rPr lang="en-US" sz="2600" i="1" dirty="0">
                <a:latin typeface="Optima"/>
                <a:cs typeface="Optima"/>
              </a:rPr>
              <a:t>Parameters: </a:t>
            </a:r>
            <a:r>
              <a:rPr lang="en-US" sz="2600" i="1" dirty="0">
                <a:solidFill>
                  <a:schemeClr val="tx2"/>
                </a:solidFill>
                <a:latin typeface="Optima"/>
                <a:cs typeface="Optima"/>
              </a:rPr>
              <a:t>Centers = </a:t>
            </a:r>
            <a:r>
              <a:rPr lang="en-US" sz="2600" dirty="0">
                <a:solidFill>
                  <a:schemeClr val="tx2"/>
                </a:solidFill>
                <a:latin typeface="Optima"/>
                <a:cs typeface="Optima"/>
              </a:rPr>
              <a:t>(</a:t>
            </a:r>
            <a:r>
              <a:rPr lang="en-US" sz="2600" i="1" dirty="0">
                <a:solidFill>
                  <a:schemeClr val="tx2"/>
                </a:solidFill>
                <a:latin typeface="Optima"/>
                <a:cs typeface="Optima"/>
              </a:rPr>
              <a:t>Center</a:t>
            </a:r>
            <a:r>
              <a:rPr lang="en-US" sz="2600" i="1" baseline="-25000" dirty="0">
                <a:solidFill>
                  <a:schemeClr val="tx2"/>
                </a:solidFill>
                <a:latin typeface="Optima"/>
                <a:cs typeface="Optima"/>
              </a:rPr>
              <a:t>1</a:t>
            </a:r>
            <a:r>
              <a:rPr lang="en-US" sz="2600" i="1" dirty="0">
                <a:solidFill>
                  <a:schemeClr val="tx2"/>
                </a:solidFill>
                <a:latin typeface="Optima"/>
                <a:cs typeface="Optima"/>
              </a:rPr>
              <a:t>,…,</a:t>
            </a:r>
            <a:r>
              <a:rPr lang="en-US" sz="2600" i="1" dirty="0" err="1">
                <a:solidFill>
                  <a:schemeClr val="tx2"/>
                </a:solidFill>
                <a:latin typeface="Optima"/>
                <a:cs typeface="Optima"/>
              </a:rPr>
              <a:t>Center</a:t>
            </a:r>
            <a:r>
              <a:rPr lang="en-US" sz="2600" i="1" baseline="-25000" dirty="0" err="1">
                <a:solidFill>
                  <a:schemeClr val="tx2"/>
                </a:solidFill>
                <a:latin typeface="Optima"/>
                <a:cs typeface="Optima"/>
              </a:rPr>
              <a:t>k</a:t>
            </a:r>
            <a:r>
              <a:rPr lang="en-US" sz="2600" dirty="0">
                <a:solidFill>
                  <a:schemeClr val="tx2"/>
                </a:solidFill>
                <a:latin typeface="Optima"/>
                <a:cs typeface="Optima"/>
              </a:rPr>
              <a:t>)</a:t>
            </a:r>
          </a:p>
          <a:p>
            <a:endParaRPr lang="en-US" sz="2600" dirty="0">
              <a:solidFill>
                <a:srgbClr val="FF0000"/>
              </a:solidFill>
              <a:latin typeface="Optima"/>
              <a:cs typeface="Optima"/>
            </a:endParaRPr>
          </a:p>
          <a:p>
            <a:r>
              <a:rPr lang="en-US" sz="2600" i="1" dirty="0" err="1">
                <a:latin typeface="Optima"/>
                <a:cs typeface="Optima"/>
              </a:rPr>
              <a:t>HiddenVector</a:t>
            </a:r>
            <a:r>
              <a:rPr lang="en-US" sz="2600" i="1" dirty="0">
                <a:latin typeface="Optima"/>
                <a:cs typeface="Optima"/>
              </a:rPr>
              <a:t>: </a:t>
            </a:r>
            <a:r>
              <a:rPr lang="en-US" sz="2600" dirty="0">
                <a:solidFill>
                  <a:schemeClr val="bg2"/>
                </a:solidFill>
                <a:latin typeface="Optima"/>
                <a:cs typeface="Optima"/>
              </a:rPr>
              <a:t>assignments of data points to </a:t>
            </a:r>
            <a:r>
              <a:rPr lang="en-US" sz="2600" i="1" dirty="0">
                <a:solidFill>
                  <a:schemeClr val="bg2"/>
                </a:solidFill>
                <a:latin typeface="Optima"/>
                <a:cs typeface="Optima"/>
              </a:rPr>
              <a:t>k</a:t>
            </a:r>
            <a:r>
              <a:rPr lang="en-US" sz="2600" dirty="0">
                <a:solidFill>
                  <a:schemeClr val="bg2"/>
                </a:solidFill>
                <a:latin typeface="Optima"/>
                <a:cs typeface="Optima"/>
              </a:rPr>
              <a:t> centers</a:t>
            </a:r>
            <a:r>
              <a:rPr lang="en-US" sz="2600" i="1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</a:p>
          <a:p>
            <a:r>
              <a:rPr lang="en-US" sz="2600" dirty="0">
                <a:latin typeface="Optima"/>
                <a:cs typeface="Optima"/>
              </a:rPr>
              <a:t>(</a:t>
            </a:r>
            <a:r>
              <a:rPr lang="en-US" sz="2600" i="1" dirty="0">
                <a:latin typeface="Optima"/>
                <a:cs typeface="Optima"/>
              </a:rPr>
              <a:t>n</a:t>
            </a:r>
            <a:r>
              <a:rPr lang="en-US" sz="2600" dirty="0">
                <a:latin typeface="Optima"/>
                <a:cs typeface="Optima"/>
              </a:rPr>
              <a:t>-dimensional vector with coordinates varying from 1 to </a:t>
            </a:r>
            <a:r>
              <a:rPr lang="en-US" sz="2600" i="1" dirty="0">
                <a:latin typeface="Optima"/>
                <a:cs typeface="Optima"/>
              </a:rPr>
              <a:t>k</a:t>
            </a:r>
            <a:r>
              <a:rPr lang="en-US" sz="2600" dirty="0">
                <a:latin typeface="Optima"/>
                <a:cs typeface="Optima"/>
              </a:rPr>
              <a:t>). 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005129" y="4573762"/>
            <a:ext cx="3081351" cy="2191151"/>
            <a:chOff x="3005129" y="4573762"/>
            <a:chExt cx="3081351" cy="2191151"/>
          </a:xfrm>
          <a:effectLst/>
        </p:grpSpPr>
        <p:grpSp>
          <p:nvGrpSpPr>
            <p:cNvPr id="5" name="Group 4"/>
            <p:cNvGrpSpPr/>
            <p:nvPr/>
          </p:nvGrpSpPr>
          <p:grpSpPr>
            <a:xfrm>
              <a:off x="3048000" y="4848225"/>
              <a:ext cx="2933700" cy="1638300"/>
              <a:chOff x="5448300" y="4848225"/>
              <a:chExt cx="2933700" cy="1638300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5448300" y="4962525"/>
                <a:ext cx="228600" cy="228600"/>
              </a:xfrm>
              <a:prstGeom prst="ellipse">
                <a:avLst/>
              </a:prstGeom>
              <a:solidFill>
                <a:srgbClr val="176FC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5486400" y="5762625"/>
                <a:ext cx="228600" cy="228600"/>
              </a:xfrm>
              <a:prstGeom prst="ellipse">
                <a:avLst/>
              </a:prstGeom>
              <a:solidFill>
                <a:srgbClr val="176FC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6477000" y="5953125"/>
                <a:ext cx="228600" cy="228600"/>
              </a:xfrm>
              <a:prstGeom prst="ellipse">
                <a:avLst/>
              </a:prstGeom>
              <a:solidFill>
                <a:srgbClr val="176FC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Connector 9"/>
              <p:cNvCxnSpPr/>
              <p:nvPr/>
            </p:nvCxnSpPr>
            <p:spPr>
              <a:xfrm>
                <a:off x="5622218" y="5178425"/>
                <a:ext cx="149932" cy="174625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829300" y="5432425"/>
                <a:ext cx="419100" cy="25400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>
                <a:stCxn id="14" idx="3"/>
                <a:endCxn id="7" idx="7"/>
              </p:cNvCxnSpPr>
              <p:nvPr/>
            </p:nvCxnSpPr>
            <p:spPr>
              <a:xfrm flipH="1">
                <a:off x="5681522" y="5527676"/>
                <a:ext cx="77860" cy="268427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>
                <a:endCxn id="23" idx="4"/>
              </p:cNvCxnSpPr>
              <p:nvPr/>
            </p:nvCxnSpPr>
            <p:spPr>
              <a:xfrm>
                <a:off x="6704029" y="6067425"/>
                <a:ext cx="661970" cy="46312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7-Point Star 13"/>
              <p:cNvSpPr/>
              <p:nvPr/>
            </p:nvSpPr>
            <p:spPr>
              <a:xfrm>
                <a:off x="5695950" y="533717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" name="Straight Connector 14"/>
              <p:cNvCxnSpPr/>
              <p:nvPr/>
            </p:nvCxnSpPr>
            <p:spPr>
              <a:xfrm flipH="1">
                <a:off x="7391980" y="6138464"/>
                <a:ext cx="82260" cy="197784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 flipV="1">
                <a:off x="7486906" y="5932420"/>
                <a:ext cx="729738" cy="142943"/>
              </a:xfrm>
              <a:prstGeom prst="line">
                <a:avLst/>
              </a:prstGeom>
              <a:ln w="28575"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Oval 16"/>
              <p:cNvSpPr/>
              <p:nvPr/>
            </p:nvSpPr>
            <p:spPr>
              <a:xfrm>
                <a:off x="8153400" y="5813425"/>
                <a:ext cx="228600" cy="228600"/>
              </a:xfrm>
              <a:prstGeom prst="ellipse">
                <a:avLst/>
              </a:prstGeom>
              <a:solidFill>
                <a:srgbClr val="176FC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" name="Straight Connector 17"/>
              <p:cNvCxnSpPr/>
              <p:nvPr/>
            </p:nvCxnSpPr>
            <p:spPr>
              <a:xfrm flipV="1">
                <a:off x="6781800" y="4953000"/>
                <a:ext cx="617397" cy="11430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oli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Oval 18"/>
              <p:cNvSpPr/>
              <p:nvPr/>
            </p:nvSpPr>
            <p:spPr>
              <a:xfrm>
                <a:off x="6629400" y="4962525"/>
                <a:ext cx="228600" cy="228600"/>
              </a:xfrm>
              <a:prstGeom prst="ellipse">
                <a:avLst/>
              </a:prstGeom>
              <a:solidFill>
                <a:srgbClr val="176FC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7366000" y="4848225"/>
                <a:ext cx="228600" cy="228600"/>
              </a:xfrm>
              <a:prstGeom prst="ellipse">
                <a:avLst/>
              </a:prstGeom>
              <a:solidFill>
                <a:srgbClr val="176FC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6134100" y="5572125"/>
                <a:ext cx="228600" cy="228600"/>
              </a:xfrm>
              <a:prstGeom prst="ellipse">
                <a:avLst/>
              </a:prstGeom>
              <a:solidFill>
                <a:srgbClr val="176FC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7251700" y="6257925"/>
                <a:ext cx="228600" cy="228600"/>
              </a:xfrm>
              <a:prstGeom prst="ellipse">
                <a:avLst/>
              </a:prstGeom>
              <a:solidFill>
                <a:srgbClr val="176FC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7-Point Star 22"/>
              <p:cNvSpPr/>
              <p:nvPr/>
            </p:nvSpPr>
            <p:spPr>
              <a:xfrm>
                <a:off x="7366000" y="599122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7-Point Star 23"/>
              <p:cNvSpPr/>
              <p:nvPr/>
            </p:nvSpPr>
            <p:spPr>
              <a:xfrm>
                <a:off x="6985723" y="4905375"/>
                <a:ext cx="228600" cy="190500"/>
              </a:xfrm>
              <a:prstGeom prst="star7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3064757" y="5927719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557714" y="4829175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943477" y="5918200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005129" y="469064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191006" y="469064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914774" y="5498096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2"/>
                  </a:solidFill>
                </a:rPr>
                <a:t>1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062419" y="6112451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851407" y="6426359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743580" y="5971752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2"/>
                  </a:solidFill>
                </a:rPr>
                <a:t>3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934208" y="4573762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2"/>
                  </a:solidFill>
                </a:rPr>
                <a:t>2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267076" y="5257800"/>
              <a:ext cx="342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22B32A4-4C70-B54D-A6AF-1B22D8EB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78302252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-3482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How Did Yeast Become a Wine Maker? </a:t>
            </a:r>
          </a:p>
        </p:txBody>
      </p:sp>
      <p:sp>
        <p:nvSpPr>
          <p:cNvPr id="19459" name="Rectangle 1027"/>
          <p:cNvSpPr>
            <a:spLocks noGrp="1" noChangeArrowheads="1"/>
          </p:cNvSpPr>
          <p:nvPr>
            <p:ph idx="4294967295"/>
          </p:nvPr>
        </p:nvSpPr>
        <p:spPr>
          <a:xfrm>
            <a:off x="457200" y="1447800"/>
            <a:ext cx="8305800" cy="5105400"/>
          </a:xfrm>
        </p:spPr>
        <p:txBody>
          <a:bodyPr>
            <a:noAutofit/>
          </a:bodyPr>
          <a:lstStyle/>
          <a:p>
            <a:pPr lvl="0"/>
            <a:r>
              <a:rPr lang="en-US" sz="3000" dirty="0">
                <a:solidFill>
                  <a:srgbClr val="A6A6A6"/>
                </a:solidFill>
                <a:latin typeface="Optima"/>
                <a:cs typeface="Optima"/>
              </a:rPr>
              <a:t>Which Yeast Genes Are Responsible for Wine Brewing?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Clustering as an optimization problem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The Lloyd algorithm for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 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From Hard to Soft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From Coin Flipping to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rgbClr val="000000"/>
                </a:solidFill>
                <a:latin typeface="Optima"/>
                <a:cs typeface="Optima"/>
              </a:rPr>
              <a:t>Expectation Maximization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Soft </a:t>
            </a:r>
            <a:r>
              <a:rPr lang="en-US" sz="3000" i="1" dirty="0">
                <a:solidFill>
                  <a:schemeClr val="bg1">
                    <a:lumMod val="65000"/>
                  </a:schemeClr>
                </a:solidFill>
              </a:rPr>
              <a:t>k</a:t>
            </a:r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-means Clustering</a:t>
            </a:r>
          </a:p>
          <a:p>
            <a:r>
              <a:rPr lang="en-US" sz="3000" dirty="0">
                <a:solidFill>
                  <a:schemeClr val="bg1">
                    <a:lumMod val="65000"/>
                  </a:schemeClr>
                </a:solidFill>
                <a:latin typeface="Optima"/>
                <a:cs typeface="Optima"/>
              </a:rPr>
              <a:t>Hierarchical Clustering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b="1" dirty="0">
              <a:latin typeface="Optima"/>
              <a:cs typeface="Optima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729D6C-770C-584A-8655-255EC225D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035611718"/>
      </p:ext>
    </p:extLst>
  </p:cSld>
  <p:clrMapOvr>
    <a:masterClrMapping/>
  </p:clrMapOvr>
  <p:transition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Coin Flipping and Soft Clustering</a:t>
            </a:r>
            <a:endParaRPr lang="en-US" sz="3600" i="1" dirty="0"/>
          </a:p>
        </p:txBody>
      </p:sp>
      <p:sp>
        <p:nvSpPr>
          <p:cNvPr id="9" name="TextBox 8"/>
          <p:cNvSpPr txBox="1"/>
          <p:nvPr/>
        </p:nvSpPr>
        <p:spPr>
          <a:xfrm>
            <a:off x="0" y="1295400"/>
            <a:ext cx="9296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400" b="1" dirty="0">
                <a:latin typeface="Optima"/>
                <a:cs typeface="Optima"/>
              </a:rPr>
              <a:t>Coin flipping</a:t>
            </a:r>
            <a:r>
              <a:rPr lang="en-US" sz="2400" dirty="0">
                <a:latin typeface="Optima"/>
                <a:cs typeface="Optima"/>
              </a:rPr>
              <a:t>: how would you select  between coins </a:t>
            </a:r>
            <a:r>
              <a:rPr lang="en-US" sz="2400" i="1" dirty="0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dirty="0">
                <a:latin typeface="Optima"/>
                <a:cs typeface="Optima"/>
              </a:rPr>
              <a:t> and</a:t>
            </a:r>
            <a:r>
              <a:rPr lang="en-US" sz="24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400" i="1" dirty="0">
                <a:solidFill>
                  <a:schemeClr val="tx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latin typeface="Optima"/>
                <a:cs typeface="Optima"/>
              </a:rPr>
              <a:t>if </a:t>
            </a:r>
            <a:r>
              <a:rPr lang="en-US" sz="2400" dirty="0" err="1">
                <a:latin typeface="Optima"/>
                <a:cs typeface="Optima"/>
              </a:rPr>
              <a:t>Pr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latin typeface="Optima"/>
                <a:cs typeface="Optima"/>
              </a:rPr>
              <a:t>sequence|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dirty="0">
                <a:latin typeface="Optima"/>
                <a:cs typeface="Optima"/>
              </a:rPr>
              <a:t>) = </a:t>
            </a:r>
            <a:r>
              <a:rPr lang="en-US" sz="2400" dirty="0" err="1">
                <a:latin typeface="Optima"/>
                <a:cs typeface="Optima"/>
              </a:rPr>
              <a:t>Pr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latin typeface="Optima"/>
                <a:cs typeface="Optima"/>
              </a:rPr>
              <a:t>sequence|</a:t>
            </a:r>
            <a:r>
              <a:rPr lang="en-US" sz="2400" dirty="0" err="1">
                <a:solidFill>
                  <a:srgbClr val="ED1C24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ED1C24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)?</a:t>
            </a:r>
            <a:endParaRPr lang="en-US" sz="2400" dirty="0">
              <a:solidFill>
                <a:srgbClr val="00B050"/>
              </a:solidFill>
              <a:latin typeface="Optima"/>
              <a:cs typeface="Optima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n-US" sz="2400" i="1" dirty="0">
              <a:latin typeface="Optima"/>
              <a:cs typeface="Optima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400" b="1" i="1" dirty="0">
                <a:latin typeface="Optima"/>
                <a:cs typeface="Optima"/>
              </a:rPr>
              <a:t>k</a:t>
            </a:r>
            <a:r>
              <a:rPr lang="en-US" sz="2400" b="1" dirty="0">
                <a:latin typeface="Optima"/>
                <a:cs typeface="Optima"/>
              </a:rPr>
              <a:t>-means clustering: </a:t>
            </a:r>
            <a:r>
              <a:rPr lang="en-US" sz="2400" dirty="0">
                <a:latin typeface="Optima"/>
                <a:cs typeface="Optima"/>
              </a:rPr>
              <a:t>what cluster would you assign a data point it to if it is a midpoint of centers </a:t>
            </a:r>
            <a:r>
              <a:rPr lang="en-US" sz="2400" i="1" dirty="0">
                <a:solidFill>
                  <a:schemeClr val="accent1"/>
                </a:solidFill>
                <a:latin typeface="Optima"/>
                <a:cs typeface="Optima"/>
              </a:rPr>
              <a:t>C</a:t>
            </a:r>
            <a:r>
              <a:rPr lang="en-US" sz="2400" i="1" baseline="-25000" dirty="0">
                <a:solidFill>
                  <a:schemeClr val="accent1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latin typeface="Optima"/>
                <a:cs typeface="Optima"/>
              </a:rPr>
              <a:t> and </a:t>
            </a:r>
            <a:r>
              <a:rPr lang="en-US" sz="2400" i="1" dirty="0">
                <a:solidFill>
                  <a:srgbClr val="ED1C24"/>
                </a:solidFill>
                <a:latin typeface="Optima"/>
                <a:cs typeface="Optima"/>
              </a:rPr>
              <a:t>C</a:t>
            </a:r>
            <a:r>
              <a:rPr lang="en-US" sz="2400" i="1" baseline="-25000" dirty="0">
                <a:solidFill>
                  <a:srgbClr val="ED1C24"/>
                </a:solidFill>
                <a:latin typeface="Optima"/>
                <a:cs typeface="Optima"/>
              </a:rPr>
              <a:t>2</a:t>
            </a:r>
            <a:r>
              <a:rPr lang="en-US" sz="2400" dirty="0">
                <a:latin typeface="Optima"/>
                <a:cs typeface="Optima"/>
              </a:rPr>
              <a:t>? 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219200" y="3715040"/>
            <a:ext cx="6872242" cy="1390360"/>
            <a:chOff x="471259" y="2323715"/>
            <a:chExt cx="8747764" cy="1769807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376683" y="369827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8146143" y="2678356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8564347" y="3617142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7938475" y="3487345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200743" y="283168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>
              <a:off x="7791218" y="3067884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8400033" y="281873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8532274" y="343962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8829656" y="314561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8692496" y="283759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8655292" y="319916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8290308" y="3519916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8756748" y="3395920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8348405" y="265387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8360084" y="3356095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7957862" y="277952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8113698" y="350820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7981466" y="297233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7785218" y="289175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8071755" y="3319718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7853798" y="326328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>
              <a:off x="7999929" y="315657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8717652" y="2993430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>
              <a:off x="8527608" y="270162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>
              <a:off x="8524234" y="300172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6200000" flipH="1">
              <a:off x="1438574" y="324499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6200000" flipH="1">
              <a:off x="576900" y="289354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6200000" flipH="1">
              <a:off x="1309277" y="349950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6200000" flipH="1">
              <a:off x="1346570" y="273012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6200000" flipH="1">
              <a:off x="763649" y="289020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6200000" flipH="1">
              <a:off x="970350" y="261824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6200000" flipH="1">
              <a:off x="737187" y="32786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6200000" flipH="1">
              <a:off x="1296885" y="332981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6200000" flipH="1">
              <a:off x="1058899" y="358984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6200000" flipH="1">
              <a:off x="788235" y="354605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6200000" flipH="1">
              <a:off x="1131131" y="340270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6200000" flipH="1">
              <a:off x="1451878" y="308784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6200000" flipH="1">
              <a:off x="1170695" y="263322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6200000" flipH="1">
              <a:off x="585833" y="314594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6200000" flipH="1">
              <a:off x="793361" y="306788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6200000" flipH="1">
              <a:off x="767513" y="271805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6200000" flipH="1">
              <a:off x="1440169" y="29112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6200000" flipH="1">
              <a:off x="987855" y="286254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6200000" flipH="1">
              <a:off x="1176069" y="319666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6200000" flipH="1">
              <a:off x="1218262" y="296955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6200000" flipH="1">
              <a:off x="1178525" y="280173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6200000" flipH="1">
              <a:off x="925392" y="344835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6200000" flipH="1">
              <a:off x="656201" y="341066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6200000" flipH="1">
              <a:off x="916976" y="328836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>
              <a:off x="4924637" y="3111612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>
              <a:off x="471259" y="2532396"/>
              <a:ext cx="1274499" cy="1274499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4814231" y="2323715"/>
              <a:ext cx="4404792" cy="176980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2400">
                <a:solidFill>
                  <a:schemeClr val="bg2"/>
                </a:solidFill>
                <a:latin typeface="Optima"/>
                <a:cs typeface="Optima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>
              <a:off x="8200743" y="3136221"/>
              <a:ext cx="137160" cy="137159"/>
            </a:xfrm>
            <a:prstGeom prst="ellipse">
              <a:avLst/>
            </a:prstGeom>
            <a:solidFill>
              <a:srgbClr val="ED1C24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6200000" flipH="1">
              <a:off x="1017693" y="3092377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01638D-E0C5-024B-B68F-95BC09561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32668460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3998" cy="1143000"/>
          </a:xfrm>
        </p:spPr>
        <p:txBody>
          <a:bodyPr>
            <a:normAutofit/>
          </a:bodyPr>
          <a:lstStyle/>
          <a:p>
            <a:r>
              <a:rPr lang="en-US" sz="3600" dirty="0"/>
              <a:t>Coin Flipping and Soft Clustering</a:t>
            </a:r>
            <a:endParaRPr lang="en-US" sz="3600" i="1" dirty="0"/>
          </a:p>
        </p:txBody>
      </p:sp>
      <p:sp>
        <p:nvSpPr>
          <p:cNvPr id="9" name="TextBox 8"/>
          <p:cNvSpPr txBox="1"/>
          <p:nvPr/>
        </p:nvSpPr>
        <p:spPr>
          <a:xfrm>
            <a:off x="0" y="1295400"/>
            <a:ext cx="9296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400" b="1" dirty="0">
                <a:latin typeface="Optima"/>
                <a:cs typeface="Optima"/>
              </a:rPr>
              <a:t>Coin flipping</a:t>
            </a:r>
            <a:r>
              <a:rPr lang="en-US" sz="2400" dirty="0">
                <a:latin typeface="Optima"/>
                <a:cs typeface="Optima"/>
              </a:rPr>
              <a:t>: how would you select  between coins </a:t>
            </a:r>
            <a:r>
              <a:rPr lang="en-US" sz="2400" i="1" dirty="0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dirty="0">
                <a:latin typeface="Optima"/>
                <a:cs typeface="Optima"/>
              </a:rPr>
              <a:t> and</a:t>
            </a:r>
            <a:r>
              <a:rPr lang="en-US" sz="24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400" i="1" dirty="0">
                <a:solidFill>
                  <a:schemeClr val="tx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solidFill>
                  <a:srgbClr val="ED1C24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latin typeface="Optima"/>
                <a:cs typeface="Optima"/>
              </a:rPr>
              <a:t>if </a:t>
            </a:r>
            <a:r>
              <a:rPr lang="en-US" sz="2400" dirty="0" err="1">
                <a:latin typeface="Optima"/>
                <a:cs typeface="Optima"/>
              </a:rPr>
              <a:t>Pr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latin typeface="Optima"/>
                <a:cs typeface="Optima"/>
              </a:rPr>
              <a:t>sequence|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dirty="0">
                <a:latin typeface="Optima"/>
                <a:cs typeface="Optima"/>
              </a:rPr>
              <a:t>) = </a:t>
            </a:r>
            <a:r>
              <a:rPr lang="en-US" sz="2400" dirty="0" err="1">
                <a:latin typeface="Optima"/>
                <a:cs typeface="Optima"/>
              </a:rPr>
              <a:t>Pr</a:t>
            </a:r>
            <a:r>
              <a:rPr lang="en-US" sz="2400" dirty="0">
                <a:latin typeface="Optima"/>
                <a:cs typeface="Optima"/>
              </a:rPr>
              <a:t>(</a:t>
            </a:r>
            <a:r>
              <a:rPr lang="en-US" sz="2400" dirty="0" err="1">
                <a:latin typeface="Optima"/>
                <a:cs typeface="Optima"/>
              </a:rPr>
              <a:t>sequence|</a:t>
            </a:r>
            <a:r>
              <a:rPr lang="en-US" sz="2400" dirty="0" err="1">
                <a:solidFill>
                  <a:srgbClr val="ED1C24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ED1C24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)?</a:t>
            </a:r>
            <a:endParaRPr lang="en-US" sz="2400" dirty="0">
              <a:solidFill>
                <a:srgbClr val="00B050"/>
              </a:solidFill>
              <a:latin typeface="Optima"/>
              <a:cs typeface="Optima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n-US" sz="2400" i="1" dirty="0">
              <a:latin typeface="Optima"/>
              <a:cs typeface="Optima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400" b="1" i="1" dirty="0">
                <a:latin typeface="Optima"/>
                <a:cs typeface="Optima"/>
              </a:rPr>
              <a:t>k</a:t>
            </a:r>
            <a:r>
              <a:rPr lang="en-US" sz="2400" b="1" dirty="0">
                <a:latin typeface="Optima"/>
                <a:cs typeface="Optima"/>
              </a:rPr>
              <a:t>-means clustering: </a:t>
            </a:r>
            <a:r>
              <a:rPr lang="en-US" sz="2400" dirty="0">
                <a:latin typeface="Optima"/>
                <a:cs typeface="Optima"/>
              </a:rPr>
              <a:t>what cluster would you assign a data point it to if it is a midpoint of centers </a:t>
            </a:r>
            <a:r>
              <a:rPr lang="en-US" sz="2400" i="1" dirty="0">
                <a:solidFill>
                  <a:schemeClr val="accent1"/>
                </a:solidFill>
                <a:latin typeface="Optima"/>
                <a:cs typeface="Optima"/>
              </a:rPr>
              <a:t>C</a:t>
            </a:r>
            <a:r>
              <a:rPr lang="en-US" sz="2400" i="1" baseline="-25000" dirty="0">
                <a:solidFill>
                  <a:schemeClr val="accent1"/>
                </a:solidFill>
                <a:latin typeface="Optima"/>
                <a:cs typeface="Optima"/>
              </a:rPr>
              <a:t>1</a:t>
            </a:r>
            <a:r>
              <a:rPr lang="en-US" sz="2400" dirty="0">
                <a:latin typeface="Optima"/>
                <a:cs typeface="Optima"/>
              </a:rPr>
              <a:t> and </a:t>
            </a:r>
            <a:r>
              <a:rPr lang="en-US" sz="2400" i="1" dirty="0">
                <a:solidFill>
                  <a:srgbClr val="ED1C24"/>
                </a:solidFill>
                <a:latin typeface="Optima"/>
                <a:cs typeface="Optima"/>
              </a:rPr>
              <a:t>C</a:t>
            </a:r>
            <a:r>
              <a:rPr lang="en-US" sz="2400" i="1" baseline="-25000" dirty="0">
                <a:solidFill>
                  <a:srgbClr val="ED1C24"/>
                </a:solidFill>
                <a:latin typeface="Optima"/>
                <a:cs typeface="Optima"/>
              </a:rPr>
              <a:t>2</a:t>
            </a:r>
            <a:r>
              <a:rPr lang="en-US" sz="2400" dirty="0">
                <a:latin typeface="Optima"/>
                <a:cs typeface="Optima"/>
              </a:rPr>
              <a:t>? 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066800" y="3657600"/>
            <a:ext cx="7086600" cy="1447800"/>
            <a:chOff x="277267" y="2250599"/>
            <a:chExt cx="9020623" cy="1842923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376683" y="369827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8146143" y="2678356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8564347" y="3617142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7938475" y="3487345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200743" y="283168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>
              <a:off x="7791218" y="3067884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8400033" y="281873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8532274" y="343962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8829656" y="314561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8692496" y="283759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8655292" y="319916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8290308" y="3519916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8756748" y="3395920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8348405" y="265387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8360084" y="3356095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7957862" y="277952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8113698" y="3508207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7981466" y="297233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7785218" y="289175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8071755" y="3319718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7853798" y="326328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>
              <a:off x="7999929" y="3156571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>
              <a:off x="8717652" y="2993430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>
              <a:off x="8527608" y="2701629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>
              <a:off x="8524234" y="3001723"/>
              <a:ext cx="137160" cy="137159"/>
            </a:xfrm>
            <a:prstGeom prst="ellipse">
              <a:avLst/>
            </a:prstGeom>
            <a:solidFill>
              <a:srgbClr val="404040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6200000" flipH="1">
              <a:off x="1438574" y="324499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6200000" flipH="1">
              <a:off x="576900" y="289354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6200000" flipH="1">
              <a:off x="1309277" y="3499505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6200000" flipH="1">
              <a:off x="1346570" y="273012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6200000" flipH="1">
              <a:off x="763649" y="289020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6200000" flipH="1">
              <a:off x="970350" y="261824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6200000" flipH="1">
              <a:off x="737187" y="3278631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6200000" flipH="1">
              <a:off x="1296885" y="332981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6200000" flipH="1">
              <a:off x="1058899" y="358984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6200000" flipH="1">
              <a:off x="788235" y="354605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6200000" flipH="1">
              <a:off x="1131131" y="340270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6200000" flipH="1">
              <a:off x="1451878" y="308784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6200000" flipH="1">
              <a:off x="1170695" y="263322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6200000" flipH="1">
              <a:off x="585833" y="314594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6200000" flipH="1">
              <a:off x="793361" y="306788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6200000" flipH="1">
              <a:off x="767513" y="271805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6200000" flipH="1">
              <a:off x="1440169" y="2911236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6200000" flipH="1">
              <a:off x="987855" y="2862549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6200000" flipH="1">
              <a:off x="1176069" y="3196667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6200000" flipH="1">
              <a:off x="1218262" y="296955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6200000" flipH="1">
              <a:off x="1178525" y="2801732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6200000" flipH="1">
              <a:off x="925392" y="3448354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6200000" flipH="1">
              <a:off x="656201" y="3410668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6200000" flipH="1">
              <a:off x="916976" y="3288363"/>
              <a:ext cx="137160" cy="137159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>
              <a:off x="277267" y="2250599"/>
              <a:ext cx="4849797" cy="1842923"/>
            </a:xfrm>
            <a:prstGeom prst="ellipse">
              <a:avLst/>
            </a:prstGeom>
            <a:noFill/>
            <a:ln w="28575" cmpd="sng">
              <a:solidFill>
                <a:schemeClr val="accent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2400">
                <a:latin typeface="Optima"/>
                <a:cs typeface="Optima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>
              <a:off x="4814231" y="2323715"/>
              <a:ext cx="4483659" cy="1769807"/>
            </a:xfrm>
            <a:prstGeom prst="ellipse">
              <a:avLst/>
            </a:prstGeom>
            <a:noFill/>
            <a:ln w="28575" cmpd="sng">
              <a:solidFill>
                <a:srgbClr val="ED1C24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sz="2400">
                <a:solidFill>
                  <a:schemeClr val="bg2"/>
                </a:solidFill>
                <a:latin typeface="Optima"/>
                <a:cs typeface="Optima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>
              <a:off x="8200743" y="3136221"/>
              <a:ext cx="137160" cy="137159"/>
            </a:xfrm>
            <a:prstGeom prst="ellipse">
              <a:avLst/>
            </a:prstGeom>
            <a:solidFill>
              <a:srgbClr val="ED1C24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6200000" flipH="1">
              <a:off x="1017693" y="3092377"/>
              <a:ext cx="137160" cy="137159"/>
            </a:xfrm>
            <a:prstGeom prst="ellipse">
              <a:avLst/>
            </a:prstGeom>
            <a:solidFill>
              <a:schemeClr val="accent1"/>
            </a:solidFill>
            <a:ln w="127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Optima"/>
                <a:cs typeface="Optima"/>
              </a:endParaRPr>
            </a:p>
          </p:txBody>
        </p:sp>
      </p:grpSp>
      <p:sp>
        <p:nvSpPr>
          <p:cNvPr id="64" name="Oval 63"/>
          <p:cNvSpPr>
            <a:spLocks noChangeAspect="1"/>
          </p:cNvSpPr>
          <p:nvPr/>
        </p:nvSpPr>
        <p:spPr>
          <a:xfrm>
            <a:off x="4685630" y="4326467"/>
            <a:ext cx="131903" cy="131902"/>
          </a:xfrm>
          <a:prstGeom prst="ellipse">
            <a:avLst/>
          </a:prstGeom>
          <a:solidFill>
            <a:srgbClr val="95319E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>
                  <a:lumMod val="75000"/>
                  <a:lumOff val="25000"/>
                </a:schemeClr>
              </a:solidFill>
              <a:latin typeface="Optima"/>
              <a:cs typeface="Optima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335640" y="5798403"/>
            <a:ext cx="845820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b="1" dirty="0">
                <a:latin typeface="Optima"/>
                <a:cs typeface="Optima"/>
              </a:rPr>
              <a:t>Soft assignments:</a:t>
            </a:r>
            <a:r>
              <a:rPr lang="en-US" sz="2400" dirty="0">
                <a:latin typeface="Optima"/>
                <a:cs typeface="Optima"/>
              </a:rPr>
              <a:t> assigning </a:t>
            </a:r>
            <a:r>
              <a:rPr lang="en-US" sz="2400" i="1" dirty="0">
                <a:solidFill>
                  <a:srgbClr val="176FC1"/>
                </a:solidFill>
                <a:latin typeface="Optima"/>
                <a:cs typeface="Optima"/>
              </a:rPr>
              <a:t>C</a:t>
            </a:r>
            <a:r>
              <a:rPr lang="en-US" sz="2400" baseline="-25000" dirty="0">
                <a:solidFill>
                  <a:srgbClr val="176FC1"/>
                </a:solidFill>
                <a:latin typeface="Optima"/>
                <a:cs typeface="Optima"/>
              </a:rPr>
              <a:t>1</a:t>
            </a:r>
            <a:r>
              <a:rPr lang="en-US" sz="2400" i="1" dirty="0">
                <a:latin typeface="Optima"/>
                <a:cs typeface="Optima"/>
              </a:rPr>
              <a:t> </a:t>
            </a:r>
            <a:r>
              <a:rPr lang="en-US" sz="2400" dirty="0">
                <a:latin typeface="Optima"/>
                <a:cs typeface="Optima"/>
              </a:rPr>
              <a:t>and </a:t>
            </a:r>
            <a:r>
              <a:rPr lang="en-US" sz="2400" i="1" dirty="0">
                <a:solidFill>
                  <a:schemeClr val="tx2"/>
                </a:solidFill>
                <a:latin typeface="Optima"/>
                <a:cs typeface="Optima"/>
              </a:rPr>
              <a:t>C</a:t>
            </a:r>
            <a:r>
              <a:rPr lang="en-US" sz="2400" baseline="-25000" dirty="0">
                <a:solidFill>
                  <a:schemeClr val="tx2"/>
                </a:solidFill>
                <a:latin typeface="Optima"/>
                <a:cs typeface="Optima"/>
              </a:rPr>
              <a:t>2</a:t>
            </a:r>
            <a:r>
              <a:rPr lang="en-US" sz="2400" dirty="0">
                <a:latin typeface="Optima"/>
                <a:cs typeface="Optima"/>
              </a:rPr>
              <a:t> “responsibility” ≈0.5</a:t>
            </a:r>
            <a:r>
              <a:rPr lang="en-US" sz="2400" i="1" dirty="0">
                <a:latin typeface="Optima"/>
                <a:cs typeface="Optima"/>
              </a:rPr>
              <a:t> </a:t>
            </a:r>
            <a:r>
              <a:rPr lang="en-US" sz="2400" dirty="0">
                <a:latin typeface="Optima"/>
                <a:cs typeface="Optima"/>
              </a:rPr>
              <a:t>for a midpoint. 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3BD7C-EE3B-F348-BB58-B40485F27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1817557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178419" y="1371599"/>
            <a:ext cx="89655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solidFill>
                  <a:srgbClr val="FF0000"/>
                </a:solidFill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  Parameters =</a:t>
            </a:r>
            <a:r>
              <a:rPr lang="en-US" sz="2400" dirty="0">
                <a:latin typeface="Optima"/>
                <a:cs typeface="Optima"/>
              </a:rPr>
              <a:t> (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dirty="0" err="1">
                <a:solidFill>
                  <a:srgbClr val="0000FF"/>
                </a:solidFill>
                <a:latin typeface="Optima"/>
                <a:cs typeface="Optima"/>
              </a:rPr>
              <a:t>,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    ?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     ?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</a:t>
            </a:r>
            <a:r>
              <a:rPr lang="en-US" sz="2800" b="1" dirty="0">
                <a:solidFill>
                  <a:srgbClr val="FF0000"/>
                </a:solidFill>
                <a:cs typeface="Times New Roman"/>
              </a:rPr>
              <a:t>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0.60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chemeClr val="bg2"/>
                </a:solidFill>
                <a:latin typeface="Optima"/>
                <a:cs typeface="Optima"/>
              </a:rPr>
              <a:t>0.82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    ?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228600" y="5493603"/>
            <a:ext cx="8610600" cy="830997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Pr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(1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st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sequence|θ</a:t>
            </a:r>
            <a:r>
              <a:rPr lang="en-US" sz="2400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)=θ</a:t>
            </a:r>
            <a:r>
              <a:rPr lang="en-US" sz="2400" baseline="-25000" dirty="0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5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(1-θ</a:t>
            </a:r>
            <a:r>
              <a:rPr lang="en-US" sz="2400" baseline="-25000" dirty="0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)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5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= 0.60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4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• 0.40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6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≈ 0.000531 </a:t>
            </a:r>
            <a:r>
              <a:rPr lang="en-US" sz="2400" b="1" dirty="0">
                <a:latin typeface="Optima"/>
                <a:cs typeface="Optima"/>
              </a:rPr>
              <a:t>&gt;</a:t>
            </a:r>
            <a:r>
              <a:rPr lang="en-US" sz="2400" dirty="0">
                <a:latin typeface="Optima"/>
                <a:cs typeface="Optima"/>
              </a:rPr>
              <a:t> </a:t>
            </a:r>
          </a:p>
          <a:p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Pr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(1</a:t>
            </a:r>
            <a:r>
              <a:rPr lang="en-US" sz="2400" baseline="30000" dirty="0">
                <a:solidFill>
                  <a:srgbClr val="149B52"/>
                </a:solidFill>
                <a:latin typeface="Optima"/>
                <a:cs typeface="Optima"/>
              </a:rPr>
              <a:t>st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sequence|θ</a:t>
            </a:r>
            <a:r>
              <a:rPr lang="en-US" sz="2400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)= θ</a:t>
            </a:r>
            <a:r>
              <a:rPr lang="en-US" sz="24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baseline="30000" dirty="0">
                <a:solidFill>
                  <a:srgbClr val="149B52"/>
                </a:solidFill>
                <a:latin typeface="Optima"/>
                <a:cs typeface="Optima"/>
              </a:rPr>
              <a:t>5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(1-θ</a:t>
            </a:r>
            <a:r>
              <a:rPr lang="en-US" sz="24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)</a:t>
            </a:r>
            <a:r>
              <a:rPr lang="en-US" sz="2400" baseline="30000" dirty="0">
                <a:solidFill>
                  <a:srgbClr val="149B52"/>
                </a:solidFill>
                <a:latin typeface="Optima"/>
                <a:cs typeface="Optima"/>
              </a:rPr>
              <a:t>5 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= 0.82</a:t>
            </a:r>
            <a:r>
              <a:rPr lang="en-US" sz="2400" baseline="30000" dirty="0">
                <a:solidFill>
                  <a:srgbClr val="149B52"/>
                </a:solidFill>
                <a:latin typeface="Optima"/>
                <a:cs typeface="Optima"/>
              </a:rPr>
              <a:t>4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• 0.18</a:t>
            </a:r>
            <a:r>
              <a:rPr lang="en-US" sz="2400" baseline="30000" dirty="0">
                <a:solidFill>
                  <a:srgbClr val="149B52"/>
                </a:solidFill>
                <a:latin typeface="Optima"/>
                <a:cs typeface="Optima"/>
              </a:rPr>
              <a:t>6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≈ 0.000015 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28600" y="76200"/>
            <a:ext cx="8763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Memory Flash:</a:t>
            </a:r>
            <a:br>
              <a:rPr lang="en-US" dirty="0"/>
            </a:br>
            <a:r>
              <a:rPr lang="en-US" dirty="0"/>
              <a:t>From </a:t>
            </a:r>
            <a:r>
              <a:rPr lang="en-US" i="1" dirty="0"/>
              <a:t>Data &amp; Parameters to </a:t>
            </a:r>
            <a:r>
              <a:rPr lang="en-US" i="1" dirty="0" err="1"/>
              <a:t>HiddenVector</a:t>
            </a:r>
            <a:r>
              <a:rPr lang="en-US" i="1" dirty="0"/>
              <a:t> </a:t>
            </a:r>
          </a:p>
        </p:txBody>
      </p:sp>
      <p:sp>
        <p:nvSpPr>
          <p:cNvPr id="9" name="Rectangle 8"/>
          <p:cNvSpPr/>
          <p:nvPr/>
        </p:nvSpPr>
        <p:spPr>
          <a:xfrm>
            <a:off x="457200" y="4267200"/>
            <a:ext cx="8229600" cy="9541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Optima"/>
                <a:cs typeface="Optima"/>
              </a:rPr>
              <a:t>STOP and Think: </a:t>
            </a:r>
            <a:r>
              <a:rPr lang="en-US" sz="2800" dirty="0">
                <a:latin typeface="Optima"/>
                <a:cs typeface="Optima"/>
              </a:rPr>
              <a:t>Which coin is more likely to have generated the first sequence (with 4 H)?</a:t>
            </a:r>
            <a:endParaRPr lang="en-US" sz="2800" i="1" dirty="0">
              <a:latin typeface="Optima"/>
              <a:cs typeface="Optima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5867400" y="2971800"/>
            <a:ext cx="51072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40C02FA-6248-FA4A-A28B-2506197BC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416425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178419" y="1371599"/>
            <a:ext cx="89655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solidFill>
                  <a:srgbClr val="FF0000"/>
                </a:solidFill>
                <a:latin typeface="Optima"/>
                <a:cs typeface="Optima"/>
              </a:rPr>
              <a:t>HiddenVector</a:t>
            </a:r>
            <a:r>
              <a:rPr lang="en-US" sz="2400" b="1" i="1" dirty="0">
                <a:latin typeface="Optima"/>
                <a:cs typeface="Optima"/>
              </a:rPr>
              <a:t>     Parameters =</a:t>
            </a:r>
            <a:r>
              <a:rPr lang="en-US" sz="2400" dirty="0">
                <a:latin typeface="Optima"/>
                <a:cs typeface="Optima"/>
              </a:rPr>
              <a:t> (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dirty="0" err="1">
                <a:solidFill>
                  <a:srgbClr val="0000FF"/>
                </a:solidFill>
                <a:latin typeface="Optima"/>
                <a:cs typeface="Optima"/>
              </a:rPr>
              <a:t>,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     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     ?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</a:t>
            </a:r>
            <a:r>
              <a:rPr lang="en-US" sz="2800" b="1" dirty="0">
                <a:solidFill>
                  <a:srgbClr val="FF0000"/>
                </a:solidFill>
                <a:cs typeface="Times New Roman"/>
              </a:rPr>
              <a:t>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0.60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chemeClr val="bg2"/>
                </a:solidFill>
                <a:latin typeface="Optima"/>
                <a:cs typeface="Optima"/>
              </a:rPr>
              <a:t>0.82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    ?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228600" y="5493603"/>
            <a:ext cx="8610600" cy="830997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Pr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(1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st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sequence|θ</a:t>
            </a:r>
            <a:r>
              <a:rPr lang="en-US" sz="2400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)=θ</a:t>
            </a:r>
            <a:r>
              <a:rPr lang="en-US" sz="2400" baseline="-25000" dirty="0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5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(1-θ</a:t>
            </a:r>
            <a:r>
              <a:rPr lang="en-US" sz="2400" baseline="-25000" dirty="0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)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5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= 0.60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4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• 0.40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6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≈ 0.000531 </a:t>
            </a:r>
            <a:r>
              <a:rPr lang="en-US" sz="2400" b="1" dirty="0">
                <a:latin typeface="Optima"/>
                <a:cs typeface="Optima"/>
              </a:rPr>
              <a:t>&gt;</a:t>
            </a:r>
            <a:r>
              <a:rPr lang="en-US" sz="2400" dirty="0">
                <a:latin typeface="Optima"/>
                <a:cs typeface="Optima"/>
              </a:rPr>
              <a:t> </a:t>
            </a:r>
          </a:p>
          <a:p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Pr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(1</a:t>
            </a:r>
            <a:r>
              <a:rPr lang="en-US" sz="2400" baseline="30000" dirty="0">
                <a:solidFill>
                  <a:srgbClr val="149B52"/>
                </a:solidFill>
                <a:latin typeface="Optima"/>
                <a:cs typeface="Optima"/>
              </a:rPr>
              <a:t>st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sequence|θ</a:t>
            </a:r>
            <a:r>
              <a:rPr lang="en-US" sz="2400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)= θ</a:t>
            </a:r>
            <a:r>
              <a:rPr lang="en-US" sz="24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baseline="30000" dirty="0">
                <a:solidFill>
                  <a:srgbClr val="149B52"/>
                </a:solidFill>
                <a:latin typeface="Optima"/>
                <a:cs typeface="Optima"/>
              </a:rPr>
              <a:t>5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(1-θ</a:t>
            </a:r>
            <a:r>
              <a:rPr lang="en-US" sz="2400" baseline="-25000" dirty="0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)</a:t>
            </a:r>
            <a:r>
              <a:rPr lang="en-US" sz="2400" baseline="30000" dirty="0">
                <a:solidFill>
                  <a:srgbClr val="149B52"/>
                </a:solidFill>
                <a:latin typeface="Optima"/>
                <a:cs typeface="Optima"/>
              </a:rPr>
              <a:t>5 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= 0.82</a:t>
            </a:r>
            <a:r>
              <a:rPr lang="en-US" sz="2400" baseline="30000" dirty="0">
                <a:solidFill>
                  <a:srgbClr val="149B52"/>
                </a:solidFill>
                <a:latin typeface="Optima"/>
                <a:cs typeface="Optima"/>
              </a:rPr>
              <a:t>4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• 0.18</a:t>
            </a:r>
            <a:r>
              <a:rPr lang="en-US" sz="2400" baseline="30000" dirty="0">
                <a:solidFill>
                  <a:srgbClr val="149B52"/>
                </a:solidFill>
                <a:latin typeface="Optima"/>
                <a:cs typeface="Optima"/>
              </a:rPr>
              <a:t>6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≈ 0.000015 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28600" y="76200"/>
            <a:ext cx="8763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Memory Flash:</a:t>
            </a:r>
            <a:br>
              <a:rPr lang="en-US" dirty="0"/>
            </a:br>
            <a:r>
              <a:rPr lang="en-US" dirty="0"/>
              <a:t>From </a:t>
            </a:r>
            <a:r>
              <a:rPr lang="en-US" i="1" dirty="0"/>
              <a:t>Data &amp; Parameters to </a:t>
            </a:r>
            <a:r>
              <a:rPr lang="en-US" i="1" dirty="0" err="1"/>
              <a:t>HiddenVector</a:t>
            </a:r>
            <a:r>
              <a:rPr lang="en-US" i="1" dirty="0"/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1826535"/>
            <a:ext cx="354981" cy="477054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1</a:t>
            </a:r>
            <a:endParaRPr lang="en-US" sz="2800" b="1" dirty="0">
              <a:solidFill>
                <a:srgbClr val="176FC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7200" y="4267200"/>
            <a:ext cx="8229600" cy="95410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Optima"/>
                <a:cs typeface="Optima"/>
              </a:rPr>
              <a:t>STOP and Think: </a:t>
            </a:r>
            <a:r>
              <a:rPr lang="en-US" sz="2800" dirty="0">
                <a:latin typeface="Optima"/>
                <a:cs typeface="Optima"/>
              </a:rPr>
              <a:t>Which coin is more likely to have generated the first sequence (with 4 H)?</a:t>
            </a:r>
            <a:endParaRPr lang="en-US" sz="2800" i="1" dirty="0">
              <a:latin typeface="Optima"/>
              <a:cs typeface="Optima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5867400" y="2971800"/>
            <a:ext cx="51072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7D530E-9AB7-7943-AE49-EAC96399A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2396250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178419" y="1371599"/>
            <a:ext cx="89655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solidFill>
                  <a:srgbClr val="FF0000"/>
                </a:solidFill>
                <a:latin typeface="Optima"/>
                <a:cs typeface="Optima"/>
              </a:rPr>
              <a:t>HiddenMatrix</a:t>
            </a:r>
            <a:r>
              <a:rPr lang="en-US" sz="2400" b="1" i="1" dirty="0">
                <a:latin typeface="Optima"/>
                <a:cs typeface="Optima"/>
              </a:rPr>
              <a:t>     Parameters =</a:t>
            </a:r>
            <a:r>
              <a:rPr lang="en-US" sz="2400" dirty="0">
                <a:latin typeface="Optima"/>
                <a:cs typeface="Optima"/>
              </a:rPr>
              <a:t> (</a:t>
            </a:r>
            <a:r>
              <a:rPr lang="en-US" sz="2400" dirty="0" err="1">
                <a:solidFill>
                  <a:srgbClr val="176FC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76FC1"/>
                </a:solidFill>
                <a:latin typeface="Optima"/>
                <a:cs typeface="Optima"/>
              </a:rPr>
              <a:t>A</a:t>
            </a:r>
            <a:r>
              <a:rPr lang="en-US" sz="2400" i="1" dirty="0" err="1">
                <a:solidFill>
                  <a:srgbClr val="0000FF"/>
                </a:solidFill>
                <a:latin typeface="Optima"/>
                <a:cs typeface="Optima"/>
              </a:rPr>
              <a:t>,</a:t>
            </a:r>
            <a:r>
              <a:rPr lang="en-US" sz="2400" dirty="0" err="1">
                <a:solidFill>
                  <a:schemeClr val="bg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bg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     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     ?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chemeClr val="accent1"/>
                </a:solidFill>
                <a:latin typeface="Optima"/>
                <a:cs typeface="Optima"/>
              </a:rPr>
              <a:t>0.60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0.82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    ?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4800600"/>
            <a:ext cx="8458200" cy="830997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Optima"/>
                <a:cs typeface="Optima"/>
              </a:rPr>
              <a:t>                             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Pr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(1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st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sequence|θ</a:t>
            </a:r>
            <a:r>
              <a:rPr lang="en-US" sz="2400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)  ≈ 0.000531 </a:t>
            </a:r>
            <a:r>
              <a:rPr lang="en-US" sz="2400" dirty="0">
                <a:latin typeface="Optima"/>
                <a:cs typeface="Optima"/>
              </a:rPr>
              <a:t>&gt; </a:t>
            </a:r>
          </a:p>
          <a:p>
            <a:r>
              <a:rPr lang="en-US" sz="2400" dirty="0">
                <a:solidFill>
                  <a:srgbClr val="00B050"/>
                </a:solidFill>
                <a:latin typeface="Optima"/>
                <a:cs typeface="Optima"/>
              </a:rPr>
              <a:t>                        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    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Pr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(1</a:t>
            </a:r>
            <a:r>
              <a:rPr lang="en-US" sz="2400" baseline="30000" dirty="0">
                <a:solidFill>
                  <a:srgbClr val="149B52"/>
                </a:solidFill>
                <a:latin typeface="Optima"/>
                <a:cs typeface="Optima"/>
              </a:rPr>
              <a:t>st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sequence|θ</a:t>
            </a:r>
            <a:r>
              <a:rPr lang="en-US" sz="2400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 ) ≈ 0.000015 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From </a:t>
            </a:r>
            <a:r>
              <a:rPr lang="en-US" i="1" dirty="0"/>
              <a:t>Data &amp; Parameters to </a:t>
            </a:r>
            <a:r>
              <a:rPr lang="en-US" b="1" i="1" dirty="0" err="1"/>
              <a:t>HiddenMatrix</a:t>
            </a:r>
            <a:r>
              <a:rPr lang="en-US" b="1" i="1" dirty="0"/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76400" y="5867400"/>
            <a:ext cx="5791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0.000531 </a:t>
            </a:r>
            <a:r>
              <a:rPr lang="en-US" sz="2400" dirty="0">
                <a:latin typeface="Optima"/>
                <a:cs typeface="Optima"/>
              </a:rPr>
              <a:t>/ </a:t>
            </a:r>
            <a:r>
              <a:rPr lang="en-US" sz="2400" dirty="0">
                <a:solidFill>
                  <a:srgbClr val="0000FF"/>
                </a:solidFill>
                <a:latin typeface="Optima"/>
                <a:cs typeface="Optima"/>
              </a:rPr>
              <a:t>(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0.000531 </a:t>
            </a:r>
            <a:r>
              <a:rPr lang="en-US" sz="2400" dirty="0">
                <a:solidFill>
                  <a:srgbClr val="000000"/>
                </a:solidFill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0.000015</a:t>
            </a:r>
            <a:r>
              <a:rPr lang="en-US" sz="2400" dirty="0">
                <a:solidFill>
                  <a:srgbClr val="000000"/>
                </a:solidFill>
                <a:latin typeface="Optima"/>
                <a:cs typeface="Optima"/>
              </a:rPr>
              <a:t>) ≈ 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0.97</a:t>
            </a:r>
          </a:p>
          <a:p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0.000015 </a:t>
            </a:r>
            <a:r>
              <a:rPr lang="en-US" sz="2400" dirty="0">
                <a:solidFill>
                  <a:srgbClr val="000000"/>
                </a:solidFill>
                <a:latin typeface="Optima"/>
                <a:cs typeface="Optima"/>
              </a:rPr>
              <a:t>/ (</a:t>
            </a:r>
            <a:r>
              <a:rPr lang="en-US" sz="2400" dirty="0">
                <a:solidFill>
                  <a:srgbClr val="176FC1"/>
                </a:solidFill>
                <a:latin typeface="Optima"/>
                <a:cs typeface="Optima"/>
              </a:rPr>
              <a:t>0.000531 </a:t>
            </a:r>
            <a:r>
              <a:rPr lang="en-US" sz="2400" dirty="0">
                <a:solidFill>
                  <a:srgbClr val="000000"/>
                </a:solidFill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0.000015</a:t>
            </a:r>
            <a:r>
              <a:rPr lang="en-US" sz="2400" dirty="0">
                <a:solidFill>
                  <a:srgbClr val="000000"/>
                </a:solidFill>
                <a:latin typeface="Optima"/>
                <a:cs typeface="Optima"/>
              </a:rPr>
              <a:t>) ≈ 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0.03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69660" y="4114800"/>
            <a:ext cx="8458200" cy="50783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700" dirty="0">
                <a:latin typeface="Optima"/>
                <a:cs typeface="Optima"/>
              </a:rPr>
              <a:t>What are the </a:t>
            </a:r>
            <a:r>
              <a:rPr lang="en-US" sz="2700" b="1" dirty="0">
                <a:latin typeface="Optima"/>
                <a:cs typeface="Optima"/>
              </a:rPr>
              <a:t>responsibilities</a:t>
            </a:r>
            <a:r>
              <a:rPr lang="en-US" sz="2700" dirty="0">
                <a:latin typeface="Optima"/>
                <a:cs typeface="Optima"/>
              </a:rPr>
              <a:t> of coins for this sequence?</a:t>
            </a:r>
            <a:endParaRPr lang="en-US" sz="2700" i="1" dirty="0">
              <a:latin typeface="Optima"/>
              <a:cs typeface="Optima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5867400" y="2971800"/>
            <a:ext cx="51072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>
            <a:spLocks/>
          </p:cNvSpPr>
          <p:nvPr/>
        </p:nvSpPr>
        <p:spPr>
          <a:xfrm>
            <a:off x="3767820" y="1828800"/>
            <a:ext cx="2149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0.97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</a:t>
            </a:r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0.03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490747-BD4B-494C-A5E8-FAD520EA2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28971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16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178419" y="1371600"/>
            <a:ext cx="9117981" cy="3108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                                </a:t>
            </a:r>
            <a:r>
              <a:rPr lang="en-US" sz="2400" b="1" i="1" dirty="0">
                <a:latin typeface="Optima"/>
                <a:cs typeface="Optima"/>
              </a:rPr>
              <a:t>Data    </a:t>
            </a:r>
            <a:r>
              <a:rPr lang="en-US" sz="2400" b="1" i="1" dirty="0" err="1">
                <a:solidFill>
                  <a:schemeClr val="tx2"/>
                </a:solidFill>
                <a:latin typeface="Optima"/>
                <a:cs typeface="Optima"/>
              </a:rPr>
              <a:t>HiddenMatrix</a:t>
            </a:r>
            <a:r>
              <a:rPr lang="en-US" sz="2400" b="1" i="1" dirty="0">
                <a:latin typeface="Optima"/>
                <a:cs typeface="Optima"/>
              </a:rPr>
              <a:t>     Parameters =</a:t>
            </a:r>
            <a:r>
              <a:rPr lang="en-US" sz="2400" dirty="0">
                <a:latin typeface="Optima"/>
                <a:cs typeface="Optima"/>
              </a:rPr>
              <a:t> (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i="1" baseline="-25000" dirty="0">
                <a:solidFill>
                  <a:srgbClr val="0000FF"/>
                </a:solidFill>
                <a:latin typeface="Optima"/>
                <a:cs typeface="Optima"/>
              </a:rPr>
              <a:t>, </a:t>
            </a:r>
            <a:r>
              <a:rPr lang="en-US" sz="2400" dirty="0" err="1">
                <a:solidFill>
                  <a:srgbClr val="149B52"/>
                </a:solidFill>
                <a:latin typeface="Optima"/>
                <a:cs typeface="Optima"/>
              </a:rPr>
              <a:t>θ</a:t>
            </a:r>
            <a:r>
              <a:rPr lang="en-US" sz="2400" i="1" baseline="-25000" dirty="0" err="1">
                <a:solidFill>
                  <a:srgbClr val="149B5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latin typeface="Optima"/>
                <a:cs typeface="Optima"/>
              </a:rPr>
              <a:t>) </a:t>
            </a:r>
            <a:endParaRPr lang="en-US" sz="2400" b="1" i="1" dirty="0"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0.4       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0.9 </a:t>
            </a:r>
          </a:p>
          <a:p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    </a:t>
            </a:r>
            <a:r>
              <a:rPr lang="en-US" sz="2800" b="1" dirty="0">
                <a:latin typeface="Courier" pitchFamily="49" charset="0"/>
              </a:rPr>
              <a:t>0.8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      </a:t>
            </a:r>
            <a:r>
              <a:rPr lang="en-US" sz="2800" dirty="0">
                <a:latin typeface="Optima"/>
                <a:cs typeface="Optima"/>
              </a:rPr>
              <a:t>(</a:t>
            </a:r>
            <a:r>
              <a:rPr lang="en-US" sz="2800" dirty="0">
                <a:solidFill>
                  <a:srgbClr val="176FC1"/>
                </a:solidFill>
                <a:latin typeface="Optima"/>
                <a:cs typeface="Optima"/>
              </a:rPr>
              <a:t>0.60</a:t>
            </a:r>
            <a:r>
              <a:rPr lang="en-US" sz="2800" dirty="0">
                <a:latin typeface="Optima"/>
                <a:cs typeface="Optima"/>
              </a:rPr>
              <a:t>, </a:t>
            </a:r>
            <a:r>
              <a:rPr lang="en-US" sz="2800" dirty="0">
                <a:solidFill>
                  <a:srgbClr val="149B52"/>
                </a:solidFill>
                <a:latin typeface="Optima"/>
                <a:cs typeface="Optima"/>
              </a:rPr>
              <a:t>0.82</a:t>
            </a:r>
            <a:r>
              <a:rPr lang="en-US" sz="2800" dirty="0">
                <a:latin typeface="Optima"/>
                <a:cs typeface="Optima"/>
              </a:rPr>
              <a:t>) </a:t>
            </a:r>
            <a:endParaRPr lang="en-US" sz="2800" b="1" dirty="0">
              <a:solidFill>
                <a:srgbClr val="00B050"/>
              </a:solidFill>
              <a:latin typeface="Optima"/>
              <a:cs typeface="Optima"/>
            </a:endParaRP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       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0.3      ?</a:t>
            </a:r>
          </a:p>
          <a:p>
            <a:r>
              <a:rPr lang="en-US" sz="2800" dirty="0">
                <a:solidFill>
                  <a:srgbClr val="00B050"/>
                </a:solidFill>
                <a:latin typeface="Courier" pitchFamily="49" charset="0"/>
              </a:rPr>
              <a:t>          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 </a:t>
            </a:r>
            <a:r>
              <a:rPr lang="en-US" sz="2800" b="1" dirty="0">
                <a:latin typeface="Courier" pitchFamily="49" charset="0"/>
              </a:rPr>
              <a:t>0.7      ?</a:t>
            </a:r>
            <a:r>
              <a:rPr lang="en-US" sz="2800" b="1" dirty="0">
                <a:solidFill>
                  <a:srgbClr val="00B050"/>
                </a:solidFill>
                <a:latin typeface="Courier" pitchFamily="49" charset="0"/>
              </a:rPr>
              <a:t> 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 </a:t>
            </a:r>
            <a:endParaRPr lang="en-US" sz="3200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From </a:t>
            </a:r>
            <a:r>
              <a:rPr lang="en-US" i="1" dirty="0"/>
              <a:t>Data &amp; Parameters to </a:t>
            </a:r>
            <a:r>
              <a:rPr lang="en-US" b="1" i="1" dirty="0" err="1"/>
              <a:t>HiddenMatrix</a:t>
            </a:r>
            <a:r>
              <a:rPr lang="en-US" i="1" dirty="0"/>
              <a:t>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58674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0.0040 </a:t>
            </a:r>
            <a:r>
              <a:rPr lang="en-US" sz="2400" dirty="0">
                <a:latin typeface="Optima"/>
                <a:cs typeface="Optima"/>
              </a:rPr>
              <a:t>/ (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0.0040 </a:t>
            </a:r>
            <a:r>
              <a:rPr lang="en-US" sz="2400" dirty="0">
                <a:latin typeface="Optima"/>
                <a:cs typeface="Optima"/>
              </a:rPr>
              <a:t>+</a:t>
            </a:r>
            <a:r>
              <a:rPr lang="en-US" sz="2400" dirty="0">
                <a:solidFill>
                  <a:srgbClr val="0000FF"/>
                </a:solidFill>
                <a:latin typeface="Optima"/>
                <a:cs typeface="Optima"/>
              </a:rPr>
              <a:t>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0.0302</a:t>
            </a:r>
            <a:r>
              <a:rPr lang="en-US" sz="2400" dirty="0">
                <a:latin typeface="Optima"/>
                <a:cs typeface="Optima"/>
              </a:rPr>
              <a:t>) = 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0.12  </a:t>
            </a:r>
          </a:p>
          <a:p>
            <a:pPr algn="ctr"/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0.0342 </a:t>
            </a:r>
            <a:r>
              <a:rPr lang="en-US" sz="2400" dirty="0">
                <a:latin typeface="Optima"/>
                <a:cs typeface="Optima"/>
              </a:rPr>
              <a:t>/ (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0.0040 </a:t>
            </a:r>
            <a:r>
              <a:rPr lang="en-US" sz="2400" dirty="0">
                <a:latin typeface="Optima"/>
                <a:cs typeface="Optima"/>
              </a:rPr>
              <a:t>+ 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0.0342</a:t>
            </a:r>
            <a:r>
              <a:rPr lang="en-US" sz="2400" dirty="0">
                <a:latin typeface="Optima"/>
                <a:cs typeface="Optima"/>
              </a:rPr>
              <a:t>) = </a:t>
            </a:r>
            <a:r>
              <a:rPr lang="en-US" sz="2400" dirty="0">
                <a:solidFill>
                  <a:srgbClr val="149B52"/>
                </a:solidFill>
                <a:latin typeface="Optima"/>
                <a:cs typeface="Optima"/>
              </a:rPr>
              <a:t>0.88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6200" y="4114800"/>
            <a:ext cx="8991600" cy="50783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700" dirty="0">
                <a:latin typeface="Optima"/>
                <a:cs typeface="Optima"/>
              </a:rPr>
              <a:t>What are the responsibilities of coins for the 2</a:t>
            </a:r>
            <a:r>
              <a:rPr lang="en-US" sz="2700" baseline="30000" dirty="0">
                <a:latin typeface="Optima"/>
                <a:cs typeface="Optima"/>
              </a:rPr>
              <a:t>nd</a:t>
            </a:r>
            <a:r>
              <a:rPr lang="en-US" sz="2700" dirty="0">
                <a:latin typeface="Optima"/>
                <a:cs typeface="Optima"/>
              </a:rPr>
              <a:t> sequence?</a:t>
            </a:r>
            <a:endParaRPr lang="en-US" sz="2700" i="1" dirty="0">
              <a:latin typeface="Optima"/>
              <a:cs typeface="Optim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7200" y="4800600"/>
            <a:ext cx="8305800" cy="830997"/>
          </a:xfrm>
          <a:prstGeom prst="rect">
            <a:avLst/>
          </a:prstGeom>
          <a:solidFill>
            <a:srgbClr val="D9D9D9"/>
          </a:solidFill>
          <a:ln>
            <a:solidFill>
              <a:srgbClr val="0000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Optima"/>
                <a:cs typeface="Optima"/>
              </a:rPr>
              <a:t>                             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Pr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(2</a:t>
            </a:r>
            <a:r>
              <a:rPr lang="en-US" sz="2400" baseline="30000" dirty="0">
                <a:solidFill>
                  <a:schemeClr val="accent1"/>
                </a:solidFill>
                <a:latin typeface="Optima"/>
                <a:cs typeface="Optima"/>
              </a:rPr>
              <a:t>nd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 </a:t>
            </a:r>
            <a:r>
              <a:rPr lang="en-US" sz="2400" dirty="0" err="1">
                <a:solidFill>
                  <a:schemeClr val="accent1"/>
                </a:solidFill>
                <a:latin typeface="Optima"/>
                <a:cs typeface="Optima"/>
              </a:rPr>
              <a:t>sequence|θ</a:t>
            </a:r>
            <a:r>
              <a:rPr lang="en-US" sz="2400" baseline="-25000" dirty="0" err="1">
                <a:solidFill>
                  <a:schemeClr val="accent1"/>
                </a:solidFill>
                <a:latin typeface="Optima"/>
                <a:cs typeface="Optima"/>
              </a:rPr>
              <a:t>A</a:t>
            </a:r>
            <a:r>
              <a:rPr lang="en-US" sz="2400" dirty="0">
                <a:solidFill>
                  <a:schemeClr val="accent1"/>
                </a:solidFill>
                <a:latin typeface="Optima"/>
                <a:cs typeface="Optima"/>
              </a:rPr>
              <a:t>) ≈ 0.0040 </a:t>
            </a:r>
            <a:r>
              <a:rPr lang="en-US" sz="2400" dirty="0">
                <a:latin typeface="Optima"/>
                <a:cs typeface="Optima"/>
              </a:rPr>
              <a:t>&lt; </a:t>
            </a:r>
          </a:p>
          <a:p>
            <a:r>
              <a:rPr lang="en-US" sz="2400" dirty="0">
                <a:solidFill>
                  <a:srgbClr val="00B050"/>
                </a:solidFill>
                <a:latin typeface="Optima"/>
                <a:cs typeface="Optima"/>
              </a:rPr>
              <a:t>                             </a:t>
            </a:r>
            <a:r>
              <a:rPr lang="en-US" sz="2400" dirty="0" err="1">
                <a:solidFill>
                  <a:schemeClr val="bg2"/>
                </a:solidFill>
                <a:latin typeface="Optima"/>
                <a:cs typeface="Optima"/>
              </a:rPr>
              <a:t>Pr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(2</a:t>
            </a:r>
            <a:r>
              <a:rPr lang="en-US" sz="2400" baseline="30000" dirty="0">
                <a:solidFill>
                  <a:schemeClr val="bg2"/>
                </a:solidFill>
                <a:latin typeface="Optima"/>
                <a:cs typeface="Optima"/>
              </a:rPr>
              <a:t>nd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 </a:t>
            </a:r>
            <a:r>
              <a:rPr lang="en-US" sz="2400" dirty="0" err="1">
                <a:solidFill>
                  <a:schemeClr val="bg2"/>
                </a:solidFill>
                <a:latin typeface="Optima"/>
                <a:cs typeface="Optima"/>
              </a:rPr>
              <a:t>sequence|θ</a:t>
            </a:r>
            <a:r>
              <a:rPr lang="en-US" sz="2400" baseline="-25000" dirty="0" err="1">
                <a:solidFill>
                  <a:schemeClr val="bg2"/>
                </a:solidFill>
                <a:latin typeface="Optima"/>
                <a:cs typeface="Optima"/>
              </a:rPr>
              <a:t>B</a:t>
            </a:r>
            <a:r>
              <a:rPr lang="en-US" sz="2400" dirty="0">
                <a:solidFill>
                  <a:schemeClr val="bg2"/>
                </a:solidFill>
                <a:latin typeface="Optima"/>
                <a:cs typeface="Optima"/>
              </a:rPr>
              <a:t> ) ≈ 0.0302 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5867400" y="2971800"/>
            <a:ext cx="510720" cy="3716"/>
          </a:xfrm>
          <a:prstGeom prst="straightConnector1">
            <a:avLst/>
          </a:prstGeom>
          <a:ln w="571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>
            <a:spLocks/>
          </p:cNvSpPr>
          <p:nvPr/>
        </p:nvSpPr>
        <p:spPr>
          <a:xfrm>
            <a:off x="3767820" y="1828800"/>
            <a:ext cx="2149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0.97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</a:t>
            </a:r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0.03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01840" y="2219980"/>
            <a:ext cx="2149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76FC1"/>
                </a:solidFill>
                <a:latin typeface="Courier" pitchFamily="49" charset="0"/>
              </a:rPr>
              <a:t>0.12</a:t>
            </a:r>
            <a:r>
              <a:rPr lang="en-US" sz="2800" b="1" dirty="0">
                <a:solidFill>
                  <a:srgbClr val="0000FF"/>
                </a:solidFill>
                <a:latin typeface="Courier" pitchFamily="49" charset="0"/>
              </a:rPr>
              <a:t> </a:t>
            </a:r>
            <a:r>
              <a:rPr lang="en-US" sz="2800" b="1" dirty="0">
                <a:solidFill>
                  <a:schemeClr val="bg2"/>
                </a:solidFill>
                <a:latin typeface="Courier" pitchFamily="49" charset="0"/>
              </a:rPr>
              <a:t>0.88</a:t>
            </a:r>
            <a:endParaRPr lang="en-US" sz="2800" b="1" dirty="0">
              <a:solidFill>
                <a:schemeClr val="bg2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84962E1-E479-B84B-9B2F-B87680D4A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Bioinformatics Algorithms: An Active Learning Approach. Copyright 2018 Compeau and Pevzner.</a:t>
            </a:r>
          </a:p>
        </p:txBody>
      </p:sp>
    </p:spTree>
    <p:extLst>
      <p:ext uri="{BB962C8B-B14F-4D97-AF65-F5344CB8AC3E}">
        <p14:creationId xmlns:p14="http://schemas.microsoft.com/office/powerpoint/2010/main" val="3853810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 animBg="1"/>
      <p:bldP spid="19" grpId="0"/>
    </p:bldLst>
  </p:timing>
</p:sld>
</file>

<file path=ppt/theme/theme1.xml><?xml version="1.0" encoding="utf-8"?>
<a:theme xmlns:a="http://schemas.openxmlformats.org/drawingml/2006/main" name="Office Theme">
  <a:themeElements>
    <a:clrScheme name="LaTeX XColor Dvips 1">
      <a:dk1>
        <a:sysClr val="windowText" lastClr="000000"/>
      </a:dk1>
      <a:lt1>
        <a:sysClr val="window" lastClr="FFFFFF"/>
      </a:lt1>
      <a:dk2>
        <a:srgbClr val="ED1C24"/>
      </a:dk2>
      <a:lt2>
        <a:srgbClr val="149B52"/>
      </a:lt2>
      <a:accent1>
        <a:srgbClr val="176FC1"/>
      </a:accent1>
      <a:accent2>
        <a:srgbClr val="F46E2B"/>
      </a:accent2>
      <a:accent3>
        <a:srgbClr val="741E0B"/>
      </a:accent3>
      <a:accent4>
        <a:srgbClr val="95319E"/>
      </a:accent4>
      <a:accent5>
        <a:srgbClr val="F02EA1"/>
      </a:accent5>
      <a:accent6>
        <a:srgbClr val="14A4E6"/>
      </a:accent6>
      <a:hlink>
        <a:srgbClr val="FF2E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LaTeX XColor Dvips 1">
    <a:dk1>
      <a:sysClr val="windowText" lastClr="000000"/>
    </a:dk1>
    <a:lt1>
      <a:sysClr val="window" lastClr="FFFFFF"/>
    </a:lt1>
    <a:dk2>
      <a:srgbClr val="ED1C24"/>
    </a:dk2>
    <a:lt2>
      <a:srgbClr val="149B52"/>
    </a:lt2>
    <a:accent1>
      <a:srgbClr val="176FC1"/>
    </a:accent1>
    <a:accent2>
      <a:srgbClr val="F46E2B"/>
    </a:accent2>
    <a:accent3>
      <a:srgbClr val="741E0B"/>
    </a:accent3>
    <a:accent4>
      <a:srgbClr val="95319E"/>
    </a:accent4>
    <a:accent5>
      <a:srgbClr val="F02EA1"/>
    </a:accent5>
    <a:accent6>
      <a:srgbClr val="14A4E6"/>
    </a:accent6>
    <a:hlink>
      <a:srgbClr val="FF2E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0.xml><?xml version="1.0" encoding="utf-8"?>
<a:themeOverride xmlns:a="http://schemas.openxmlformats.org/drawingml/2006/main">
  <a:clrScheme name="LaTeX XColor Dvips 1">
    <a:dk1>
      <a:sysClr val="windowText" lastClr="000000"/>
    </a:dk1>
    <a:lt1>
      <a:sysClr val="window" lastClr="FFFFFF"/>
    </a:lt1>
    <a:dk2>
      <a:srgbClr val="ED1C24"/>
    </a:dk2>
    <a:lt2>
      <a:srgbClr val="149B52"/>
    </a:lt2>
    <a:accent1>
      <a:srgbClr val="176FC1"/>
    </a:accent1>
    <a:accent2>
      <a:srgbClr val="F46E2B"/>
    </a:accent2>
    <a:accent3>
      <a:srgbClr val="741E0B"/>
    </a:accent3>
    <a:accent4>
      <a:srgbClr val="95319E"/>
    </a:accent4>
    <a:accent5>
      <a:srgbClr val="F02EA1"/>
    </a:accent5>
    <a:accent6>
      <a:srgbClr val="14A4E6"/>
    </a:accent6>
    <a:hlink>
      <a:srgbClr val="FF2E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LaTeX XColor Dvips 1">
    <a:dk1>
      <a:sysClr val="windowText" lastClr="000000"/>
    </a:dk1>
    <a:lt1>
      <a:sysClr val="window" lastClr="FFFFFF"/>
    </a:lt1>
    <a:dk2>
      <a:srgbClr val="ED1C24"/>
    </a:dk2>
    <a:lt2>
      <a:srgbClr val="149B52"/>
    </a:lt2>
    <a:accent1>
      <a:srgbClr val="176FC1"/>
    </a:accent1>
    <a:accent2>
      <a:srgbClr val="F46E2B"/>
    </a:accent2>
    <a:accent3>
      <a:srgbClr val="741E0B"/>
    </a:accent3>
    <a:accent4>
      <a:srgbClr val="95319E"/>
    </a:accent4>
    <a:accent5>
      <a:srgbClr val="F02EA1"/>
    </a:accent5>
    <a:accent6>
      <a:srgbClr val="14A4E6"/>
    </a:accent6>
    <a:hlink>
      <a:srgbClr val="FF2E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LaTeX XColor Dvips 1">
    <a:dk1>
      <a:sysClr val="windowText" lastClr="000000"/>
    </a:dk1>
    <a:lt1>
      <a:sysClr val="window" lastClr="FFFFFF"/>
    </a:lt1>
    <a:dk2>
      <a:srgbClr val="ED1C24"/>
    </a:dk2>
    <a:lt2>
      <a:srgbClr val="149B52"/>
    </a:lt2>
    <a:accent1>
      <a:srgbClr val="176FC1"/>
    </a:accent1>
    <a:accent2>
      <a:srgbClr val="F46E2B"/>
    </a:accent2>
    <a:accent3>
      <a:srgbClr val="741E0B"/>
    </a:accent3>
    <a:accent4>
      <a:srgbClr val="95319E"/>
    </a:accent4>
    <a:accent5>
      <a:srgbClr val="F02EA1"/>
    </a:accent5>
    <a:accent6>
      <a:srgbClr val="14A4E6"/>
    </a:accent6>
    <a:hlink>
      <a:srgbClr val="FF2E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LaTeX XColor Dvips 1">
    <a:dk1>
      <a:sysClr val="windowText" lastClr="000000"/>
    </a:dk1>
    <a:lt1>
      <a:sysClr val="window" lastClr="FFFFFF"/>
    </a:lt1>
    <a:dk2>
      <a:srgbClr val="ED1C24"/>
    </a:dk2>
    <a:lt2>
      <a:srgbClr val="149B52"/>
    </a:lt2>
    <a:accent1>
      <a:srgbClr val="176FC1"/>
    </a:accent1>
    <a:accent2>
      <a:srgbClr val="F46E2B"/>
    </a:accent2>
    <a:accent3>
      <a:srgbClr val="741E0B"/>
    </a:accent3>
    <a:accent4>
      <a:srgbClr val="95319E"/>
    </a:accent4>
    <a:accent5>
      <a:srgbClr val="F02EA1"/>
    </a:accent5>
    <a:accent6>
      <a:srgbClr val="14A4E6"/>
    </a:accent6>
    <a:hlink>
      <a:srgbClr val="FF2E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LaTeX XColor Dvips 1">
    <a:dk1>
      <a:sysClr val="windowText" lastClr="000000"/>
    </a:dk1>
    <a:lt1>
      <a:sysClr val="window" lastClr="FFFFFF"/>
    </a:lt1>
    <a:dk2>
      <a:srgbClr val="ED1C24"/>
    </a:dk2>
    <a:lt2>
      <a:srgbClr val="149B52"/>
    </a:lt2>
    <a:accent1>
      <a:srgbClr val="176FC1"/>
    </a:accent1>
    <a:accent2>
      <a:srgbClr val="F46E2B"/>
    </a:accent2>
    <a:accent3>
      <a:srgbClr val="741E0B"/>
    </a:accent3>
    <a:accent4>
      <a:srgbClr val="95319E"/>
    </a:accent4>
    <a:accent5>
      <a:srgbClr val="F02EA1"/>
    </a:accent5>
    <a:accent6>
      <a:srgbClr val="14A4E6"/>
    </a:accent6>
    <a:hlink>
      <a:srgbClr val="FF2E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LaTeX XColor Dvips 1">
    <a:dk1>
      <a:sysClr val="windowText" lastClr="000000"/>
    </a:dk1>
    <a:lt1>
      <a:sysClr val="window" lastClr="FFFFFF"/>
    </a:lt1>
    <a:dk2>
      <a:srgbClr val="ED1C24"/>
    </a:dk2>
    <a:lt2>
      <a:srgbClr val="149B52"/>
    </a:lt2>
    <a:accent1>
      <a:srgbClr val="176FC1"/>
    </a:accent1>
    <a:accent2>
      <a:srgbClr val="F46E2B"/>
    </a:accent2>
    <a:accent3>
      <a:srgbClr val="741E0B"/>
    </a:accent3>
    <a:accent4>
      <a:srgbClr val="95319E"/>
    </a:accent4>
    <a:accent5>
      <a:srgbClr val="F02EA1"/>
    </a:accent5>
    <a:accent6>
      <a:srgbClr val="14A4E6"/>
    </a:accent6>
    <a:hlink>
      <a:srgbClr val="FF2E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LaTeX XColor Dvips 1">
    <a:dk1>
      <a:sysClr val="windowText" lastClr="000000"/>
    </a:dk1>
    <a:lt1>
      <a:sysClr val="window" lastClr="FFFFFF"/>
    </a:lt1>
    <a:dk2>
      <a:srgbClr val="ED1C24"/>
    </a:dk2>
    <a:lt2>
      <a:srgbClr val="149B52"/>
    </a:lt2>
    <a:accent1>
      <a:srgbClr val="176FC1"/>
    </a:accent1>
    <a:accent2>
      <a:srgbClr val="F46E2B"/>
    </a:accent2>
    <a:accent3>
      <a:srgbClr val="741E0B"/>
    </a:accent3>
    <a:accent4>
      <a:srgbClr val="95319E"/>
    </a:accent4>
    <a:accent5>
      <a:srgbClr val="F02EA1"/>
    </a:accent5>
    <a:accent6>
      <a:srgbClr val="14A4E6"/>
    </a:accent6>
    <a:hlink>
      <a:srgbClr val="FF2E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LaTeX XColor Dvips 1">
    <a:dk1>
      <a:sysClr val="windowText" lastClr="000000"/>
    </a:dk1>
    <a:lt1>
      <a:sysClr val="window" lastClr="FFFFFF"/>
    </a:lt1>
    <a:dk2>
      <a:srgbClr val="ED1C24"/>
    </a:dk2>
    <a:lt2>
      <a:srgbClr val="149B52"/>
    </a:lt2>
    <a:accent1>
      <a:srgbClr val="176FC1"/>
    </a:accent1>
    <a:accent2>
      <a:srgbClr val="F46E2B"/>
    </a:accent2>
    <a:accent3>
      <a:srgbClr val="741E0B"/>
    </a:accent3>
    <a:accent4>
      <a:srgbClr val="95319E"/>
    </a:accent4>
    <a:accent5>
      <a:srgbClr val="F02EA1"/>
    </a:accent5>
    <a:accent6>
      <a:srgbClr val="14A4E6"/>
    </a:accent6>
    <a:hlink>
      <a:srgbClr val="FF2E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9.xml><?xml version="1.0" encoding="utf-8"?>
<a:themeOverride xmlns:a="http://schemas.openxmlformats.org/drawingml/2006/main">
  <a:clrScheme name="LaTeX XColor Dvips 1">
    <a:dk1>
      <a:sysClr val="windowText" lastClr="000000"/>
    </a:dk1>
    <a:lt1>
      <a:sysClr val="window" lastClr="FFFFFF"/>
    </a:lt1>
    <a:dk2>
      <a:srgbClr val="ED1C24"/>
    </a:dk2>
    <a:lt2>
      <a:srgbClr val="149B52"/>
    </a:lt2>
    <a:accent1>
      <a:srgbClr val="176FC1"/>
    </a:accent1>
    <a:accent2>
      <a:srgbClr val="F46E2B"/>
    </a:accent2>
    <a:accent3>
      <a:srgbClr val="741E0B"/>
    </a:accent3>
    <a:accent4>
      <a:srgbClr val="95319E"/>
    </a:accent4>
    <a:accent5>
      <a:srgbClr val="F02EA1"/>
    </a:accent5>
    <a:accent6>
      <a:srgbClr val="14A4E6"/>
    </a:accent6>
    <a:hlink>
      <a:srgbClr val="FF2E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48948</TotalTime>
  <Words>8878</Words>
  <Application>Microsoft Macintosh PowerPoint</Application>
  <PresentationFormat>On-screen Show (4:3)</PresentationFormat>
  <Paragraphs>1694</Paragraphs>
  <Slides>144</Slides>
  <Notes>3</Notes>
  <HiddenSlides>9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144</vt:i4>
      </vt:variant>
    </vt:vector>
  </HeadingPairs>
  <TitlesOfParts>
    <vt:vector size="154" baseType="lpstr">
      <vt:lpstr>Arial</vt:lpstr>
      <vt:lpstr>Calibri</vt:lpstr>
      <vt:lpstr>Courier</vt:lpstr>
      <vt:lpstr>Courier New</vt:lpstr>
      <vt:lpstr>Optima</vt:lpstr>
      <vt:lpstr>Palatino</vt:lpstr>
      <vt:lpstr>Times New Roman</vt:lpstr>
      <vt:lpstr>Verdana</vt:lpstr>
      <vt:lpstr>Wingdings</vt:lpstr>
      <vt:lpstr>Office Theme</vt:lpstr>
      <vt:lpstr>How Did Yeast Become a Wine-Maker? Clustering Algorithms</vt:lpstr>
      <vt:lpstr>How Did Yeast Become a Wine Maker? </vt:lpstr>
      <vt:lpstr>Which Domesticated Animal Is Next? </vt:lpstr>
      <vt:lpstr>Which Domesticated Animal Is Next? </vt:lpstr>
      <vt:lpstr>Why Do Winemakers Store Grapes in Sealed Barrels?</vt:lpstr>
      <vt:lpstr>How Did Yeast Invent the Diauxic Shift?</vt:lpstr>
      <vt:lpstr>What Does It Take to Convert Glucose into Ethanol and Back?</vt:lpstr>
      <vt:lpstr>Whole Genome Duplications Enables Evolutionary Breakthroughs</vt:lpstr>
      <vt:lpstr>Measuring 3 Genes at 7 Checkpoints</vt:lpstr>
      <vt:lpstr>Switching to Logarithms of Expression Levels</vt:lpstr>
      <vt:lpstr>Gene Expression Matrix  </vt:lpstr>
      <vt:lpstr>Gene Expression Matrix  </vt:lpstr>
      <vt:lpstr>Gene Expression Matrix  </vt:lpstr>
      <vt:lpstr>Gene Expression Matrix  </vt:lpstr>
      <vt:lpstr>Genes as Points in Multidimensional Space</vt:lpstr>
      <vt:lpstr>Gene Expression and Cancer Diagnostics</vt:lpstr>
      <vt:lpstr>How Did Yeast Become a Wine Maker? </vt:lpstr>
      <vt:lpstr>Toward a Computational Problem</vt:lpstr>
      <vt:lpstr>Toward a Computational Problem</vt:lpstr>
      <vt:lpstr>Clustering Problem</vt:lpstr>
      <vt:lpstr>PowerPoint Presentation</vt:lpstr>
      <vt:lpstr>Clustering as Finding Centers</vt:lpstr>
      <vt:lpstr>Clustering as Finding Centers</vt:lpstr>
      <vt:lpstr>Clustering as Finding Centers</vt:lpstr>
      <vt:lpstr>Distance from a Single DataPoint to Centers</vt:lpstr>
      <vt:lpstr>Distance from Data to Centers</vt:lpstr>
      <vt:lpstr>k-Center Clustering Problem</vt:lpstr>
      <vt:lpstr>k-Center Clustering Problem</vt:lpstr>
      <vt:lpstr>k-Center Clustering Problem</vt:lpstr>
      <vt:lpstr>k-Center Clustering Heuristic</vt:lpstr>
      <vt:lpstr>k-Center Clustering Heuristic</vt:lpstr>
      <vt:lpstr>k-Center Clustering Heuristic</vt:lpstr>
      <vt:lpstr>What Is Wrong with FarthestFirstTraversal?</vt:lpstr>
      <vt:lpstr>Modifying the Objective Function</vt:lpstr>
      <vt:lpstr>k-Means Clustering Problem</vt:lpstr>
      <vt:lpstr>k-Means Clustering Problem</vt:lpstr>
      <vt:lpstr>k-Means Clustering Problem</vt:lpstr>
      <vt:lpstr>k-Means Clustering for k = 1</vt:lpstr>
      <vt:lpstr>How Did Yeast Become a Wine Maker?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Lloyd Algorithm</vt:lpstr>
      <vt:lpstr>The Lloyd Algorithm</vt:lpstr>
      <vt:lpstr>Must the Lloyd Algorithm Converge? </vt:lpstr>
      <vt:lpstr>Must the Lloyd Algorithm Converge? </vt:lpstr>
      <vt:lpstr>Clustering Yeast Genes </vt:lpstr>
      <vt:lpstr>Clustering Yeast Genes</vt:lpstr>
      <vt:lpstr>PowerPoint Presentation</vt:lpstr>
      <vt:lpstr>PowerPoint Presentation</vt:lpstr>
      <vt:lpstr>How Did Yeast Become a Wine Maker? </vt:lpstr>
      <vt:lpstr>Soft vs. Hard Clustering</vt:lpstr>
      <vt:lpstr>Soft vs. Hard Clustering</vt:lpstr>
      <vt:lpstr>Soft vs. Hard Clustering</vt:lpstr>
      <vt:lpstr>Soft vs. Hard Clustering</vt:lpstr>
      <vt:lpstr>How Did Yeast Become a Wine Maker? </vt:lpstr>
      <vt:lpstr>Rosencrantz and Guildenstern Flip a Coin</vt:lpstr>
      <vt:lpstr>Flipping One Biased Coins </vt:lpstr>
      <vt:lpstr>Flipping Two Biased Coins </vt:lpstr>
      <vt:lpstr>  If We Knew Which Coin                               Was Used in Each Sequence… </vt:lpstr>
      <vt:lpstr>  If We Knew Which Coin                               Was Used in Each Sequence… </vt:lpstr>
      <vt:lpstr>  If We Knew Which Coin                               Was Used in Each Sequence… </vt:lpstr>
      <vt:lpstr>Parameters as a Dot-Product</vt:lpstr>
      <vt:lpstr>Parameters as a Dot-Product </vt:lpstr>
      <vt:lpstr>Parameters as a Dot-Product</vt:lpstr>
      <vt:lpstr>Data, HiddenVector, Parameters </vt:lpstr>
      <vt:lpstr>Data, HiddenVector, Parameters</vt:lpstr>
      <vt:lpstr>From Data &amp; Parameters to HiddenVector </vt:lpstr>
      <vt:lpstr>From Data &amp; Parameters to HiddenVector </vt:lpstr>
      <vt:lpstr>From Data &amp; Parameters to HiddenVector </vt:lpstr>
      <vt:lpstr>From Data &amp; Parameters to HiddenVector </vt:lpstr>
      <vt:lpstr>HiddenVector Reconstructed!  </vt:lpstr>
      <vt:lpstr>Reconstructing HiddenVector and Parameters</vt:lpstr>
      <vt:lpstr>Reconstructing HiddenVector and Parameters</vt:lpstr>
      <vt:lpstr>Reconstructing HiddenVector and Parameters</vt:lpstr>
      <vt:lpstr>Reconstructing HiddenVector and Parameters</vt:lpstr>
      <vt:lpstr>Reconstructing HiddenVector and Parameters</vt:lpstr>
      <vt:lpstr>Reconstructing HiddenVector and Parameters</vt:lpstr>
      <vt:lpstr>What does this algorithm remind you of?</vt:lpstr>
      <vt:lpstr>What does this algorithm remind you of?</vt:lpstr>
      <vt:lpstr>What does this algorithm remind you of?</vt:lpstr>
      <vt:lpstr>What does this algorithm remind you of?</vt:lpstr>
      <vt:lpstr>What does this algorithm remind you of?</vt:lpstr>
      <vt:lpstr>PowerPoint Presentation</vt:lpstr>
      <vt:lpstr>From Coin Flipping to k-Means Clustering:  Where Are Data, HiddenVector, and Parameters?</vt:lpstr>
      <vt:lpstr>From Coin Flipping to k-means Clustering:  Where Are Data, HiddenVector, and Parameters?</vt:lpstr>
      <vt:lpstr>From Coin Flipping to k-means Clustering:  Where Are Data, HiddenVector, and Parameters?</vt:lpstr>
      <vt:lpstr>How Did Yeast Become a Wine Maker? </vt:lpstr>
      <vt:lpstr>Coin Flipping and Soft Clustering</vt:lpstr>
      <vt:lpstr>Coin Flipping and Soft Clustering</vt:lpstr>
      <vt:lpstr>Memory Flash: From Data &amp; Parameters to HiddenVector </vt:lpstr>
      <vt:lpstr>Memory Flash: From Data &amp; Parameters to HiddenVector </vt:lpstr>
      <vt:lpstr>From Data &amp; Parameters to HiddenMatrix </vt:lpstr>
      <vt:lpstr>From Data &amp; Parameters to HiddenMatrix </vt:lpstr>
      <vt:lpstr>HiddenMatrix Reconstructed! </vt:lpstr>
      <vt:lpstr>Expectation Maximization Algorithm</vt:lpstr>
      <vt:lpstr>E-step</vt:lpstr>
      <vt:lpstr>E-step</vt:lpstr>
      <vt:lpstr>M-step</vt:lpstr>
      <vt:lpstr>M-step</vt:lpstr>
      <vt:lpstr>Memory Flash: Dot Product</vt:lpstr>
      <vt:lpstr>  From Data &amp; HiddenMatrix to Parameters</vt:lpstr>
      <vt:lpstr>  From Data &amp; HiddenMatrix to Parameters</vt:lpstr>
      <vt:lpstr>  From Data &amp; HiddenMatrix to Parameters</vt:lpstr>
      <vt:lpstr>How Did Yeast Become a Wine Maker? </vt:lpstr>
      <vt:lpstr>From HiddenVector to HiddenMatrix</vt:lpstr>
      <vt:lpstr>From HiddenVector to HiddenMatrix</vt:lpstr>
      <vt:lpstr>From HiddenVector to HiddenMatrix</vt:lpstr>
      <vt:lpstr>Responsibilities and the Law of Gravitation </vt:lpstr>
      <vt:lpstr>Responsibilities and Statistical Mechanics </vt:lpstr>
      <vt:lpstr>How Does Stiffness Affect Clustering? </vt:lpstr>
      <vt:lpstr>How Did Yeast Become a Wine Maker? </vt:lpstr>
      <vt:lpstr>Stratification of Clusters</vt:lpstr>
      <vt:lpstr>Stratification of Clusters</vt:lpstr>
      <vt:lpstr>Stratification of Clusters</vt:lpstr>
      <vt:lpstr>Stratification of Clusters</vt:lpstr>
      <vt:lpstr>From Data to a Tree</vt:lpstr>
      <vt:lpstr>From a Tree to a Partition into 4 Clusters</vt:lpstr>
      <vt:lpstr>From a Tree to a Partition into 4 Clusters</vt:lpstr>
      <vt:lpstr>From a Tree to a Partition into 6 Clusters</vt:lpstr>
      <vt:lpstr>Constructing the Tree</vt:lpstr>
      <vt:lpstr>Constructing the Tree</vt:lpstr>
      <vt:lpstr>Constructing the Tree</vt:lpstr>
      <vt:lpstr>Constructing the Tree</vt:lpstr>
      <vt:lpstr>Constructing the Tree</vt:lpstr>
      <vt:lpstr>Constructing the Tree</vt:lpstr>
      <vt:lpstr>Constructing the Tree</vt:lpstr>
      <vt:lpstr>Constructing the Tree</vt:lpstr>
      <vt:lpstr>Constructing the Tree</vt:lpstr>
      <vt:lpstr>Constructing the Tree</vt:lpstr>
      <vt:lpstr>Constructing a Tree from a Distance Matrix D  </vt:lpstr>
      <vt:lpstr>Constructing a Tree from a Distance Matrix D  </vt:lpstr>
      <vt:lpstr>Different Distance Functions Result in Different Trees</vt:lpstr>
      <vt:lpstr>Clusters Constructed by HierarchicalClustering</vt:lpstr>
      <vt:lpstr>Clusters Constructed by HierarchicalClustering</vt:lpstr>
      <vt:lpstr>Clustering Yeast Genes </vt:lpstr>
      <vt:lpstr>From Gene Expression to Gene Function</vt:lpstr>
      <vt:lpstr>From Expression Arrays to Clinical Oncology  </vt:lpstr>
      <vt:lpstr>From Expression Arrays to Clinical Oncology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in a Genome Does DNA Replication Begin</dc:title>
  <dc:creator>snow</dc:creator>
  <cp:lastModifiedBy>Chen Hao</cp:lastModifiedBy>
  <cp:revision>1586</cp:revision>
  <cp:lastPrinted>2015-03-11T23:48:55Z</cp:lastPrinted>
  <dcterms:created xsi:type="dcterms:W3CDTF">2013-05-28T03:36:16Z</dcterms:created>
  <dcterms:modified xsi:type="dcterms:W3CDTF">2025-03-04T18:42:23Z</dcterms:modified>
</cp:coreProperties>
</file>